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1" r:id="rId1"/>
  </p:sldMasterIdLst>
  <p:notesMasterIdLst>
    <p:notesMasterId r:id="rId23"/>
  </p:notesMasterIdLst>
  <p:handoutMasterIdLst>
    <p:handoutMasterId r:id="rId24"/>
  </p:handoutMasterIdLst>
  <p:sldIdLst>
    <p:sldId id="450" r:id="rId2"/>
    <p:sldId id="826" r:id="rId3"/>
    <p:sldId id="827" r:id="rId4"/>
    <p:sldId id="828" r:id="rId5"/>
    <p:sldId id="889" r:id="rId6"/>
    <p:sldId id="884" r:id="rId7"/>
    <p:sldId id="830" r:id="rId8"/>
    <p:sldId id="885" r:id="rId9"/>
    <p:sldId id="886" r:id="rId10"/>
    <p:sldId id="831" r:id="rId11"/>
    <p:sldId id="888" r:id="rId12"/>
    <p:sldId id="821" r:id="rId13"/>
    <p:sldId id="892" r:id="rId14"/>
    <p:sldId id="893" r:id="rId15"/>
    <p:sldId id="881" r:id="rId16"/>
    <p:sldId id="882" r:id="rId17"/>
    <p:sldId id="875" r:id="rId18"/>
    <p:sldId id="874" r:id="rId19"/>
    <p:sldId id="876" r:id="rId20"/>
    <p:sldId id="877" r:id="rId21"/>
    <p:sldId id="855" r:id="rId22"/>
  </p:sldIdLst>
  <p:sldSz cx="9144000" cy="6858000" type="screen4x3"/>
  <p:notesSz cx="7102475" cy="10234613"/>
  <p:defaultTextStyle>
    <a:defPPr>
      <a:defRPr lang="en-GB"/>
    </a:defPPr>
    <a:lvl1pPr algn="l" rtl="0" fontAlgn="base">
      <a:spcBef>
        <a:spcPct val="0"/>
      </a:spcBef>
      <a:spcAft>
        <a:spcPct val="0"/>
      </a:spcAft>
      <a:defRPr sz="1200" kern="1200">
        <a:solidFill>
          <a:schemeClr val="bg1"/>
        </a:solidFill>
        <a:latin typeface="Calibri" pitchFamily="34" charset="0"/>
        <a:ea typeface="Arial" charset="0"/>
        <a:cs typeface="Arial" charset="0"/>
      </a:defRPr>
    </a:lvl1pPr>
    <a:lvl2pPr marL="457200" algn="l" rtl="0" fontAlgn="base">
      <a:spcBef>
        <a:spcPct val="0"/>
      </a:spcBef>
      <a:spcAft>
        <a:spcPct val="0"/>
      </a:spcAft>
      <a:defRPr sz="1200" kern="1200">
        <a:solidFill>
          <a:schemeClr val="bg1"/>
        </a:solidFill>
        <a:latin typeface="Calibri" pitchFamily="34" charset="0"/>
        <a:ea typeface="Arial" charset="0"/>
        <a:cs typeface="Arial" charset="0"/>
      </a:defRPr>
    </a:lvl2pPr>
    <a:lvl3pPr marL="914400" algn="l" rtl="0" fontAlgn="base">
      <a:spcBef>
        <a:spcPct val="0"/>
      </a:spcBef>
      <a:spcAft>
        <a:spcPct val="0"/>
      </a:spcAft>
      <a:defRPr sz="1200" kern="1200">
        <a:solidFill>
          <a:schemeClr val="bg1"/>
        </a:solidFill>
        <a:latin typeface="Calibri" pitchFamily="34" charset="0"/>
        <a:ea typeface="Arial" charset="0"/>
        <a:cs typeface="Arial" charset="0"/>
      </a:defRPr>
    </a:lvl3pPr>
    <a:lvl4pPr marL="1371600" algn="l" rtl="0" fontAlgn="base">
      <a:spcBef>
        <a:spcPct val="0"/>
      </a:spcBef>
      <a:spcAft>
        <a:spcPct val="0"/>
      </a:spcAft>
      <a:defRPr sz="1200" kern="1200">
        <a:solidFill>
          <a:schemeClr val="bg1"/>
        </a:solidFill>
        <a:latin typeface="Calibri" pitchFamily="34" charset="0"/>
        <a:ea typeface="Arial" charset="0"/>
        <a:cs typeface="Arial" charset="0"/>
      </a:defRPr>
    </a:lvl4pPr>
    <a:lvl5pPr marL="1828800" algn="l" rtl="0" fontAlgn="base">
      <a:spcBef>
        <a:spcPct val="0"/>
      </a:spcBef>
      <a:spcAft>
        <a:spcPct val="0"/>
      </a:spcAft>
      <a:defRPr sz="1200" kern="1200">
        <a:solidFill>
          <a:schemeClr val="bg1"/>
        </a:solidFill>
        <a:latin typeface="Calibri" pitchFamily="34" charset="0"/>
        <a:ea typeface="Arial" charset="0"/>
        <a:cs typeface="Arial" charset="0"/>
      </a:defRPr>
    </a:lvl5pPr>
    <a:lvl6pPr marL="2286000" algn="l" defTabSz="914400" rtl="0" eaLnBrk="1" latinLnBrk="0" hangingPunct="1">
      <a:defRPr sz="1200" kern="1200">
        <a:solidFill>
          <a:schemeClr val="bg1"/>
        </a:solidFill>
        <a:latin typeface="Calibri" pitchFamily="34" charset="0"/>
        <a:ea typeface="Arial" charset="0"/>
        <a:cs typeface="Arial" charset="0"/>
      </a:defRPr>
    </a:lvl6pPr>
    <a:lvl7pPr marL="2743200" algn="l" defTabSz="914400" rtl="0" eaLnBrk="1" latinLnBrk="0" hangingPunct="1">
      <a:defRPr sz="1200" kern="1200">
        <a:solidFill>
          <a:schemeClr val="bg1"/>
        </a:solidFill>
        <a:latin typeface="Calibri" pitchFamily="34" charset="0"/>
        <a:ea typeface="Arial" charset="0"/>
        <a:cs typeface="Arial" charset="0"/>
      </a:defRPr>
    </a:lvl7pPr>
    <a:lvl8pPr marL="3200400" algn="l" defTabSz="914400" rtl="0" eaLnBrk="1" latinLnBrk="0" hangingPunct="1">
      <a:defRPr sz="1200" kern="1200">
        <a:solidFill>
          <a:schemeClr val="bg1"/>
        </a:solidFill>
        <a:latin typeface="Calibri" pitchFamily="34" charset="0"/>
        <a:ea typeface="Arial" charset="0"/>
        <a:cs typeface="Arial" charset="0"/>
      </a:defRPr>
    </a:lvl8pPr>
    <a:lvl9pPr marL="3657600" algn="l" defTabSz="914400" rtl="0" eaLnBrk="1" latinLnBrk="0" hangingPunct="1">
      <a:defRPr sz="1200" kern="1200">
        <a:solidFill>
          <a:schemeClr val="bg1"/>
        </a:solidFill>
        <a:latin typeface="Calibri" pitchFamily="34"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MMERT Knut" initials="GK" lastIdx="11" clrIdx="0"/>
  <p:cmAuthor id="1" name="MIHOVA Tsvetelina" initials="MT"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7F7F7F"/>
    <a:srgbClr val="365F91"/>
    <a:srgbClr val="898989"/>
    <a:srgbClr val="CE9260"/>
    <a:srgbClr val="000000"/>
    <a:srgbClr val="A85A6A"/>
    <a:srgbClr val="999999"/>
    <a:srgbClr val="729D70"/>
    <a:srgbClr val="68A6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1454" autoAdjust="0"/>
  </p:normalViewPr>
  <p:slideViewPr>
    <p:cSldViewPr>
      <p:cViewPr varScale="1">
        <p:scale>
          <a:sx n="79" d="100"/>
          <a:sy n="79"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4299F-B7F7-45DF-9AC5-D8E91EC1AD2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GB"/>
        </a:p>
      </dgm:t>
    </dgm:pt>
    <dgm:pt modelId="{9A0CC02E-5B70-49E4-AC2C-950746408AE2}">
      <dgm:prSet phldrT="[Text]" custT="1"/>
      <dgm:spPr/>
      <dgm:t>
        <a:bodyPr/>
        <a:lstStyle/>
        <a:p>
          <a:r>
            <a:rPr lang="fr-CH" sz="1800" dirty="0" smtClean="0"/>
            <a:t>1. Component: </a:t>
          </a:r>
          <a:r>
            <a:rPr lang="en-US" sz="1800" noProof="0" dirty="0" smtClean="0"/>
            <a:t>Assessing</a:t>
          </a:r>
          <a:r>
            <a:rPr lang="fr-CH" sz="1800" dirty="0" smtClean="0"/>
            <a:t> </a:t>
          </a:r>
          <a:r>
            <a:rPr lang="en-GB" sz="1800" noProof="0" dirty="0" smtClean="0"/>
            <a:t>finalised</a:t>
          </a:r>
          <a:r>
            <a:rPr lang="fr-CH" sz="1800" dirty="0" smtClean="0"/>
            <a:t> and </a:t>
          </a:r>
          <a:r>
            <a:rPr lang="en-GB" sz="1800" noProof="0" dirty="0" smtClean="0"/>
            <a:t>cancelled</a:t>
          </a:r>
          <a:r>
            <a:rPr lang="fr-CH" sz="1800" dirty="0" smtClean="0"/>
            <a:t> PPP </a:t>
          </a:r>
          <a:r>
            <a:rPr lang="en-GB" sz="1800" noProof="0" dirty="0" smtClean="0"/>
            <a:t>projects</a:t>
          </a:r>
          <a:r>
            <a:rPr lang="fr-CH" sz="1800" dirty="0" smtClean="0"/>
            <a:t> to </a:t>
          </a:r>
          <a:r>
            <a:rPr lang="en-GB" sz="1800" noProof="0" dirty="0" smtClean="0">
              <a:solidFill>
                <a:schemeClr val="bg1"/>
              </a:solidFill>
            </a:rPr>
            <a:t>identify</a:t>
          </a:r>
          <a:r>
            <a:rPr lang="en-GB" sz="1800" dirty="0" smtClean="0">
              <a:solidFill>
                <a:schemeClr val="bg1"/>
              </a:solidFill>
            </a:rPr>
            <a:t> </a:t>
          </a:r>
          <a:r>
            <a:rPr lang="en-GB" sz="1800" b="1" dirty="0" smtClean="0">
              <a:solidFill>
                <a:schemeClr val="bg1"/>
              </a:solidFill>
            </a:rPr>
            <a:t>good practices and common challenges</a:t>
          </a:r>
          <a:r>
            <a:rPr lang="en-GB" sz="1800" dirty="0" smtClean="0">
              <a:solidFill>
                <a:schemeClr val="bg1"/>
              </a:solidFill>
            </a:rPr>
            <a:t> (review) </a:t>
          </a:r>
          <a:endParaRPr lang="en-GB" sz="1800" dirty="0">
            <a:solidFill>
              <a:schemeClr val="bg1"/>
            </a:solidFill>
          </a:endParaRPr>
        </a:p>
      </dgm:t>
    </dgm:pt>
    <dgm:pt modelId="{A697C4AB-FB5C-4FEE-829F-475C23A9E672}" type="parTrans" cxnId="{D40F64C0-CC6F-4410-9474-8434CEBA7026}">
      <dgm:prSet/>
      <dgm:spPr/>
      <dgm:t>
        <a:bodyPr/>
        <a:lstStyle/>
        <a:p>
          <a:endParaRPr lang="en-GB"/>
        </a:p>
      </dgm:t>
    </dgm:pt>
    <dgm:pt modelId="{7D44084B-53E3-4F5D-BBA4-D7E4542818F8}" type="sibTrans" cxnId="{D40F64C0-CC6F-4410-9474-8434CEBA7026}">
      <dgm:prSet/>
      <dgm:spPr/>
      <dgm:t>
        <a:bodyPr/>
        <a:lstStyle/>
        <a:p>
          <a:endParaRPr lang="en-GB"/>
        </a:p>
      </dgm:t>
    </dgm:pt>
    <dgm:pt modelId="{1C794483-E0F5-4212-94E3-F5F386874A1C}">
      <dgm:prSet phldrT="[Text]" custT="1"/>
      <dgm:spPr>
        <a:solidFill>
          <a:schemeClr val="accent3">
            <a:lumMod val="85000"/>
          </a:schemeClr>
        </a:solidFill>
      </dgm:spPr>
      <dgm:t>
        <a:bodyPr/>
        <a:lstStyle/>
        <a:p>
          <a:r>
            <a:rPr lang="en-GB" sz="1800" dirty="0" smtClean="0">
              <a:solidFill>
                <a:srgbClr val="7F7F7F"/>
              </a:solidFill>
            </a:rPr>
            <a:t>3. </a:t>
          </a:r>
          <a:r>
            <a:rPr lang="fr-CH" sz="1800" dirty="0" smtClean="0">
              <a:solidFill>
                <a:srgbClr val="7F7F7F"/>
              </a:solidFill>
            </a:rPr>
            <a:t>Component: </a:t>
          </a:r>
          <a:r>
            <a:rPr lang="en-GB" sz="1800" dirty="0" smtClean="0">
              <a:solidFill>
                <a:srgbClr val="7F7F7F"/>
              </a:solidFill>
            </a:rPr>
            <a:t>Developing</a:t>
          </a:r>
          <a:r>
            <a:rPr lang="en-GB" sz="1800" b="0" dirty="0" smtClean="0">
              <a:solidFill>
                <a:srgbClr val="336699"/>
              </a:solidFill>
            </a:rPr>
            <a:t> PPP guidance documents </a:t>
          </a:r>
          <a:r>
            <a:rPr lang="en-GB" sz="1800" b="1" dirty="0" smtClean="0">
              <a:solidFill>
                <a:srgbClr val="7F7F7F"/>
              </a:solidFill>
            </a:rPr>
            <a:t>-</a:t>
          </a:r>
          <a:r>
            <a:rPr lang="en-GB" sz="1800" dirty="0" smtClean="0">
              <a:solidFill>
                <a:srgbClr val="7F7F7F"/>
              </a:solidFill>
            </a:rPr>
            <a:t> project selection, Value for Money assessment, and PPP preparation and procurement</a:t>
          </a:r>
          <a:endParaRPr lang="en-GB" sz="1800" dirty="0">
            <a:solidFill>
              <a:srgbClr val="7F7F7F"/>
            </a:solidFill>
          </a:endParaRPr>
        </a:p>
      </dgm:t>
    </dgm:pt>
    <dgm:pt modelId="{8F73F77F-4BE6-4FCA-9201-D7ABD717A82C}" type="parTrans" cxnId="{BB51A3C5-2B5C-4F86-8A47-67701D910B93}">
      <dgm:prSet/>
      <dgm:spPr/>
      <dgm:t>
        <a:bodyPr/>
        <a:lstStyle/>
        <a:p>
          <a:endParaRPr lang="en-GB"/>
        </a:p>
      </dgm:t>
    </dgm:pt>
    <dgm:pt modelId="{E62433C2-9902-4597-A936-2FAAD07B78A2}" type="sibTrans" cxnId="{BB51A3C5-2B5C-4F86-8A47-67701D910B93}">
      <dgm:prSet/>
      <dgm:spPr/>
      <dgm:t>
        <a:bodyPr/>
        <a:lstStyle/>
        <a:p>
          <a:endParaRPr lang="en-GB"/>
        </a:p>
      </dgm:t>
    </dgm:pt>
    <dgm:pt modelId="{38458282-AFAD-4750-8938-4921C3961299}">
      <dgm:prSet phldrT="[Text]" custT="1"/>
      <dgm:spPr>
        <a:solidFill>
          <a:schemeClr val="accent2">
            <a:lumMod val="20000"/>
            <a:lumOff val="80000"/>
          </a:schemeClr>
        </a:solidFill>
      </dgm:spPr>
      <dgm:t>
        <a:bodyPr/>
        <a:lstStyle/>
        <a:p>
          <a:r>
            <a:rPr lang="en-GB" sz="1800" noProof="0" dirty="0" smtClean="0">
              <a:solidFill>
                <a:srgbClr val="7F7F7F"/>
              </a:solidFill>
            </a:rPr>
            <a:t>2. </a:t>
          </a:r>
          <a:r>
            <a:rPr lang="fr-CH" sz="1800" dirty="0" smtClean="0">
              <a:solidFill>
                <a:srgbClr val="7F7F7F"/>
              </a:solidFill>
            </a:rPr>
            <a:t>Component: </a:t>
          </a:r>
          <a:r>
            <a:rPr lang="en-GB" sz="1800" noProof="0" dirty="0" smtClean="0">
              <a:solidFill>
                <a:srgbClr val="7F7F7F"/>
              </a:solidFill>
            </a:rPr>
            <a:t>Strengthening the capacity of public authorities </a:t>
          </a:r>
          <a:r>
            <a:rPr lang="en-GB" sz="1800" b="1" noProof="0" dirty="0" smtClean="0">
              <a:solidFill>
                <a:srgbClr val="7F7F7F"/>
              </a:solidFill>
            </a:rPr>
            <a:t>in </a:t>
          </a:r>
          <a:r>
            <a:rPr lang="en-GB" sz="1800" b="0" noProof="0" dirty="0" smtClean="0">
              <a:solidFill>
                <a:srgbClr val="336699"/>
              </a:solidFill>
            </a:rPr>
            <a:t>preparing PPP</a:t>
          </a:r>
          <a:r>
            <a:rPr lang="en-GB" sz="1800" noProof="0" dirty="0" smtClean="0">
              <a:solidFill>
                <a:srgbClr val="7F7F7F"/>
              </a:solidFill>
            </a:rPr>
            <a:t>, using the Project Preparation Status Tool (PPST)</a:t>
          </a:r>
          <a:endParaRPr lang="en-GB" sz="1800" noProof="0" dirty="0">
            <a:solidFill>
              <a:srgbClr val="7F7F7F"/>
            </a:solidFill>
          </a:endParaRPr>
        </a:p>
      </dgm:t>
    </dgm:pt>
    <dgm:pt modelId="{7685F212-6FFB-47F7-9AE4-420E73E230F5}" type="parTrans" cxnId="{A317F780-F103-4E9D-9D72-9D443B8E411B}">
      <dgm:prSet/>
      <dgm:spPr/>
      <dgm:t>
        <a:bodyPr/>
        <a:lstStyle/>
        <a:p>
          <a:endParaRPr lang="en-GB"/>
        </a:p>
      </dgm:t>
    </dgm:pt>
    <dgm:pt modelId="{B5FBC552-80C4-49F8-A3E1-D91462ECC352}" type="sibTrans" cxnId="{A317F780-F103-4E9D-9D72-9D443B8E411B}">
      <dgm:prSet/>
      <dgm:spPr/>
      <dgm:t>
        <a:bodyPr/>
        <a:lstStyle/>
        <a:p>
          <a:endParaRPr lang="en-GB"/>
        </a:p>
      </dgm:t>
    </dgm:pt>
    <dgm:pt modelId="{7CE3BFCD-3151-4B30-AC7F-E603B46E5E64}">
      <dgm:prSet phldrT="[Text]" custT="1"/>
      <dgm:spPr>
        <a:solidFill>
          <a:schemeClr val="bg1">
            <a:lumMod val="95000"/>
          </a:schemeClr>
        </a:solidFill>
      </dgm:spPr>
      <dgm:t>
        <a:bodyPr/>
        <a:lstStyle/>
        <a:p>
          <a:r>
            <a:rPr lang="en-GB" sz="1800" dirty="0" smtClean="0">
              <a:solidFill>
                <a:srgbClr val="7F7F7F"/>
              </a:solidFill>
            </a:rPr>
            <a:t>4. </a:t>
          </a:r>
          <a:r>
            <a:rPr lang="fr-CH" sz="1800" dirty="0" smtClean="0">
              <a:solidFill>
                <a:srgbClr val="7F7F7F"/>
              </a:solidFill>
            </a:rPr>
            <a:t>Component: </a:t>
          </a:r>
          <a:r>
            <a:rPr lang="en-GB" sz="1800" dirty="0" smtClean="0">
              <a:solidFill>
                <a:srgbClr val="7F7F7F"/>
              </a:solidFill>
            </a:rPr>
            <a:t>Guide to the </a:t>
          </a:r>
          <a:r>
            <a:rPr lang="en-GB" sz="1800" b="0" dirty="0" smtClean="0">
              <a:solidFill>
                <a:srgbClr val="336699"/>
              </a:solidFill>
            </a:rPr>
            <a:t>preparation of procurement documents </a:t>
          </a:r>
          <a:r>
            <a:rPr lang="en-GB" sz="1800" dirty="0" smtClean="0">
              <a:solidFill>
                <a:srgbClr val="7F7F7F"/>
              </a:solidFill>
            </a:rPr>
            <a:t>and </a:t>
          </a:r>
          <a:r>
            <a:rPr lang="en-GB" sz="1800" b="0" dirty="0" smtClean="0">
              <a:solidFill>
                <a:srgbClr val="336699"/>
              </a:solidFill>
            </a:rPr>
            <a:t>overview of the main clauses of the PPP contract </a:t>
          </a:r>
          <a:endParaRPr lang="en-GB" sz="1800" b="0" dirty="0">
            <a:solidFill>
              <a:srgbClr val="336699"/>
            </a:solidFill>
          </a:endParaRPr>
        </a:p>
      </dgm:t>
    </dgm:pt>
    <dgm:pt modelId="{8BBF6B37-6C6B-4679-B134-C95168482A38}" type="parTrans" cxnId="{C47D65D6-60A9-4A3D-B2DC-A2AF67747E7E}">
      <dgm:prSet/>
      <dgm:spPr/>
      <dgm:t>
        <a:bodyPr/>
        <a:lstStyle/>
        <a:p>
          <a:endParaRPr lang="en-GB"/>
        </a:p>
      </dgm:t>
    </dgm:pt>
    <dgm:pt modelId="{74F4FD2B-08D8-42A5-A764-ED0402144296}" type="sibTrans" cxnId="{C47D65D6-60A9-4A3D-B2DC-A2AF67747E7E}">
      <dgm:prSet/>
      <dgm:spPr/>
      <dgm:t>
        <a:bodyPr/>
        <a:lstStyle/>
        <a:p>
          <a:endParaRPr lang="en-GB"/>
        </a:p>
      </dgm:t>
    </dgm:pt>
    <dgm:pt modelId="{2E50589B-D655-4237-A9C6-1B9C476AB9F0}" type="pres">
      <dgm:prSet presAssocID="{4944299F-B7F7-45DF-9AC5-D8E91EC1AD26}" presName="diagram" presStyleCnt="0">
        <dgm:presLayoutVars>
          <dgm:dir/>
          <dgm:resizeHandles val="exact"/>
        </dgm:presLayoutVars>
      </dgm:prSet>
      <dgm:spPr/>
      <dgm:t>
        <a:bodyPr/>
        <a:lstStyle/>
        <a:p>
          <a:endParaRPr lang="en-GB"/>
        </a:p>
      </dgm:t>
    </dgm:pt>
    <dgm:pt modelId="{F4F8360B-7BC0-4224-A62B-DEE5B1060721}" type="pres">
      <dgm:prSet presAssocID="{9A0CC02E-5B70-49E4-AC2C-950746408AE2}" presName="node" presStyleLbl="node1" presStyleIdx="0" presStyleCnt="4" custScaleX="205086" custLinFactNeighborX="-1002" custLinFactNeighborY="-8094">
        <dgm:presLayoutVars>
          <dgm:bulletEnabled val="1"/>
        </dgm:presLayoutVars>
      </dgm:prSet>
      <dgm:spPr/>
      <dgm:t>
        <a:bodyPr/>
        <a:lstStyle/>
        <a:p>
          <a:endParaRPr lang="en-GB"/>
        </a:p>
      </dgm:t>
    </dgm:pt>
    <dgm:pt modelId="{0DBE5DC9-8BDE-43D2-BB59-6D516F5854A8}" type="pres">
      <dgm:prSet presAssocID="{7D44084B-53E3-4F5D-BBA4-D7E4542818F8}" presName="sibTrans" presStyleCnt="0"/>
      <dgm:spPr/>
    </dgm:pt>
    <dgm:pt modelId="{E46689CD-E2C0-4DE6-82BB-C3861D52DBA4}" type="pres">
      <dgm:prSet presAssocID="{1C794483-E0F5-4212-94E3-F5F386874A1C}" presName="node" presStyleLbl="node1" presStyleIdx="1" presStyleCnt="4" custScaleX="205086" custLinFactNeighborX="-1002" custLinFactNeighborY="-8094">
        <dgm:presLayoutVars>
          <dgm:bulletEnabled val="1"/>
        </dgm:presLayoutVars>
      </dgm:prSet>
      <dgm:spPr/>
      <dgm:t>
        <a:bodyPr/>
        <a:lstStyle/>
        <a:p>
          <a:endParaRPr lang="en-GB"/>
        </a:p>
      </dgm:t>
    </dgm:pt>
    <dgm:pt modelId="{FF3E9703-7004-405B-BEAA-ECFB5F97C38E}" type="pres">
      <dgm:prSet presAssocID="{E62433C2-9902-4597-A936-2FAAD07B78A2}" presName="sibTrans" presStyleCnt="0"/>
      <dgm:spPr/>
    </dgm:pt>
    <dgm:pt modelId="{C47FD436-D17C-4ADB-85A9-CDABFE4F8DE8}" type="pres">
      <dgm:prSet presAssocID="{38458282-AFAD-4750-8938-4921C3961299}" presName="node" presStyleLbl="node1" presStyleIdx="2" presStyleCnt="4" custScaleX="205086" custLinFactNeighborX="-1002" custLinFactNeighborY="-8094">
        <dgm:presLayoutVars>
          <dgm:bulletEnabled val="1"/>
        </dgm:presLayoutVars>
      </dgm:prSet>
      <dgm:spPr/>
      <dgm:t>
        <a:bodyPr/>
        <a:lstStyle/>
        <a:p>
          <a:endParaRPr lang="en-GB"/>
        </a:p>
      </dgm:t>
    </dgm:pt>
    <dgm:pt modelId="{6D08589C-EE20-42D3-9734-255986314090}" type="pres">
      <dgm:prSet presAssocID="{B5FBC552-80C4-49F8-A3E1-D91462ECC352}" presName="sibTrans" presStyleCnt="0"/>
      <dgm:spPr/>
    </dgm:pt>
    <dgm:pt modelId="{A0DAF602-DF14-4F69-ADF1-2EE8280ADA6F}" type="pres">
      <dgm:prSet presAssocID="{7CE3BFCD-3151-4B30-AC7F-E603B46E5E64}" presName="node" presStyleLbl="node1" presStyleIdx="3" presStyleCnt="4" custScaleX="205086" custLinFactNeighborX="-924" custLinFactNeighborY="-8036">
        <dgm:presLayoutVars>
          <dgm:bulletEnabled val="1"/>
        </dgm:presLayoutVars>
      </dgm:prSet>
      <dgm:spPr/>
      <dgm:t>
        <a:bodyPr/>
        <a:lstStyle/>
        <a:p>
          <a:endParaRPr lang="en-GB"/>
        </a:p>
      </dgm:t>
    </dgm:pt>
  </dgm:ptLst>
  <dgm:cxnLst>
    <dgm:cxn modelId="{A317F780-F103-4E9D-9D72-9D443B8E411B}" srcId="{4944299F-B7F7-45DF-9AC5-D8E91EC1AD26}" destId="{38458282-AFAD-4750-8938-4921C3961299}" srcOrd="2" destOrd="0" parTransId="{7685F212-6FFB-47F7-9AE4-420E73E230F5}" sibTransId="{B5FBC552-80C4-49F8-A3E1-D91462ECC352}"/>
    <dgm:cxn modelId="{D94B434E-DC25-452C-AADD-6430F0675092}" type="presOf" srcId="{4944299F-B7F7-45DF-9AC5-D8E91EC1AD26}" destId="{2E50589B-D655-4237-A9C6-1B9C476AB9F0}" srcOrd="0" destOrd="0" presId="urn:microsoft.com/office/officeart/2005/8/layout/default"/>
    <dgm:cxn modelId="{C47D65D6-60A9-4A3D-B2DC-A2AF67747E7E}" srcId="{4944299F-B7F7-45DF-9AC5-D8E91EC1AD26}" destId="{7CE3BFCD-3151-4B30-AC7F-E603B46E5E64}" srcOrd="3" destOrd="0" parTransId="{8BBF6B37-6C6B-4679-B134-C95168482A38}" sibTransId="{74F4FD2B-08D8-42A5-A764-ED0402144296}"/>
    <dgm:cxn modelId="{FDA24AD6-C251-4E53-B27F-F64E18E158B3}" type="presOf" srcId="{9A0CC02E-5B70-49E4-AC2C-950746408AE2}" destId="{F4F8360B-7BC0-4224-A62B-DEE5B1060721}" srcOrd="0" destOrd="0" presId="urn:microsoft.com/office/officeart/2005/8/layout/default"/>
    <dgm:cxn modelId="{42F7E0EA-7831-4B3E-AF6D-63B30C6FEFAB}" type="presOf" srcId="{38458282-AFAD-4750-8938-4921C3961299}" destId="{C47FD436-D17C-4ADB-85A9-CDABFE4F8DE8}" srcOrd="0" destOrd="0" presId="urn:microsoft.com/office/officeart/2005/8/layout/default"/>
    <dgm:cxn modelId="{BB51A3C5-2B5C-4F86-8A47-67701D910B93}" srcId="{4944299F-B7F7-45DF-9AC5-D8E91EC1AD26}" destId="{1C794483-E0F5-4212-94E3-F5F386874A1C}" srcOrd="1" destOrd="0" parTransId="{8F73F77F-4BE6-4FCA-9201-D7ABD717A82C}" sibTransId="{E62433C2-9902-4597-A936-2FAAD07B78A2}"/>
    <dgm:cxn modelId="{D40F64C0-CC6F-4410-9474-8434CEBA7026}" srcId="{4944299F-B7F7-45DF-9AC5-D8E91EC1AD26}" destId="{9A0CC02E-5B70-49E4-AC2C-950746408AE2}" srcOrd="0" destOrd="0" parTransId="{A697C4AB-FB5C-4FEE-829F-475C23A9E672}" sibTransId="{7D44084B-53E3-4F5D-BBA4-D7E4542818F8}"/>
    <dgm:cxn modelId="{9628D553-7B89-43F5-9C67-E66F1157E21B}" type="presOf" srcId="{7CE3BFCD-3151-4B30-AC7F-E603B46E5E64}" destId="{A0DAF602-DF14-4F69-ADF1-2EE8280ADA6F}" srcOrd="0" destOrd="0" presId="urn:microsoft.com/office/officeart/2005/8/layout/default"/>
    <dgm:cxn modelId="{884EE647-3F1E-4E31-90C0-A8B73DEF389F}" type="presOf" srcId="{1C794483-E0F5-4212-94E3-F5F386874A1C}" destId="{E46689CD-E2C0-4DE6-82BB-C3861D52DBA4}" srcOrd="0" destOrd="0" presId="urn:microsoft.com/office/officeart/2005/8/layout/default"/>
    <dgm:cxn modelId="{E1854A66-A009-4389-8BB7-AB3EA591989D}" type="presParOf" srcId="{2E50589B-D655-4237-A9C6-1B9C476AB9F0}" destId="{F4F8360B-7BC0-4224-A62B-DEE5B1060721}" srcOrd="0" destOrd="0" presId="urn:microsoft.com/office/officeart/2005/8/layout/default"/>
    <dgm:cxn modelId="{17DC2095-CFCF-4500-B724-B18BF3931BDD}" type="presParOf" srcId="{2E50589B-D655-4237-A9C6-1B9C476AB9F0}" destId="{0DBE5DC9-8BDE-43D2-BB59-6D516F5854A8}" srcOrd="1" destOrd="0" presId="urn:microsoft.com/office/officeart/2005/8/layout/default"/>
    <dgm:cxn modelId="{5C0526BD-CE47-45C3-8C77-BA9758ECF46D}" type="presParOf" srcId="{2E50589B-D655-4237-A9C6-1B9C476AB9F0}" destId="{E46689CD-E2C0-4DE6-82BB-C3861D52DBA4}" srcOrd="2" destOrd="0" presId="urn:microsoft.com/office/officeart/2005/8/layout/default"/>
    <dgm:cxn modelId="{55E7B608-207B-400C-8E2A-8997EF181494}" type="presParOf" srcId="{2E50589B-D655-4237-A9C6-1B9C476AB9F0}" destId="{FF3E9703-7004-405B-BEAA-ECFB5F97C38E}" srcOrd="3" destOrd="0" presId="urn:microsoft.com/office/officeart/2005/8/layout/default"/>
    <dgm:cxn modelId="{2B000C3B-F6ED-4090-A232-31A3F28810FB}" type="presParOf" srcId="{2E50589B-D655-4237-A9C6-1B9C476AB9F0}" destId="{C47FD436-D17C-4ADB-85A9-CDABFE4F8DE8}" srcOrd="4" destOrd="0" presId="urn:microsoft.com/office/officeart/2005/8/layout/default"/>
    <dgm:cxn modelId="{782D943B-5A1E-421B-B77B-CB997395CFC0}" type="presParOf" srcId="{2E50589B-D655-4237-A9C6-1B9C476AB9F0}" destId="{6D08589C-EE20-42D3-9734-255986314090}" srcOrd="5" destOrd="0" presId="urn:microsoft.com/office/officeart/2005/8/layout/default"/>
    <dgm:cxn modelId="{384B4C87-027D-49C4-9ABF-5FB487347F73}" type="presParOf" srcId="{2E50589B-D655-4237-A9C6-1B9C476AB9F0}" destId="{A0DAF602-DF14-4F69-ADF1-2EE8280ADA6F}"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8360B-7BC0-4224-A62B-DEE5B1060721}">
      <dsp:nvSpPr>
        <dsp:cNvPr id="0" name=""/>
        <dsp:cNvSpPr/>
      </dsp:nvSpPr>
      <dsp:spPr>
        <a:xfrm>
          <a:off x="429426" y="0"/>
          <a:ext cx="3972561" cy="116221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CH" sz="1800" kern="1200" dirty="0" smtClean="0"/>
            <a:t>1. Component: </a:t>
          </a:r>
          <a:r>
            <a:rPr lang="en-US" sz="1800" kern="1200" noProof="0" dirty="0" smtClean="0"/>
            <a:t>Assessing</a:t>
          </a:r>
          <a:r>
            <a:rPr lang="fr-CH" sz="1800" kern="1200" dirty="0" smtClean="0"/>
            <a:t> </a:t>
          </a:r>
          <a:r>
            <a:rPr lang="en-GB" sz="1800" kern="1200" noProof="0" dirty="0" smtClean="0"/>
            <a:t>finalised</a:t>
          </a:r>
          <a:r>
            <a:rPr lang="fr-CH" sz="1800" kern="1200" dirty="0" smtClean="0"/>
            <a:t> and </a:t>
          </a:r>
          <a:r>
            <a:rPr lang="en-GB" sz="1800" kern="1200" noProof="0" dirty="0" smtClean="0"/>
            <a:t>cancelled</a:t>
          </a:r>
          <a:r>
            <a:rPr lang="fr-CH" sz="1800" kern="1200" dirty="0" smtClean="0"/>
            <a:t> PPP </a:t>
          </a:r>
          <a:r>
            <a:rPr lang="en-GB" sz="1800" kern="1200" noProof="0" dirty="0" smtClean="0"/>
            <a:t>projects</a:t>
          </a:r>
          <a:r>
            <a:rPr lang="fr-CH" sz="1800" kern="1200" dirty="0" smtClean="0"/>
            <a:t> to </a:t>
          </a:r>
          <a:r>
            <a:rPr lang="en-GB" sz="1800" kern="1200" noProof="0" dirty="0" smtClean="0">
              <a:solidFill>
                <a:schemeClr val="bg1"/>
              </a:solidFill>
            </a:rPr>
            <a:t>identify</a:t>
          </a:r>
          <a:r>
            <a:rPr lang="en-GB" sz="1800" kern="1200" dirty="0" smtClean="0">
              <a:solidFill>
                <a:schemeClr val="bg1"/>
              </a:solidFill>
            </a:rPr>
            <a:t> </a:t>
          </a:r>
          <a:r>
            <a:rPr lang="en-GB" sz="1800" b="1" kern="1200" dirty="0" smtClean="0">
              <a:solidFill>
                <a:schemeClr val="bg1"/>
              </a:solidFill>
            </a:rPr>
            <a:t>good practices and common challenges</a:t>
          </a:r>
          <a:r>
            <a:rPr lang="en-GB" sz="1800" kern="1200" dirty="0" smtClean="0">
              <a:solidFill>
                <a:schemeClr val="bg1"/>
              </a:solidFill>
            </a:rPr>
            <a:t> (review) </a:t>
          </a:r>
          <a:endParaRPr lang="en-GB" sz="1800" kern="1200" dirty="0">
            <a:solidFill>
              <a:schemeClr val="bg1"/>
            </a:solidFill>
          </a:endParaRPr>
        </a:p>
      </dsp:txBody>
      <dsp:txXfrm>
        <a:off x="429426" y="0"/>
        <a:ext cx="3972561" cy="1162213"/>
      </dsp:txXfrm>
    </dsp:sp>
    <dsp:sp modelId="{E46689CD-E2C0-4DE6-82BB-C3861D52DBA4}">
      <dsp:nvSpPr>
        <dsp:cNvPr id="0" name=""/>
        <dsp:cNvSpPr/>
      </dsp:nvSpPr>
      <dsp:spPr>
        <a:xfrm>
          <a:off x="4595690" y="0"/>
          <a:ext cx="3972561" cy="1162213"/>
        </a:xfrm>
        <a:prstGeom prst="rect">
          <a:avLst/>
        </a:prstGeom>
        <a:solidFill>
          <a:schemeClr val="accent3">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rgbClr val="7F7F7F"/>
              </a:solidFill>
            </a:rPr>
            <a:t>3. </a:t>
          </a:r>
          <a:r>
            <a:rPr lang="fr-CH" sz="1800" kern="1200" dirty="0" smtClean="0">
              <a:solidFill>
                <a:srgbClr val="7F7F7F"/>
              </a:solidFill>
            </a:rPr>
            <a:t>Component: </a:t>
          </a:r>
          <a:r>
            <a:rPr lang="en-GB" sz="1800" kern="1200" dirty="0" smtClean="0">
              <a:solidFill>
                <a:srgbClr val="7F7F7F"/>
              </a:solidFill>
            </a:rPr>
            <a:t>Developing</a:t>
          </a:r>
          <a:r>
            <a:rPr lang="en-GB" sz="1800" b="0" kern="1200" dirty="0" smtClean="0">
              <a:solidFill>
                <a:srgbClr val="336699"/>
              </a:solidFill>
            </a:rPr>
            <a:t> PPP guidance documents </a:t>
          </a:r>
          <a:r>
            <a:rPr lang="en-GB" sz="1800" b="1" kern="1200" dirty="0" smtClean="0">
              <a:solidFill>
                <a:srgbClr val="7F7F7F"/>
              </a:solidFill>
            </a:rPr>
            <a:t>-</a:t>
          </a:r>
          <a:r>
            <a:rPr lang="en-GB" sz="1800" kern="1200" dirty="0" smtClean="0">
              <a:solidFill>
                <a:srgbClr val="7F7F7F"/>
              </a:solidFill>
            </a:rPr>
            <a:t> project selection, Value for Money assessment, and PPP preparation and procurement</a:t>
          </a:r>
          <a:endParaRPr lang="en-GB" sz="1800" kern="1200" dirty="0">
            <a:solidFill>
              <a:srgbClr val="7F7F7F"/>
            </a:solidFill>
          </a:endParaRPr>
        </a:p>
      </dsp:txBody>
      <dsp:txXfrm>
        <a:off x="4595690" y="0"/>
        <a:ext cx="3972561" cy="1162213"/>
      </dsp:txXfrm>
    </dsp:sp>
    <dsp:sp modelId="{C47FD436-D17C-4ADB-85A9-CDABFE4F8DE8}">
      <dsp:nvSpPr>
        <dsp:cNvPr id="0" name=""/>
        <dsp:cNvSpPr/>
      </dsp:nvSpPr>
      <dsp:spPr>
        <a:xfrm>
          <a:off x="429426" y="1262921"/>
          <a:ext cx="3972561" cy="1162213"/>
        </a:xfrm>
        <a:prstGeom prst="rect">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noProof="0" dirty="0" smtClean="0">
              <a:solidFill>
                <a:srgbClr val="7F7F7F"/>
              </a:solidFill>
            </a:rPr>
            <a:t>2. </a:t>
          </a:r>
          <a:r>
            <a:rPr lang="fr-CH" sz="1800" kern="1200" dirty="0" smtClean="0">
              <a:solidFill>
                <a:srgbClr val="7F7F7F"/>
              </a:solidFill>
            </a:rPr>
            <a:t>Component: </a:t>
          </a:r>
          <a:r>
            <a:rPr lang="en-GB" sz="1800" kern="1200" noProof="0" dirty="0" smtClean="0">
              <a:solidFill>
                <a:srgbClr val="7F7F7F"/>
              </a:solidFill>
            </a:rPr>
            <a:t>Strengthening the capacity of public authorities </a:t>
          </a:r>
          <a:r>
            <a:rPr lang="en-GB" sz="1800" b="1" kern="1200" noProof="0" dirty="0" smtClean="0">
              <a:solidFill>
                <a:srgbClr val="7F7F7F"/>
              </a:solidFill>
            </a:rPr>
            <a:t>in </a:t>
          </a:r>
          <a:r>
            <a:rPr lang="en-GB" sz="1800" b="0" kern="1200" noProof="0" dirty="0" smtClean="0">
              <a:solidFill>
                <a:srgbClr val="336699"/>
              </a:solidFill>
            </a:rPr>
            <a:t>preparing PPP</a:t>
          </a:r>
          <a:r>
            <a:rPr lang="en-GB" sz="1800" kern="1200" noProof="0" dirty="0" smtClean="0">
              <a:solidFill>
                <a:srgbClr val="7F7F7F"/>
              </a:solidFill>
            </a:rPr>
            <a:t>, using the Project Preparation Status Tool (PPST)</a:t>
          </a:r>
          <a:endParaRPr lang="en-GB" sz="1800" kern="1200" noProof="0" dirty="0">
            <a:solidFill>
              <a:srgbClr val="7F7F7F"/>
            </a:solidFill>
          </a:endParaRPr>
        </a:p>
      </dsp:txBody>
      <dsp:txXfrm>
        <a:off x="429426" y="1262921"/>
        <a:ext cx="3972561" cy="1162213"/>
      </dsp:txXfrm>
    </dsp:sp>
    <dsp:sp modelId="{A0DAF602-DF14-4F69-ADF1-2EE8280ADA6F}">
      <dsp:nvSpPr>
        <dsp:cNvPr id="0" name=""/>
        <dsp:cNvSpPr/>
      </dsp:nvSpPr>
      <dsp:spPr>
        <a:xfrm>
          <a:off x="4597201" y="1263595"/>
          <a:ext cx="3972561" cy="1162213"/>
        </a:xfrm>
        <a:prstGeom prst="rect">
          <a:avLst/>
        </a:prstGeom>
        <a:solidFill>
          <a:schemeClr val="bg1">
            <a:lumMod val="9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solidFill>
                <a:srgbClr val="7F7F7F"/>
              </a:solidFill>
            </a:rPr>
            <a:t>4. </a:t>
          </a:r>
          <a:r>
            <a:rPr lang="fr-CH" sz="1800" kern="1200" dirty="0" smtClean="0">
              <a:solidFill>
                <a:srgbClr val="7F7F7F"/>
              </a:solidFill>
            </a:rPr>
            <a:t>Component: </a:t>
          </a:r>
          <a:r>
            <a:rPr lang="en-GB" sz="1800" kern="1200" dirty="0" smtClean="0">
              <a:solidFill>
                <a:srgbClr val="7F7F7F"/>
              </a:solidFill>
            </a:rPr>
            <a:t>Guide to the </a:t>
          </a:r>
          <a:r>
            <a:rPr lang="en-GB" sz="1800" b="0" kern="1200" dirty="0" smtClean="0">
              <a:solidFill>
                <a:srgbClr val="336699"/>
              </a:solidFill>
            </a:rPr>
            <a:t>preparation of procurement documents </a:t>
          </a:r>
          <a:r>
            <a:rPr lang="en-GB" sz="1800" kern="1200" dirty="0" smtClean="0">
              <a:solidFill>
                <a:srgbClr val="7F7F7F"/>
              </a:solidFill>
            </a:rPr>
            <a:t>and </a:t>
          </a:r>
          <a:r>
            <a:rPr lang="en-GB" sz="1800" b="0" kern="1200" dirty="0" smtClean="0">
              <a:solidFill>
                <a:srgbClr val="336699"/>
              </a:solidFill>
            </a:rPr>
            <a:t>overview of the main clauses of the PPP contract </a:t>
          </a:r>
          <a:endParaRPr lang="en-GB" sz="1800" b="0" kern="1200" dirty="0">
            <a:solidFill>
              <a:srgbClr val="336699"/>
            </a:solidFill>
          </a:endParaRPr>
        </a:p>
      </dsp:txBody>
      <dsp:txXfrm>
        <a:off x="4597201" y="1263595"/>
        <a:ext cx="3972561" cy="11622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1" y="1"/>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t"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33795" name="Rectangle 3"/>
          <p:cNvSpPr>
            <a:spLocks noGrp="1" noChangeArrowheads="1"/>
          </p:cNvSpPr>
          <p:nvPr>
            <p:ph type="dt" sz="quarter" idx="1"/>
          </p:nvPr>
        </p:nvSpPr>
        <p:spPr bwMode="auto">
          <a:xfrm>
            <a:off x="4023093" y="1"/>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t" anchorCtr="0" compatLnSpc="1">
            <a:prstTxWarp prst="textNoShape">
              <a:avLst/>
            </a:prstTxWarp>
          </a:bodyPr>
          <a:lstStyle>
            <a:lvl1pPr algn="r">
              <a:defRPr>
                <a:solidFill>
                  <a:schemeClr val="tx1"/>
                </a:solidFill>
                <a:latin typeface="Arial" charset="0"/>
                <a:ea typeface="+mn-ea"/>
                <a:cs typeface="+mn-cs"/>
              </a:defRPr>
            </a:lvl1pPr>
          </a:lstStyle>
          <a:p>
            <a:pPr>
              <a:defRPr/>
            </a:pPr>
            <a:endParaRPr lang="en-GB"/>
          </a:p>
        </p:txBody>
      </p:sp>
      <p:sp>
        <p:nvSpPr>
          <p:cNvPr id="33796" name="Rectangle 4"/>
          <p:cNvSpPr>
            <a:spLocks noGrp="1" noChangeArrowheads="1"/>
          </p:cNvSpPr>
          <p:nvPr>
            <p:ph type="ftr" sz="quarter" idx="2"/>
          </p:nvPr>
        </p:nvSpPr>
        <p:spPr bwMode="auto">
          <a:xfrm>
            <a:off x="1" y="9721107"/>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b"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33797" name="Rectangle 5"/>
          <p:cNvSpPr>
            <a:spLocks noGrp="1" noChangeArrowheads="1"/>
          </p:cNvSpPr>
          <p:nvPr>
            <p:ph type="sldNum" sz="quarter" idx="3"/>
          </p:nvPr>
        </p:nvSpPr>
        <p:spPr bwMode="auto">
          <a:xfrm>
            <a:off x="4023093" y="9721107"/>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b" anchorCtr="0" compatLnSpc="1">
            <a:prstTxWarp prst="textNoShape">
              <a:avLst/>
            </a:prstTxWarp>
          </a:bodyPr>
          <a:lstStyle>
            <a:lvl1pPr algn="r">
              <a:defRPr>
                <a:solidFill>
                  <a:schemeClr val="tx1"/>
                </a:solidFill>
                <a:latin typeface="Arial" charset="0"/>
                <a:ea typeface="+mn-ea"/>
                <a:cs typeface="+mn-cs"/>
              </a:defRPr>
            </a:lvl1pPr>
          </a:lstStyle>
          <a:p>
            <a:pPr>
              <a:defRPr/>
            </a:pPr>
            <a:fld id="{473ECDD1-D571-44D2-969E-14F3A86046EE}" type="slidenum">
              <a:rPr lang="en-GB"/>
              <a:pPr>
                <a:defRPr/>
              </a:pPr>
              <a:t>‹#›</a:t>
            </a:fld>
            <a:endParaRPr lang="en-GB"/>
          </a:p>
        </p:txBody>
      </p:sp>
    </p:spTree>
    <p:extLst>
      <p:ext uri="{BB962C8B-B14F-4D97-AF65-F5344CB8AC3E}">
        <p14:creationId xmlns:p14="http://schemas.microsoft.com/office/powerpoint/2010/main" val="2197957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1" y="1"/>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t"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29699" name="Rectangle 3"/>
          <p:cNvSpPr>
            <a:spLocks noGrp="1" noChangeArrowheads="1"/>
          </p:cNvSpPr>
          <p:nvPr>
            <p:ph type="dt" idx="1"/>
          </p:nvPr>
        </p:nvSpPr>
        <p:spPr bwMode="auto">
          <a:xfrm>
            <a:off x="4023093" y="1"/>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t" anchorCtr="0" compatLnSpc="1">
            <a:prstTxWarp prst="textNoShape">
              <a:avLst/>
            </a:prstTxWarp>
          </a:bodyPr>
          <a:lstStyle>
            <a:lvl1pPr algn="r">
              <a:defRPr>
                <a:solidFill>
                  <a:schemeClr val="tx1"/>
                </a:solidFill>
                <a:latin typeface="Arial" charset="0"/>
                <a:ea typeface="+mn-ea"/>
                <a:cs typeface="+mn-cs"/>
              </a:defRPr>
            </a:lvl1pPr>
          </a:lstStyle>
          <a:p>
            <a:pPr>
              <a:defRPr/>
            </a:pPr>
            <a:endParaRPr lang="en-GB"/>
          </a:p>
        </p:txBody>
      </p:sp>
      <p:sp>
        <p:nvSpPr>
          <p:cNvPr id="43012" name="Rectangle 4"/>
          <p:cNvSpPr>
            <a:spLocks noGrp="1" noRot="1" noChangeAspect="1" noChangeArrowheads="1" noTextEdit="1"/>
          </p:cNvSpPr>
          <p:nvPr>
            <p:ph type="sldImg" idx="2"/>
          </p:nvPr>
        </p:nvSpPr>
        <p:spPr bwMode="auto">
          <a:xfrm>
            <a:off x="993775"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01" name="Rectangle 5"/>
          <p:cNvSpPr>
            <a:spLocks noGrp="1" noChangeArrowheads="1"/>
          </p:cNvSpPr>
          <p:nvPr>
            <p:ph type="body" sz="quarter" idx="3"/>
          </p:nvPr>
        </p:nvSpPr>
        <p:spPr bwMode="auto">
          <a:xfrm>
            <a:off x="710249" y="4861442"/>
            <a:ext cx="568198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9702" name="Rectangle 6"/>
          <p:cNvSpPr>
            <a:spLocks noGrp="1" noChangeArrowheads="1"/>
          </p:cNvSpPr>
          <p:nvPr>
            <p:ph type="ftr" sz="quarter" idx="4"/>
          </p:nvPr>
        </p:nvSpPr>
        <p:spPr bwMode="auto">
          <a:xfrm>
            <a:off x="1" y="9721107"/>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b" anchorCtr="0" compatLnSpc="1">
            <a:prstTxWarp prst="textNoShape">
              <a:avLst/>
            </a:prstTxWarp>
          </a:bodyPr>
          <a:lstStyle>
            <a:lvl1pPr algn="l">
              <a:defRPr>
                <a:solidFill>
                  <a:schemeClr val="tx1"/>
                </a:solidFill>
                <a:latin typeface="Arial" charset="0"/>
                <a:ea typeface="+mn-ea"/>
                <a:cs typeface="+mn-cs"/>
              </a:defRPr>
            </a:lvl1pPr>
          </a:lstStyle>
          <a:p>
            <a:pPr>
              <a:defRPr/>
            </a:pPr>
            <a:endParaRPr lang="en-GB"/>
          </a:p>
        </p:txBody>
      </p:sp>
      <p:sp>
        <p:nvSpPr>
          <p:cNvPr id="29703" name="Rectangle 7"/>
          <p:cNvSpPr>
            <a:spLocks noGrp="1" noChangeArrowheads="1"/>
          </p:cNvSpPr>
          <p:nvPr>
            <p:ph type="sldNum" sz="quarter" idx="5"/>
          </p:nvPr>
        </p:nvSpPr>
        <p:spPr bwMode="auto">
          <a:xfrm>
            <a:off x="4023093" y="9721107"/>
            <a:ext cx="3077739"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73" tIns="47386" rIns="94773" bIns="47386" numCol="1" anchor="b" anchorCtr="0" compatLnSpc="1">
            <a:prstTxWarp prst="textNoShape">
              <a:avLst/>
            </a:prstTxWarp>
          </a:bodyPr>
          <a:lstStyle>
            <a:lvl1pPr algn="r">
              <a:defRPr>
                <a:solidFill>
                  <a:schemeClr val="tx1"/>
                </a:solidFill>
                <a:latin typeface="Arial" charset="0"/>
                <a:ea typeface="+mn-ea"/>
                <a:cs typeface="+mn-cs"/>
              </a:defRPr>
            </a:lvl1pPr>
          </a:lstStyle>
          <a:p>
            <a:pPr>
              <a:defRPr/>
            </a:pPr>
            <a:fld id="{47E51564-22D7-4500-A955-D13575A93998}" type="slidenum">
              <a:rPr lang="en-GB"/>
              <a:pPr>
                <a:defRPr/>
              </a:pPr>
              <a:t>‹#›</a:t>
            </a:fld>
            <a:endParaRPr lang="en-GB"/>
          </a:p>
        </p:txBody>
      </p:sp>
    </p:spTree>
    <p:extLst>
      <p:ext uri="{BB962C8B-B14F-4D97-AF65-F5344CB8AC3E}">
        <p14:creationId xmlns:p14="http://schemas.microsoft.com/office/powerpoint/2010/main" val="92207071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12</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13</a:t>
            </a:fld>
            <a:endParaRPr lang="en-GB"/>
          </a:p>
        </p:txBody>
      </p:sp>
    </p:spTree>
    <p:extLst>
      <p:ext uri="{BB962C8B-B14F-4D97-AF65-F5344CB8AC3E}">
        <p14:creationId xmlns:p14="http://schemas.microsoft.com/office/powerpoint/2010/main" val="3680178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14</a:t>
            </a:fld>
            <a:endParaRPr lang="en-GB"/>
          </a:p>
        </p:txBody>
      </p:sp>
    </p:spTree>
    <p:extLst>
      <p:ext uri="{BB962C8B-B14F-4D97-AF65-F5344CB8AC3E}">
        <p14:creationId xmlns:p14="http://schemas.microsoft.com/office/powerpoint/2010/main" val="386526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351884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17</a:t>
            </a:fld>
            <a:endParaRPr lang="en-GB"/>
          </a:p>
        </p:txBody>
      </p:sp>
    </p:spTree>
    <p:extLst>
      <p:ext uri="{BB962C8B-B14F-4D97-AF65-F5344CB8AC3E}">
        <p14:creationId xmlns:p14="http://schemas.microsoft.com/office/powerpoint/2010/main" val="3209764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18</a:t>
            </a:fld>
            <a:endParaRPr lang="en-GB"/>
          </a:p>
        </p:txBody>
      </p:sp>
    </p:spTree>
    <p:extLst>
      <p:ext uri="{BB962C8B-B14F-4D97-AF65-F5344CB8AC3E}">
        <p14:creationId xmlns:p14="http://schemas.microsoft.com/office/powerpoint/2010/main" val="611033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19</a:t>
            </a:fld>
            <a:endParaRPr lang="en-GB"/>
          </a:p>
        </p:txBody>
      </p:sp>
    </p:spTree>
    <p:extLst>
      <p:ext uri="{BB962C8B-B14F-4D97-AF65-F5344CB8AC3E}">
        <p14:creationId xmlns:p14="http://schemas.microsoft.com/office/powerpoint/2010/main" val="17248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20</a:t>
            </a:fld>
            <a:endParaRPr lang="en-GB"/>
          </a:p>
        </p:txBody>
      </p:sp>
    </p:spTree>
    <p:extLst>
      <p:ext uri="{BB962C8B-B14F-4D97-AF65-F5344CB8AC3E}">
        <p14:creationId xmlns:p14="http://schemas.microsoft.com/office/powerpoint/2010/main" val="2338099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9DA3340-44B4-43FA-9B8B-F2A317DB2766}" type="slidenum">
              <a:rPr lang="en-GB" smtClean="0"/>
              <a:pPr>
                <a:defRPr/>
              </a:pPr>
              <a:t>21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ts val="621"/>
              </a:spcBef>
              <a:spcAft>
                <a:spcPts val="621"/>
              </a:spcAft>
              <a:buClr>
                <a:srgbClr val="336699"/>
              </a:buClr>
              <a:defRPr/>
            </a:pPr>
            <a:r>
              <a:rPr lang="en-GB" sz="2500" b="1" dirty="0">
                <a:solidFill>
                  <a:srgbClr val="336699"/>
                </a:solidFill>
                <a:cs typeface="Calibri" panose="020F0502020204030204" pitchFamily="34" charset="0"/>
              </a:rPr>
              <a:t>Who are we?</a:t>
            </a:r>
          </a:p>
          <a:p>
            <a:pPr marL="473202" lvl="1" indent="-177451" eaLnBrk="1" hangingPunct="1">
              <a:spcBef>
                <a:spcPts val="621"/>
              </a:spcBef>
              <a:spcAft>
                <a:spcPts val="621"/>
              </a:spcAft>
              <a:buClr>
                <a:srgbClr val="336699"/>
              </a:buClr>
              <a:buFont typeface="Arial" panose="020B0604020202020204" pitchFamily="34" charset="0"/>
              <a:buChar char="•"/>
              <a:defRPr/>
            </a:pPr>
            <a:r>
              <a:rPr lang="en-GB" sz="1900" dirty="0">
                <a:solidFill>
                  <a:schemeClr val="bg2"/>
                </a:solidFill>
                <a:cs typeface="Calibri" panose="020F0502020204030204" pitchFamily="34" charset="0"/>
              </a:rPr>
              <a:t>A unique </a:t>
            </a:r>
            <a:r>
              <a:rPr lang="en-GB" sz="1900" dirty="0">
                <a:solidFill>
                  <a:srgbClr val="808080"/>
                </a:solidFill>
                <a:cs typeface="Calibri" panose="020F0502020204030204" pitchFamily="34" charset="0"/>
              </a:rPr>
              <a:t>membership-based</a:t>
            </a:r>
            <a:r>
              <a:rPr lang="en-GB" sz="1900" dirty="0">
                <a:solidFill>
                  <a:schemeClr val="bg2"/>
                </a:solidFill>
                <a:cs typeface="Calibri" panose="020F0502020204030204" pitchFamily="34" charset="0"/>
              </a:rPr>
              <a:t> </a:t>
            </a:r>
            <a:r>
              <a:rPr lang="en-GB" sz="1900" dirty="0">
                <a:solidFill>
                  <a:srgbClr val="336699"/>
                </a:solidFill>
                <a:cs typeface="Calibri" panose="020F0502020204030204" pitchFamily="34" charset="0"/>
              </a:rPr>
              <a:t>PPP expertise network </a:t>
            </a:r>
          </a:p>
          <a:p>
            <a:pPr marL="473202" lvl="1" indent="-177451" eaLnBrk="1" hangingPunct="1">
              <a:spcBef>
                <a:spcPts val="621"/>
              </a:spcBef>
              <a:spcAft>
                <a:spcPts val="621"/>
              </a:spcAft>
              <a:buClr>
                <a:srgbClr val="336699"/>
              </a:buClr>
              <a:buFont typeface="Arial" panose="020B0604020202020204" pitchFamily="34" charset="0"/>
              <a:buChar char="•"/>
              <a:defRPr/>
            </a:pPr>
            <a:r>
              <a:rPr lang="en-GB" sz="1900" dirty="0">
                <a:solidFill>
                  <a:schemeClr val="bg2"/>
                </a:solidFill>
                <a:cs typeface="Calibri" panose="020F0502020204030204" pitchFamily="34" charset="0"/>
              </a:rPr>
              <a:t>With </a:t>
            </a:r>
            <a:r>
              <a:rPr lang="en-GB" sz="1900" dirty="0">
                <a:solidFill>
                  <a:srgbClr val="808080"/>
                </a:solidFill>
                <a:cs typeface="Calibri" panose="020F0502020204030204" pitchFamily="34" charset="0"/>
              </a:rPr>
              <a:t>a mission to support </a:t>
            </a:r>
            <a:r>
              <a:rPr lang="en-GB" sz="1900" dirty="0">
                <a:solidFill>
                  <a:schemeClr val="bg2"/>
                </a:solidFill>
                <a:cs typeface="Calibri" panose="020F0502020204030204" pitchFamily="34" charset="0"/>
              </a:rPr>
              <a:t>the </a:t>
            </a:r>
            <a:r>
              <a:rPr lang="en-GB" sz="1900" dirty="0">
                <a:solidFill>
                  <a:srgbClr val="336699"/>
                </a:solidFill>
                <a:cs typeface="Calibri" panose="020F0502020204030204" pitchFamily="34" charset="0"/>
              </a:rPr>
              <a:t>public sector </a:t>
            </a:r>
            <a:r>
              <a:rPr lang="en-GB" sz="1900" dirty="0">
                <a:solidFill>
                  <a:schemeClr val="bg2"/>
                </a:solidFill>
                <a:cs typeface="Calibri" panose="020F0502020204030204" pitchFamily="34" charset="0"/>
              </a:rPr>
              <a:t>to </a:t>
            </a:r>
            <a:r>
              <a:rPr lang="en-GB" sz="1900" dirty="0">
                <a:solidFill>
                  <a:srgbClr val="336699"/>
                </a:solidFill>
                <a:cs typeface="Calibri" panose="020F0502020204030204" pitchFamily="34" charset="0"/>
              </a:rPr>
              <a:t>deliver sound PPPs</a:t>
            </a:r>
          </a:p>
          <a:p>
            <a:pPr marL="473202" lvl="1" indent="-177451" eaLnBrk="1" hangingPunct="1">
              <a:spcBef>
                <a:spcPts val="621"/>
              </a:spcBef>
              <a:spcAft>
                <a:spcPts val="621"/>
              </a:spcAft>
              <a:buClr>
                <a:srgbClr val="336699"/>
              </a:buClr>
              <a:buFont typeface="Arial" panose="020B0604020202020204" pitchFamily="34" charset="0"/>
              <a:buChar char="•"/>
              <a:defRPr/>
            </a:pPr>
            <a:r>
              <a:rPr lang="en-GB" sz="1900" dirty="0">
                <a:solidFill>
                  <a:schemeClr val="bg2"/>
                </a:solidFill>
                <a:cs typeface="Calibri" panose="020F0502020204030204" pitchFamily="34" charset="0"/>
              </a:rPr>
              <a:t>Based on </a:t>
            </a:r>
            <a:r>
              <a:rPr lang="en-GB" sz="1900" dirty="0">
                <a:solidFill>
                  <a:srgbClr val="336699"/>
                </a:solidFill>
                <a:cs typeface="Calibri" panose="020F0502020204030204" pitchFamily="34" charset="0"/>
              </a:rPr>
              <a:t>a membership of 41 </a:t>
            </a:r>
            <a:r>
              <a:rPr lang="en-GB" sz="1900" dirty="0">
                <a:solidFill>
                  <a:schemeClr val="bg2"/>
                </a:solidFill>
                <a:cs typeface="Calibri" panose="020F0502020204030204" pitchFamily="34" charset="0"/>
              </a:rPr>
              <a:t>(30 countries) – central PPP units of Member States and Candidate countries, </a:t>
            </a:r>
            <a:r>
              <a:rPr lang="en-GB" sz="1900" dirty="0">
                <a:solidFill>
                  <a:srgbClr val="808080"/>
                </a:solidFill>
                <a:cs typeface="Calibri" panose="020F0502020204030204" pitchFamily="34" charset="0"/>
              </a:rPr>
              <a:t>the EIB </a:t>
            </a:r>
            <a:r>
              <a:rPr lang="en-GB" sz="1900" dirty="0">
                <a:solidFill>
                  <a:schemeClr val="bg2"/>
                </a:solidFill>
                <a:cs typeface="Calibri" panose="020F0502020204030204" pitchFamily="34" charset="0"/>
              </a:rPr>
              <a:t>and EC</a:t>
            </a:r>
          </a:p>
          <a:p>
            <a:pPr marL="473202" lvl="1" indent="-177451" eaLnBrk="1" hangingPunct="1">
              <a:spcBef>
                <a:spcPts val="621"/>
              </a:spcBef>
              <a:spcAft>
                <a:spcPts val="621"/>
              </a:spcAft>
              <a:buClr>
                <a:srgbClr val="336699"/>
              </a:buClr>
              <a:buFont typeface="Arial" panose="020B0604020202020204" pitchFamily="34" charset="0"/>
              <a:buChar char="•"/>
              <a:defRPr/>
            </a:pPr>
            <a:r>
              <a:rPr lang="en-GB" sz="1900" dirty="0">
                <a:solidFill>
                  <a:schemeClr val="bg2"/>
                </a:solidFill>
                <a:cs typeface="Calibri" panose="020F0502020204030204" pitchFamily="34" charset="0"/>
              </a:rPr>
              <a:t>That benefits from significant </a:t>
            </a:r>
            <a:r>
              <a:rPr lang="en-GB" sz="1900" dirty="0">
                <a:solidFill>
                  <a:srgbClr val="336699"/>
                </a:solidFill>
                <a:cs typeface="Calibri" panose="020F0502020204030204" pitchFamily="34" charset="0"/>
              </a:rPr>
              <a:t>Member engagement </a:t>
            </a:r>
            <a:r>
              <a:rPr lang="en-GB" sz="1900" dirty="0">
                <a:solidFill>
                  <a:schemeClr val="bg2"/>
                </a:solidFill>
                <a:cs typeface="Calibri" panose="020F0502020204030204" pitchFamily="34" charset="0"/>
              </a:rPr>
              <a:t>in EPEC network activities</a:t>
            </a:r>
            <a:endParaRPr lang="en-GB" altLang="en-US" sz="1900" dirty="0"/>
          </a:p>
          <a:p>
            <a:pPr marL="473202" lvl="1" indent="-177451" eaLnBrk="1" hangingPunct="1">
              <a:spcBef>
                <a:spcPts val="621"/>
              </a:spcBef>
              <a:spcAft>
                <a:spcPts val="621"/>
              </a:spcAft>
              <a:buClr>
                <a:srgbClr val="336699"/>
              </a:buClr>
              <a:buFont typeface="Arial" panose="020B0604020202020204" pitchFamily="34" charset="0"/>
              <a:buChar char="•"/>
              <a:defRPr/>
            </a:pPr>
            <a:r>
              <a:rPr lang="en-GB" sz="1900" dirty="0">
                <a:solidFill>
                  <a:schemeClr val="bg2"/>
                </a:solidFill>
                <a:cs typeface="Calibri" panose="020F0502020204030204" pitchFamily="34" charset="0"/>
              </a:rPr>
              <a:t>An </a:t>
            </a:r>
            <a:r>
              <a:rPr lang="en-GB" sz="1900" dirty="0">
                <a:solidFill>
                  <a:srgbClr val="336699"/>
                </a:solidFill>
                <a:cs typeface="Calibri" panose="020F0502020204030204" pitchFamily="34" charset="0"/>
              </a:rPr>
              <a:t>integral part of the EIB’s advisory services</a:t>
            </a:r>
            <a:r>
              <a:rPr lang="en-GB" sz="1900" dirty="0">
                <a:solidFill>
                  <a:schemeClr val="bg2"/>
                </a:solidFill>
                <a:cs typeface="Calibri" panose="020F0502020204030204" pitchFamily="34" charset="0"/>
              </a:rPr>
              <a:t>, providing network activities and advisory support </a:t>
            </a:r>
          </a:p>
          <a:p>
            <a:pPr marL="177451" indent="-177451" eaLnBrk="1" hangingPunct="1">
              <a:spcBef>
                <a:spcPts val="0"/>
              </a:spcBef>
              <a:buClr>
                <a:srgbClr val="336699"/>
              </a:buClr>
              <a:buFont typeface="Arial" panose="020B0604020202020204" pitchFamily="34" charset="0"/>
              <a:buChar char="•"/>
              <a:defRPr/>
            </a:pPr>
            <a:endParaRPr lang="en-GB" sz="1900" dirty="0">
              <a:solidFill>
                <a:schemeClr val="bg2"/>
              </a:solidFill>
              <a:cs typeface="Calibri" panose="020F0502020204030204" pitchFamily="34" charset="0"/>
            </a:endParaRPr>
          </a:p>
          <a:p>
            <a:pPr eaLnBrk="1" hangingPunct="1">
              <a:spcBef>
                <a:spcPts val="0"/>
              </a:spcBef>
              <a:spcAft>
                <a:spcPts val="621"/>
              </a:spcAft>
            </a:pPr>
            <a:endParaRPr lang="en-GB" altLang="en-US" sz="1900" dirty="0"/>
          </a:p>
          <a:p>
            <a:endParaRPr lang="en-GB" dirty="0"/>
          </a:p>
        </p:txBody>
      </p:sp>
      <p:sp>
        <p:nvSpPr>
          <p:cNvPr id="4" name="Slide Number Placeholder 3"/>
          <p:cNvSpPr>
            <a:spLocks noGrp="1"/>
          </p:cNvSpPr>
          <p:nvPr>
            <p:ph type="sldNum" sz="quarter" idx="10"/>
          </p:nvPr>
        </p:nvSpPr>
        <p:spPr/>
        <p:txBody>
          <a:bodyPr/>
          <a:lstStyle/>
          <a:p>
            <a:pPr>
              <a:defRPr/>
            </a:pPr>
            <a:fld id="{47E51564-22D7-4500-A955-D13575A93998}" type="slidenum">
              <a:rPr lang="en-GB" smtClean="0"/>
              <a:pPr>
                <a:defRPr/>
              </a:pPr>
              <a:t>4</a:t>
            </a:fld>
            <a:endParaRPr lang="en-GB"/>
          </a:p>
        </p:txBody>
      </p:sp>
    </p:spTree>
    <p:extLst>
      <p:ext uri="{BB962C8B-B14F-4D97-AF65-F5344CB8AC3E}">
        <p14:creationId xmlns:p14="http://schemas.microsoft.com/office/powerpoint/2010/main" val="118884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205746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47E51564-22D7-4500-A955-D13575A93998}" type="slidenum">
              <a:rPr lang="en-GB" smtClean="0"/>
              <a:pPr>
                <a:defRPr/>
              </a:pPr>
              <a:t>7</a:t>
            </a:fld>
            <a:endParaRPr lang="en-GB" dirty="0"/>
          </a:p>
        </p:txBody>
      </p:sp>
    </p:spTree>
    <p:extLst>
      <p:ext uri="{BB962C8B-B14F-4D97-AF65-F5344CB8AC3E}">
        <p14:creationId xmlns:p14="http://schemas.microsoft.com/office/powerpoint/2010/main" val="38751705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95992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9</a:t>
            </a:fld>
            <a:endParaRPr lang="en-GB"/>
          </a:p>
        </p:txBody>
      </p:sp>
    </p:spTree>
    <p:extLst>
      <p:ext uri="{BB962C8B-B14F-4D97-AF65-F5344CB8AC3E}">
        <p14:creationId xmlns:p14="http://schemas.microsoft.com/office/powerpoint/2010/main" val="16861098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p:spPr>
        <p:txBody>
          <a:bodyPr/>
          <a:lstStyle/>
          <a:p>
            <a:pPr eaLnBrk="1" hangingPunct="1"/>
            <a:r>
              <a:rPr lang="en-US" dirty="0" smtClean="0"/>
              <a:t>Examples of discussed</a:t>
            </a:r>
            <a:r>
              <a:rPr lang="en-US" baseline="0" dirty="0" smtClean="0"/>
              <a:t> projects:</a:t>
            </a:r>
          </a:p>
          <a:p>
            <a:pPr eaLnBrk="1" hangingPunct="1"/>
            <a:endParaRPr lang="en-US" baseline="0" dirty="0" smtClean="0"/>
          </a:p>
          <a:p>
            <a:pPr eaLnBrk="1" hangingPunct="1"/>
            <a:r>
              <a:rPr lang="en-US" baseline="0" dirty="0" smtClean="0"/>
              <a:t>Airports in Pristina and Tirana; windfarm, cable car in Cetinje in Montenegro  </a:t>
            </a: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FB88E9D-8C70-442B-A9FF-7657315AA1BB}" type="slidenum">
              <a:rPr lang="en-GB" smtClean="0"/>
              <a:pPr>
                <a:defRPr/>
              </a:pPr>
              <a:t>11</a:t>
            </a:fld>
            <a:endParaRPr lang="en-GB"/>
          </a:p>
        </p:txBody>
      </p:sp>
    </p:spTree>
    <p:extLst>
      <p:ext uri="{BB962C8B-B14F-4D97-AF65-F5344CB8AC3E}">
        <p14:creationId xmlns:p14="http://schemas.microsoft.com/office/powerpoint/2010/main" val="4029948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martArt Placeholder 6"/>
          <p:cNvSpPr>
            <a:spLocks noGrp="1"/>
          </p:cNvSpPr>
          <p:nvPr>
            <p:ph type="dgm" sz="quarter" idx="12"/>
          </p:nvPr>
        </p:nvSpPr>
        <p:spPr>
          <a:xfrm>
            <a:off x="971550" y="1628775"/>
            <a:ext cx="7416800" cy="4392613"/>
          </a:xfrm>
          <a:prstGeom prst="rect">
            <a:avLst/>
          </a:prstGeom>
        </p:spPr>
        <p:txBody>
          <a:bodyPr/>
          <a:lstStyle/>
          <a:p>
            <a:pPr lvl="0"/>
            <a:endParaRPr lang="en-GB" noProof="0" dirty="0"/>
          </a:p>
        </p:txBody>
      </p:sp>
      <p:sp>
        <p:nvSpPr>
          <p:cNvPr id="4" name="Rectangle 5"/>
          <p:cNvSpPr>
            <a:spLocks noGrp="1" noChangeArrowheads="1"/>
          </p:cNvSpPr>
          <p:nvPr>
            <p:ph type="sldNum" sz="quarter" idx="13"/>
          </p:nvPr>
        </p:nvSpPr>
        <p:spPr>
          <a:xfrm>
            <a:off x="7010400" y="6381750"/>
            <a:ext cx="2133600" cy="476250"/>
          </a:xfrm>
          <a:prstGeom prst="rect">
            <a:avLst/>
          </a:prstGeom>
        </p:spPr>
        <p:txBody>
          <a:bodyPr/>
          <a:lstStyle>
            <a:lvl1pPr algn="r">
              <a:defRPr>
                <a:ea typeface="+mn-ea"/>
                <a:cs typeface="+mn-cs"/>
              </a:defRPr>
            </a:lvl1pPr>
          </a:lstStyle>
          <a:p>
            <a:pPr>
              <a:defRPr/>
            </a:pPr>
            <a:fld id="{1A03C2A7-DCF3-474C-8333-7B2685988890}" type="slidenum">
              <a:rPr lang="en-GB"/>
              <a:pPr>
                <a:defRPr/>
              </a:pPr>
              <a:t>‹#›</a:t>
            </a:fld>
            <a:endParaRPr lang="en-GB" dirty="0"/>
          </a:p>
        </p:txBody>
      </p:sp>
      <p:sp>
        <p:nvSpPr>
          <p:cNvPr id="5" name="Rectangle 19"/>
          <p:cNvSpPr>
            <a:spLocks noGrp="1" noChangeArrowheads="1"/>
          </p:cNvSpPr>
          <p:nvPr>
            <p:ph type="ftr" sz="quarter" idx="14"/>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2" name="Picture 1"/>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410735967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6769100" cy="519112"/>
          </a:xfrm>
          <a:prstGeom prst="rect">
            <a:avLst/>
          </a:prstGeo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95288" y="1484313"/>
            <a:ext cx="8229600" cy="4525962"/>
          </a:xfrm>
          <a:prstGeom prst="rect">
            <a:avLst/>
          </a:prstGeom>
        </p:spPr>
        <p:txBody>
          <a:bodyPr/>
          <a:lstStyle>
            <a:lvl1pPr marL="342900" indent="-342900">
              <a:buClr>
                <a:srgbClr val="365F91"/>
              </a:buClr>
              <a:buFont typeface="Arial" pitchFamily="34" charset="0"/>
              <a:buChar char="•"/>
              <a:defRPr baseline="0">
                <a:solidFill>
                  <a:schemeClr val="tx1">
                    <a:lumMod val="50000"/>
                    <a:lumOff val="50000"/>
                  </a:schemeClr>
                </a:solidFill>
              </a:defRPr>
            </a:lvl1pPr>
            <a:lvl2pPr marL="742950" indent="-285750">
              <a:buFont typeface="Calibri" pitchFamily="34" charset="0"/>
              <a:buChar char="—"/>
              <a:defRPr sz="2000" baseline="0">
                <a:solidFill>
                  <a:schemeClr val="tx1">
                    <a:lumMod val="50000"/>
                    <a:lumOff val="50000"/>
                  </a:schemeClr>
                </a:solidFill>
              </a:defRPr>
            </a:lvl2pPr>
            <a:lvl3pPr marL="1143000" indent="-228600">
              <a:buFont typeface="Calibri" pitchFamily="34" charset="0"/>
              <a:buChar char="—"/>
              <a:defRPr sz="1600" baseline="0">
                <a:solidFill>
                  <a:schemeClr val="tx1"/>
                </a:solidFill>
              </a:defRPr>
            </a:lvl3pPr>
            <a:lvl4pPr marL="1600200" indent="-228600">
              <a:buClr>
                <a:srgbClr val="365F91"/>
              </a:buClr>
              <a:buFont typeface="Wingdings" pitchFamily="2" charset="2"/>
              <a:buChar char="§"/>
              <a:defRPr sz="1200" baseline="0">
                <a:solidFill>
                  <a:schemeClr val="tx1"/>
                </a:solidFill>
              </a:defRPr>
            </a:lvl4pPr>
            <a:lvl5pPr marL="1828800" indent="0">
              <a:buNone/>
              <a:defRPr baseline="0">
                <a:solidFill>
                  <a:schemeClr val="tx1"/>
                </a:solidFill>
              </a:defRPr>
            </a:lvl5pPr>
          </a:lstStyle>
          <a:p>
            <a:pPr lvl="0"/>
            <a:r>
              <a:rPr lang="en-US" dirty="0" smtClean="0"/>
              <a:t>Click to edit Master text styles</a:t>
            </a:r>
          </a:p>
          <a:p>
            <a:pPr lvl="1"/>
            <a:r>
              <a:rPr lang="en-US" dirty="0" smtClean="0"/>
              <a:t> Second level</a:t>
            </a:r>
          </a:p>
        </p:txBody>
      </p:sp>
      <p:sp>
        <p:nvSpPr>
          <p:cNvPr id="4" name="Rectangle 5"/>
          <p:cNvSpPr>
            <a:spLocks noGrp="1" noChangeArrowheads="1"/>
          </p:cNvSpPr>
          <p:nvPr>
            <p:ph type="sldNum" sz="quarter" idx="10"/>
          </p:nvPr>
        </p:nvSpPr>
        <p:spPr>
          <a:xfrm>
            <a:off x="7010400" y="6381750"/>
            <a:ext cx="2133600" cy="476250"/>
          </a:xfrm>
          <a:prstGeom prst="rect">
            <a:avLst/>
          </a:prstGeom>
        </p:spPr>
        <p:txBody>
          <a:bodyPr/>
          <a:lstStyle>
            <a:lvl1pPr algn="r">
              <a:defRPr baseline="0">
                <a:solidFill>
                  <a:srgbClr val="999999"/>
                </a:solidFill>
                <a:ea typeface="+mn-ea"/>
                <a:cs typeface="+mn-cs"/>
              </a:defRPr>
            </a:lvl1pPr>
          </a:lstStyle>
          <a:p>
            <a:pPr>
              <a:defRPr/>
            </a:pPr>
            <a:fld id="{DE72B02F-B801-4018-843B-CCDB7F7F6B1F}" type="slidenum">
              <a:rPr lang="en-GB"/>
              <a:pPr>
                <a:defRPr/>
              </a:pPr>
              <a:t>‹#›</a:t>
            </a:fld>
            <a:endParaRPr lang="en-GB" dirty="0"/>
          </a:p>
        </p:txBody>
      </p:sp>
      <p:sp>
        <p:nvSpPr>
          <p:cNvPr id="5" name="Rectangle 19"/>
          <p:cNvSpPr>
            <a:spLocks noGrp="1" noChangeArrowheads="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6" name="Picture 5"/>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113442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5288" y="1484313"/>
            <a:ext cx="4038600" cy="4525962"/>
          </a:xfrm>
          <a:prstGeom prst="rect">
            <a:avLst/>
          </a:prstGeom>
        </p:spPr>
        <p:txBody>
          <a:bodyPr/>
          <a:lstStyle>
            <a:lvl1pPr marL="342900" indent="-342900">
              <a:buClr>
                <a:srgbClr val="365F91"/>
              </a:buClr>
              <a:buFont typeface="Arial" pitchFamily="34" charset="0"/>
              <a:buChar char="•"/>
              <a:defRPr sz="2400" baseline="0">
                <a:solidFill>
                  <a:schemeClr val="tx1">
                    <a:lumMod val="50000"/>
                    <a:lumOff val="50000"/>
                  </a:schemeClr>
                </a:solidFill>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143000" indent="-228600">
              <a:buFont typeface="Wingdings" pitchFamily="2" charset="2"/>
              <a:buChar char="§"/>
              <a:defRPr lang="en-US" sz="1600" baseline="0" dirty="0" smtClean="0">
                <a:solidFill>
                  <a:schemeClr val="tx1"/>
                </a:solidFill>
                <a:latin typeface="+mn-lt"/>
              </a:defRPr>
            </a:lvl3pPr>
            <a:lvl4pPr marL="1600200" indent="-228600">
              <a:defRPr lang="en-US" sz="1200" baseline="0" dirty="0" smtClean="0">
                <a:solidFill>
                  <a:schemeClr val="tx1"/>
                </a:solidFill>
                <a:latin typeface="+mn-lt"/>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 Second level</a:t>
            </a:r>
          </a:p>
        </p:txBody>
      </p:sp>
      <p:sp>
        <p:nvSpPr>
          <p:cNvPr id="4" name="Content Placeholder 3"/>
          <p:cNvSpPr>
            <a:spLocks noGrp="1"/>
          </p:cNvSpPr>
          <p:nvPr>
            <p:ph sz="half" idx="2"/>
          </p:nvPr>
        </p:nvSpPr>
        <p:spPr>
          <a:xfrm>
            <a:off x="4586288" y="1484313"/>
            <a:ext cx="4038600" cy="4525962"/>
          </a:xfrm>
          <a:prstGeom prst="rect">
            <a:avLst/>
          </a:prstGeom>
        </p:spPr>
        <p:txBody>
          <a:bodyPr/>
          <a:lstStyle>
            <a:lvl1pPr marL="342900" indent="-342900">
              <a:buClr>
                <a:srgbClr val="365F91"/>
              </a:buClr>
              <a:buFont typeface="Arial" pitchFamily="34" charset="0"/>
              <a:buChar char="•"/>
              <a:defRPr lang="en-US" sz="2400" baseline="0" dirty="0" smtClean="0">
                <a:solidFill>
                  <a:schemeClr val="tx1">
                    <a:lumMod val="50000"/>
                    <a:lumOff val="50000"/>
                  </a:schemeClr>
                </a:solidFill>
                <a:latin typeface="+mn-lt"/>
                <a:ea typeface="+mn-ea"/>
                <a:cs typeface="+mn-cs"/>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600200" marR="0" indent="-228600" algn="l" defTabSz="914400" rtl="0" eaLnBrk="0" fontAlgn="base" latinLnBrk="0" hangingPunct="0">
              <a:lnSpc>
                <a:spcPct val="100000"/>
              </a:lnSpc>
              <a:spcBef>
                <a:spcPct val="20000"/>
              </a:spcBef>
              <a:spcAft>
                <a:spcPct val="0"/>
              </a:spcAft>
              <a:buClr>
                <a:srgbClr val="336699"/>
              </a:buClr>
              <a:buSzTx/>
              <a:buFont typeface="Calibri" pitchFamily="34" charset="0"/>
              <a:buNone/>
              <a:tabLst/>
              <a:defRPr lang="en-US" sz="1600" baseline="0" dirty="0" smtClean="0">
                <a:solidFill>
                  <a:schemeClr val="tx1"/>
                </a:solidFill>
                <a:latin typeface="+mn-lt"/>
              </a:defRPr>
            </a:lvl3pPr>
            <a:lvl4pPr>
              <a:defRPr lang="en-US" sz="1200" baseline="0" dirty="0" smtClean="0">
                <a:solidFill>
                  <a:schemeClr val="tx1"/>
                </a:solidFill>
                <a:latin typeface="+mn-lt"/>
              </a:defRPr>
            </a:lvl4pPr>
            <a:lvl5pPr>
              <a:defRPr sz="1800" baseline="0">
                <a:solidFill>
                  <a:schemeClr val="accent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endParaRPr lang="en-US" dirty="0" smtClean="0"/>
          </a:p>
        </p:txBody>
      </p:sp>
      <p:sp>
        <p:nvSpPr>
          <p:cNvPr id="5" name="Rectangle 5"/>
          <p:cNvSpPr>
            <a:spLocks noGrp="1" noChangeArrowheads="1"/>
          </p:cNvSpPr>
          <p:nvPr>
            <p:ph type="sldNum" sz="quarter" idx="10"/>
          </p:nvPr>
        </p:nvSpPr>
        <p:spPr>
          <a:xfrm>
            <a:off x="7010400" y="6381750"/>
            <a:ext cx="2133600" cy="476250"/>
          </a:xfrm>
          <a:prstGeom prst="rect">
            <a:avLst/>
          </a:prstGeom>
        </p:spPr>
        <p:txBody>
          <a:bodyPr/>
          <a:lstStyle>
            <a:lvl1pPr algn="r">
              <a:defRPr>
                <a:ea typeface="+mn-ea"/>
                <a:cs typeface="+mn-cs"/>
              </a:defRPr>
            </a:lvl1pPr>
          </a:lstStyle>
          <a:p>
            <a:pPr>
              <a:defRPr/>
            </a:pPr>
            <a:fld id="{EBA92D97-E636-4C95-BB41-BB4B1B5C850B}" type="slidenum">
              <a:rPr lang="en-GB"/>
              <a:pPr>
                <a:defRPr/>
              </a:pPr>
              <a:t>‹#›</a:t>
            </a:fld>
            <a:endParaRPr lang="en-GB" dirty="0"/>
          </a:p>
        </p:txBody>
      </p:sp>
      <p:sp>
        <p:nvSpPr>
          <p:cNvPr id="6" name="Rectangle 19"/>
          <p:cNvSpPr>
            <a:spLocks noGrp="1" noChangeArrowheads="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7" name="Picture 6"/>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0853748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Box 19"/>
          <p:cNvSpPr txBox="1">
            <a:spLocks noChangeArrowheads="1"/>
          </p:cNvSpPr>
          <p:nvPr userDrawn="1"/>
        </p:nvSpPr>
        <p:spPr bwMode="auto">
          <a:xfrm>
            <a:off x="395288" y="1268413"/>
            <a:ext cx="8280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bg1"/>
                </a:solidFill>
                <a:latin typeface="Calibri" pitchFamily="34" charset="0"/>
              </a:defRPr>
            </a:lvl1pPr>
            <a:lvl2pPr marL="742950" indent="-285750" eaLnBrk="0" hangingPunct="0">
              <a:defRPr sz="1200">
                <a:solidFill>
                  <a:schemeClr val="bg1"/>
                </a:solidFill>
                <a:latin typeface="Calibri" pitchFamily="34" charset="0"/>
              </a:defRPr>
            </a:lvl2pPr>
            <a:lvl3pPr marL="1143000" indent="-228600" eaLnBrk="0" hangingPunct="0">
              <a:defRPr sz="1200">
                <a:solidFill>
                  <a:schemeClr val="bg1"/>
                </a:solidFill>
                <a:latin typeface="Calibri" pitchFamily="34" charset="0"/>
              </a:defRPr>
            </a:lvl3pPr>
            <a:lvl4pPr marL="1600200" indent="-228600" eaLnBrk="0" hangingPunct="0">
              <a:defRPr sz="1200">
                <a:solidFill>
                  <a:schemeClr val="bg1"/>
                </a:solidFill>
                <a:latin typeface="Calibri" pitchFamily="34" charset="0"/>
              </a:defRPr>
            </a:lvl4pPr>
            <a:lvl5pPr marL="2057400" indent="-228600" eaLnBrk="0" hangingPunct="0">
              <a:defRPr sz="1200">
                <a:solidFill>
                  <a:schemeClr val="bg1"/>
                </a:solidFill>
                <a:latin typeface="Calibri" pitchFamily="34" charset="0"/>
              </a:defRPr>
            </a:lvl5pPr>
            <a:lvl6pPr marL="2514600" indent="-228600" algn="ctr" eaLnBrk="0" fontAlgn="base" hangingPunct="0">
              <a:spcBef>
                <a:spcPct val="0"/>
              </a:spcBef>
              <a:spcAft>
                <a:spcPct val="0"/>
              </a:spcAft>
              <a:defRPr sz="1200">
                <a:solidFill>
                  <a:schemeClr val="bg1"/>
                </a:solidFill>
                <a:latin typeface="Calibri" pitchFamily="34" charset="0"/>
              </a:defRPr>
            </a:lvl6pPr>
            <a:lvl7pPr marL="2971800" indent="-228600" algn="ctr" eaLnBrk="0" fontAlgn="base" hangingPunct="0">
              <a:spcBef>
                <a:spcPct val="0"/>
              </a:spcBef>
              <a:spcAft>
                <a:spcPct val="0"/>
              </a:spcAft>
              <a:defRPr sz="1200">
                <a:solidFill>
                  <a:schemeClr val="bg1"/>
                </a:solidFill>
                <a:latin typeface="Calibri" pitchFamily="34" charset="0"/>
              </a:defRPr>
            </a:lvl7pPr>
            <a:lvl8pPr marL="3429000" indent="-228600" algn="ctr" eaLnBrk="0" fontAlgn="base" hangingPunct="0">
              <a:spcBef>
                <a:spcPct val="0"/>
              </a:spcBef>
              <a:spcAft>
                <a:spcPct val="0"/>
              </a:spcAft>
              <a:defRPr sz="1200">
                <a:solidFill>
                  <a:schemeClr val="bg1"/>
                </a:solidFill>
                <a:latin typeface="Calibri" pitchFamily="34" charset="0"/>
              </a:defRPr>
            </a:lvl8pPr>
            <a:lvl9pPr marL="3886200" indent="-228600" algn="ctr" eaLnBrk="0" fontAlgn="base" hangingPunct="0">
              <a:spcBef>
                <a:spcPct val="0"/>
              </a:spcBef>
              <a:spcAft>
                <a:spcPct val="0"/>
              </a:spcAft>
              <a:defRPr sz="1200">
                <a:solidFill>
                  <a:schemeClr val="bg1"/>
                </a:solidFill>
                <a:latin typeface="Calibri" pitchFamily="34" charset="0"/>
              </a:defRPr>
            </a:lvl9pPr>
          </a:lstStyle>
          <a:p>
            <a:pPr algn="ctr" eaLnBrk="1" hangingPunct="1">
              <a:defRPr/>
            </a:pPr>
            <a:endParaRPr lang="en-US">
              <a:ea typeface="+mn-ea"/>
              <a:cs typeface="+mn-cs"/>
            </a:endParaRPr>
          </a:p>
        </p:txBody>
      </p:sp>
      <p:sp>
        <p:nvSpPr>
          <p:cNvPr id="3" name="Slide Number Placeholder 1"/>
          <p:cNvSpPr>
            <a:spLocks noGrp="1"/>
          </p:cNvSpPr>
          <p:nvPr>
            <p:ph type="sldNum" sz="quarter" idx="10"/>
          </p:nvPr>
        </p:nvSpPr>
        <p:spPr>
          <a:xfrm>
            <a:off x="7010400" y="6381750"/>
            <a:ext cx="2133600" cy="476250"/>
          </a:xfrm>
          <a:prstGeom prst="rect">
            <a:avLst/>
          </a:prstGeom>
        </p:spPr>
        <p:txBody>
          <a:bodyPr/>
          <a:lstStyle>
            <a:lvl1pPr algn="r">
              <a:defRPr>
                <a:ea typeface="+mn-ea"/>
                <a:cs typeface="+mn-cs"/>
              </a:defRPr>
            </a:lvl1pPr>
          </a:lstStyle>
          <a:p>
            <a:pPr>
              <a:defRPr/>
            </a:pPr>
            <a:fld id="{0F1941ED-E653-43A2-B4F4-4A6DFF878B8C}" type="slidenum">
              <a:rPr lang="en-GB"/>
              <a:pPr>
                <a:defRPr/>
              </a:pPr>
              <a:t>‹#›</a:t>
            </a:fld>
            <a:endParaRPr lang="en-GB" dirty="0"/>
          </a:p>
        </p:txBody>
      </p:sp>
      <p:sp>
        <p:nvSpPr>
          <p:cNvPr id="4" name="Footer Placeholder 2"/>
          <p:cNvSpPr>
            <a:spLocks noGrp="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5" name="Picture 4"/>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3303322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SmartArt Placeholder 6"/>
          <p:cNvSpPr>
            <a:spLocks noGrp="1"/>
          </p:cNvSpPr>
          <p:nvPr>
            <p:ph type="dgm" sz="quarter" idx="12"/>
          </p:nvPr>
        </p:nvSpPr>
        <p:spPr>
          <a:xfrm>
            <a:off x="971550" y="1628775"/>
            <a:ext cx="7416800" cy="4392613"/>
          </a:xfrm>
          <a:prstGeom prst="rect">
            <a:avLst/>
          </a:prstGeom>
        </p:spPr>
        <p:txBody>
          <a:bodyPr/>
          <a:lstStyle/>
          <a:p>
            <a:pPr lvl="0"/>
            <a:endParaRPr lang="en-GB" noProof="0" dirty="0"/>
          </a:p>
        </p:txBody>
      </p:sp>
      <p:sp>
        <p:nvSpPr>
          <p:cNvPr id="4" name="Rectangle 5"/>
          <p:cNvSpPr>
            <a:spLocks noGrp="1" noChangeArrowheads="1"/>
          </p:cNvSpPr>
          <p:nvPr>
            <p:ph type="sldNum" sz="quarter" idx="13"/>
          </p:nvPr>
        </p:nvSpPr>
        <p:spPr>
          <a:xfrm>
            <a:off x="7010400" y="6381750"/>
            <a:ext cx="2133600" cy="476250"/>
          </a:xfrm>
          <a:prstGeom prst="rect">
            <a:avLst/>
          </a:prstGeom>
        </p:spPr>
        <p:txBody>
          <a:bodyPr/>
          <a:lstStyle>
            <a:lvl1pPr algn="r">
              <a:defRPr>
                <a:ea typeface="+mn-ea"/>
                <a:cs typeface="+mn-cs"/>
              </a:defRPr>
            </a:lvl1pPr>
          </a:lstStyle>
          <a:p>
            <a:pPr>
              <a:defRPr/>
            </a:pPr>
            <a:fld id="{1A03C2A7-DCF3-474C-8333-7B2685988890}" type="slidenum">
              <a:rPr lang="en-GB"/>
              <a:pPr>
                <a:defRPr/>
              </a:pPr>
              <a:t>‹#›</a:t>
            </a:fld>
            <a:endParaRPr lang="en-GB" dirty="0"/>
          </a:p>
        </p:txBody>
      </p:sp>
      <p:sp>
        <p:nvSpPr>
          <p:cNvPr id="5" name="Rectangle 19"/>
          <p:cNvSpPr>
            <a:spLocks noGrp="1" noChangeArrowheads="1"/>
          </p:cNvSpPr>
          <p:nvPr>
            <p:ph type="ftr" sz="quarter" idx="14"/>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6" name="Picture 5"/>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20245875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7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6769100" cy="519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395288" y="1484313"/>
            <a:ext cx="4038600" cy="4525962"/>
          </a:xfrm>
          <a:prstGeom prst="rect">
            <a:avLst/>
          </a:prstGeom>
        </p:spPr>
        <p:txBody>
          <a:bodyPr/>
          <a:lstStyle>
            <a:lvl1pPr marL="342900" indent="-342900">
              <a:buClr>
                <a:srgbClr val="365F91"/>
              </a:buClr>
              <a:buFont typeface="Arial" pitchFamily="34" charset="0"/>
              <a:buChar char="•"/>
              <a:defRPr sz="2400" baseline="0">
                <a:solidFill>
                  <a:schemeClr val="tx1">
                    <a:lumMod val="50000"/>
                    <a:lumOff val="50000"/>
                  </a:schemeClr>
                </a:solidFill>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143000" indent="-228600">
              <a:buFont typeface="Wingdings" pitchFamily="2" charset="2"/>
              <a:buChar char="§"/>
              <a:defRPr lang="en-US" sz="1600" baseline="0" dirty="0" smtClean="0">
                <a:solidFill>
                  <a:schemeClr val="tx1"/>
                </a:solidFill>
                <a:latin typeface="+mn-lt"/>
              </a:defRPr>
            </a:lvl3pPr>
            <a:lvl4pPr marL="1600200" indent="-228600">
              <a:defRPr lang="en-US" sz="1200" baseline="0" dirty="0" smtClean="0">
                <a:solidFill>
                  <a:schemeClr val="tx1"/>
                </a:solidFill>
                <a:latin typeface="+mn-lt"/>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 Second level</a:t>
            </a:r>
          </a:p>
        </p:txBody>
      </p:sp>
      <p:sp>
        <p:nvSpPr>
          <p:cNvPr id="4" name="Content Placeholder 3"/>
          <p:cNvSpPr>
            <a:spLocks noGrp="1"/>
          </p:cNvSpPr>
          <p:nvPr>
            <p:ph sz="half" idx="2"/>
          </p:nvPr>
        </p:nvSpPr>
        <p:spPr>
          <a:xfrm>
            <a:off x="4586288" y="1484313"/>
            <a:ext cx="4038600" cy="4525962"/>
          </a:xfrm>
          <a:prstGeom prst="rect">
            <a:avLst/>
          </a:prstGeom>
        </p:spPr>
        <p:txBody>
          <a:bodyPr/>
          <a:lstStyle>
            <a:lvl1pPr marL="342900" indent="-342900">
              <a:buClr>
                <a:srgbClr val="365F91"/>
              </a:buClr>
              <a:buFont typeface="Arial" pitchFamily="34" charset="0"/>
              <a:buChar char="•"/>
              <a:defRPr lang="en-US" sz="2400" baseline="0" dirty="0" smtClean="0">
                <a:solidFill>
                  <a:schemeClr val="tx1">
                    <a:lumMod val="50000"/>
                    <a:lumOff val="50000"/>
                  </a:schemeClr>
                </a:solidFill>
                <a:latin typeface="+mn-lt"/>
                <a:ea typeface="+mn-ea"/>
                <a:cs typeface="+mn-cs"/>
              </a:defRPr>
            </a:lvl1pPr>
            <a:lvl2pPr marL="742950" indent="-285750">
              <a:buFont typeface="Calibri" pitchFamily="34" charset="0"/>
              <a:buChar char="—"/>
              <a:defRPr lang="en-US" sz="2000" baseline="0" dirty="0" smtClean="0">
                <a:solidFill>
                  <a:schemeClr val="tx1">
                    <a:lumMod val="50000"/>
                    <a:lumOff val="50000"/>
                  </a:schemeClr>
                </a:solidFill>
                <a:latin typeface="+mn-lt"/>
              </a:defRPr>
            </a:lvl2pPr>
            <a:lvl3pPr marL="1600200" marR="0" indent="-228600" algn="l" defTabSz="914400" rtl="0" eaLnBrk="0" fontAlgn="base" latinLnBrk="0" hangingPunct="0">
              <a:lnSpc>
                <a:spcPct val="100000"/>
              </a:lnSpc>
              <a:spcBef>
                <a:spcPct val="20000"/>
              </a:spcBef>
              <a:spcAft>
                <a:spcPct val="0"/>
              </a:spcAft>
              <a:buClr>
                <a:srgbClr val="336699"/>
              </a:buClr>
              <a:buSzTx/>
              <a:buFont typeface="Calibri" pitchFamily="34" charset="0"/>
              <a:buNone/>
              <a:tabLst/>
              <a:defRPr lang="en-US" sz="1600" baseline="0" dirty="0" smtClean="0">
                <a:solidFill>
                  <a:schemeClr val="tx1"/>
                </a:solidFill>
                <a:latin typeface="+mn-lt"/>
              </a:defRPr>
            </a:lvl3pPr>
            <a:lvl4pPr>
              <a:defRPr lang="en-US" sz="1200" baseline="0" dirty="0" smtClean="0">
                <a:solidFill>
                  <a:schemeClr val="tx1"/>
                </a:solidFill>
                <a:latin typeface="+mn-lt"/>
              </a:defRPr>
            </a:lvl4pPr>
            <a:lvl5pPr>
              <a:defRPr sz="1800" baseline="0">
                <a:solidFill>
                  <a:schemeClr val="accent2"/>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endParaRPr lang="en-US" dirty="0" smtClean="0"/>
          </a:p>
        </p:txBody>
      </p:sp>
      <p:sp>
        <p:nvSpPr>
          <p:cNvPr id="5" name="Rectangle 5"/>
          <p:cNvSpPr>
            <a:spLocks noGrp="1" noChangeArrowheads="1"/>
          </p:cNvSpPr>
          <p:nvPr>
            <p:ph type="sldNum" sz="quarter" idx="10"/>
          </p:nvPr>
        </p:nvSpPr>
        <p:spPr>
          <a:xfrm>
            <a:off x="7010400" y="6381750"/>
            <a:ext cx="2133600" cy="476250"/>
          </a:xfrm>
        </p:spPr>
        <p:txBody>
          <a:bodyPr/>
          <a:lstStyle>
            <a:lvl1pPr algn="r">
              <a:defRPr>
                <a:ea typeface="+mn-ea"/>
                <a:cs typeface="+mn-cs"/>
              </a:defRPr>
            </a:lvl1pPr>
          </a:lstStyle>
          <a:p>
            <a:pPr>
              <a:defRPr/>
            </a:pPr>
            <a:fld id="{EBA92D97-E636-4C95-BB41-BB4B1B5C850B}" type="slidenum">
              <a:rPr lang="en-GB"/>
              <a:pPr>
                <a:defRPr/>
              </a:pPr>
              <a:t>‹#›</a:t>
            </a:fld>
            <a:endParaRPr lang="en-GB" dirty="0"/>
          </a:p>
        </p:txBody>
      </p:sp>
      <p:sp>
        <p:nvSpPr>
          <p:cNvPr id="6" name="Rectangle 19"/>
          <p:cNvSpPr>
            <a:spLocks noGrp="1" noChangeArrowheads="1"/>
          </p:cNvSpPr>
          <p:nvPr>
            <p:ph type="ftr" sz="quarter" idx="11"/>
          </p:nvPr>
        </p:nvSpPr>
        <p:spPr>
          <a:xfrm>
            <a:off x="0" y="6380163"/>
            <a:ext cx="2897188" cy="474662"/>
          </a:xfrm>
          <a:prstGeom prst="rect">
            <a:avLst/>
          </a:prstGeom>
        </p:spPr>
        <p:txBody>
          <a:bodyPr/>
          <a:lstStyle>
            <a:lvl1pPr algn="l">
              <a:defRPr>
                <a:ea typeface="+mn-ea"/>
                <a:cs typeface="+mn-cs"/>
              </a:defRPr>
            </a:lvl1pPr>
          </a:lstStyle>
          <a:p>
            <a:pPr>
              <a:defRPr/>
            </a:pPr>
            <a:endParaRPr lang="en-GB"/>
          </a:p>
        </p:txBody>
      </p:sp>
      <p:pic>
        <p:nvPicPr>
          <p:cNvPr id="7" name="Picture 6"/>
          <p:cNvPicPr>
            <a:picLocks noChangeAspect="1"/>
          </p:cNvPicPr>
          <p:nvPr userDrawn="1"/>
        </p:nvPicPr>
        <p:blipFill>
          <a:blip r:embed="rId2"/>
          <a:stretch>
            <a:fillRect/>
          </a:stretch>
        </p:blipFill>
        <p:spPr>
          <a:xfrm>
            <a:off x="3322340" y="144876"/>
            <a:ext cx="2528564" cy="580146"/>
          </a:xfrm>
          <a:prstGeom prst="rect">
            <a:avLst/>
          </a:prstGeom>
        </p:spPr>
      </p:pic>
    </p:spTree>
    <p:extLst>
      <p:ext uri="{BB962C8B-B14F-4D97-AF65-F5344CB8AC3E}">
        <p14:creationId xmlns:p14="http://schemas.microsoft.com/office/powerpoint/2010/main" val="4836346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17" descr="epec-logo-cropped"/>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20" y="186713"/>
            <a:ext cx="1539642" cy="53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8"/>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82988" y="1"/>
            <a:ext cx="2040740" cy="912434"/>
          </a:xfrm>
          <a:prstGeom prst="rect">
            <a:avLst/>
          </a:prstGeom>
        </p:spPr>
      </p:pic>
      <p:sp>
        <p:nvSpPr>
          <p:cNvPr id="14" name="Slide Number Placeholder 10"/>
          <p:cNvSpPr>
            <a:spLocks noGrp="1"/>
          </p:cNvSpPr>
          <p:nvPr>
            <p:ph type="sldNum" sz="quarter" idx="4"/>
          </p:nvPr>
        </p:nvSpPr>
        <p:spPr>
          <a:xfrm>
            <a:off x="6553200" y="6484257"/>
            <a:ext cx="2133600" cy="365125"/>
          </a:xfrm>
          <a:prstGeom prst="rect">
            <a:avLst/>
          </a:prstGeom>
        </p:spPr>
        <p:txBody>
          <a:bodyPr/>
          <a:lstStyle>
            <a:lvl1pPr algn="r">
              <a:defRPr baseline="0">
                <a:solidFill>
                  <a:srgbClr val="808080"/>
                </a:solidFill>
                <a:latin typeface="Arial" panose="020B0604020202020204" pitchFamily="34" charset="0"/>
              </a:defRPr>
            </a:lvl1pPr>
          </a:lstStyle>
          <a:p>
            <a:fld id="{30A2E291-8B73-497E-BADF-CC61971CB1A5}"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4" r:id="rId3"/>
    <p:sldLayoutId id="2147483767" r:id="rId4"/>
    <p:sldLayoutId id="2147483768" r:id="rId5"/>
    <p:sldLayoutId id="2147483769"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Calibri" pitchFamily="34" charset="0"/>
        </a:defRPr>
      </a:lvl2pPr>
      <a:lvl3pPr algn="l" rtl="0" eaLnBrk="0" fontAlgn="base" hangingPunct="0">
        <a:spcBef>
          <a:spcPct val="0"/>
        </a:spcBef>
        <a:spcAft>
          <a:spcPct val="0"/>
        </a:spcAft>
        <a:defRPr sz="2800" b="1">
          <a:solidFill>
            <a:srgbClr val="336699"/>
          </a:solidFill>
          <a:latin typeface="Calibri" pitchFamily="34" charset="0"/>
        </a:defRPr>
      </a:lvl3pPr>
      <a:lvl4pPr algn="l" rtl="0" eaLnBrk="0" fontAlgn="base" hangingPunct="0">
        <a:spcBef>
          <a:spcPct val="0"/>
        </a:spcBef>
        <a:spcAft>
          <a:spcPct val="0"/>
        </a:spcAft>
        <a:defRPr sz="2800" b="1">
          <a:solidFill>
            <a:srgbClr val="336699"/>
          </a:solidFill>
          <a:latin typeface="Calibri" pitchFamily="34" charset="0"/>
        </a:defRPr>
      </a:lvl4pPr>
      <a:lvl5pPr algn="l" rtl="0" eaLnBrk="0" fontAlgn="base" hangingPunct="0">
        <a:spcBef>
          <a:spcPct val="0"/>
        </a:spcBef>
        <a:spcAft>
          <a:spcPct val="0"/>
        </a:spcAft>
        <a:defRPr sz="2800" b="1">
          <a:solidFill>
            <a:srgbClr val="336699"/>
          </a:solidFill>
          <a:latin typeface="Calibri" pitchFamily="34" charset="0"/>
        </a:defRPr>
      </a:lvl5pPr>
      <a:lvl6pPr marL="457200" algn="l" rtl="0" fontAlgn="base">
        <a:spcBef>
          <a:spcPct val="0"/>
        </a:spcBef>
        <a:spcAft>
          <a:spcPct val="0"/>
        </a:spcAft>
        <a:defRPr sz="2800" b="1">
          <a:solidFill>
            <a:srgbClr val="336699"/>
          </a:solidFill>
          <a:latin typeface="Calibri" pitchFamily="34" charset="0"/>
        </a:defRPr>
      </a:lvl6pPr>
      <a:lvl7pPr marL="914400" algn="l" rtl="0" fontAlgn="base">
        <a:spcBef>
          <a:spcPct val="0"/>
        </a:spcBef>
        <a:spcAft>
          <a:spcPct val="0"/>
        </a:spcAft>
        <a:defRPr sz="2800" b="1">
          <a:solidFill>
            <a:srgbClr val="336699"/>
          </a:solidFill>
          <a:latin typeface="Calibri" pitchFamily="34" charset="0"/>
        </a:defRPr>
      </a:lvl7pPr>
      <a:lvl8pPr marL="1371600" algn="l" rtl="0" fontAlgn="base">
        <a:spcBef>
          <a:spcPct val="0"/>
        </a:spcBef>
        <a:spcAft>
          <a:spcPct val="0"/>
        </a:spcAft>
        <a:defRPr sz="2800" b="1">
          <a:solidFill>
            <a:srgbClr val="336699"/>
          </a:solidFill>
          <a:latin typeface="Calibri" pitchFamily="34" charset="0"/>
        </a:defRPr>
      </a:lvl8pPr>
      <a:lvl9pPr marL="1828800" algn="l" rtl="0" fontAlgn="base">
        <a:spcBef>
          <a:spcPct val="0"/>
        </a:spcBef>
        <a:spcAft>
          <a:spcPct val="0"/>
        </a:spcAft>
        <a:defRPr sz="2800" b="1">
          <a:solidFill>
            <a:srgbClr val="336699"/>
          </a:solidFill>
          <a:latin typeface="Calibri" pitchFamily="34" charset="0"/>
        </a:defRPr>
      </a:lvl9pPr>
    </p:titleStyle>
    <p:bodyStyle>
      <a:lvl1pPr marL="342900" indent="-342900" algn="l" rtl="0" eaLnBrk="0" fontAlgn="base" hangingPunct="0">
        <a:spcBef>
          <a:spcPct val="20000"/>
        </a:spcBef>
        <a:spcAft>
          <a:spcPct val="0"/>
        </a:spcAft>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336699"/>
        </a:buClr>
        <a:buChar char="•"/>
        <a:defRPr sz="2400">
          <a:solidFill>
            <a:schemeClr val="bg2"/>
          </a:solidFill>
          <a:latin typeface="+mn-lt"/>
        </a:defRPr>
      </a:lvl2pPr>
      <a:lvl3pPr marL="1143000" indent="-228600" algn="l" rtl="0" eaLnBrk="0" fontAlgn="base" hangingPunct="0">
        <a:spcBef>
          <a:spcPct val="20000"/>
        </a:spcBef>
        <a:spcAft>
          <a:spcPct val="0"/>
        </a:spcAft>
        <a:buClr>
          <a:srgbClr val="336699"/>
        </a:buClr>
        <a:buFont typeface="Calibri" pitchFamily="34" charset="0"/>
        <a:buChar char="–"/>
        <a:defRPr sz="2400">
          <a:solidFill>
            <a:schemeClr val="bg2"/>
          </a:solidFill>
          <a:latin typeface="+mn-lt"/>
        </a:defRPr>
      </a:lvl3pPr>
      <a:lvl4pPr marL="1600200" indent="-228600" algn="l" rtl="0" eaLnBrk="0" fontAlgn="base" hangingPunct="0">
        <a:spcBef>
          <a:spcPct val="20000"/>
        </a:spcBef>
        <a:spcAft>
          <a:spcPct val="0"/>
        </a:spcAft>
        <a:buChar char="–"/>
        <a:defRPr sz="2400">
          <a:solidFill>
            <a:schemeClr val="bg2"/>
          </a:solidFill>
          <a:latin typeface="+mn-lt"/>
        </a:defRPr>
      </a:lvl4pPr>
      <a:lvl5pPr marL="2057400" indent="-228600" algn="l" rtl="0" eaLnBrk="0" fontAlgn="base" hangingPunct="0">
        <a:spcBef>
          <a:spcPct val="20000"/>
        </a:spcBef>
        <a:spcAft>
          <a:spcPct val="0"/>
        </a:spcAft>
        <a:buChar char="»"/>
        <a:defRPr sz="2400">
          <a:solidFill>
            <a:schemeClr val="bg2"/>
          </a:solidFill>
          <a:latin typeface="+mn-lt"/>
        </a:defRPr>
      </a:lvl5pPr>
      <a:lvl6pPr marL="2514600" indent="-228600" algn="l" rtl="0" fontAlgn="base">
        <a:spcBef>
          <a:spcPct val="20000"/>
        </a:spcBef>
        <a:spcAft>
          <a:spcPct val="0"/>
        </a:spcAft>
        <a:buChar char="»"/>
        <a:defRPr sz="2400">
          <a:solidFill>
            <a:schemeClr val="bg2"/>
          </a:solidFill>
          <a:latin typeface="+mn-lt"/>
        </a:defRPr>
      </a:lvl6pPr>
      <a:lvl7pPr marL="2971800" indent="-228600" algn="l" rtl="0" fontAlgn="base">
        <a:spcBef>
          <a:spcPct val="20000"/>
        </a:spcBef>
        <a:spcAft>
          <a:spcPct val="0"/>
        </a:spcAft>
        <a:buChar char="»"/>
        <a:defRPr sz="2400">
          <a:solidFill>
            <a:schemeClr val="bg2"/>
          </a:solidFill>
          <a:latin typeface="+mn-lt"/>
        </a:defRPr>
      </a:lvl7pPr>
      <a:lvl8pPr marL="3429000" indent="-228600" algn="l" rtl="0" fontAlgn="base">
        <a:spcBef>
          <a:spcPct val="20000"/>
        </a:spcBef>
        <a:spcAft>
          <a:spcPct val="0"/>
        </a:spcAft>
        <a:buChar char="»"/>
        <a:defRPr sz="2400">
          <a:solidFill>
            <a:schemeClr val="bg2"/>
          </a:solidFill>
          <a:latin typeface="+mn-lt"/>
        </a:defRPr>
      </a:lvl8pPr>
      <a:lvl9pPr marL="3886200" indent="-228600" algn="l" rtl="0" fontAlgn="base">
        <a:spcBef>
          <a:spcPct val="20000"/>
        </a:spcBef>
        <a:spcAft>
          <a:spcPct val="0"/>
        </a:spcAft>
        <a:buChar char="»"/>
        <a:defRPr sz="24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 Id="rId9"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490240" y="1556792"/>
            <a:ext cx="8208912" cy="45365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endParaRPr lang="en-GB" sz="1500" b="1" dirty="0">
              <a:solidFill>
                <a:srgbClr val="336699"/>
              </a:solidFill>
            </a:endParaRPr>
          </a:p>
          <a:p>
            <a:pPr algn="ctr">
              <a:defRPr/>
            </a:pPr>
            <a:endParaRPr lang="fr-FR" sz="1500" dirty="0">
              <a:solidFill>
                <a:srgbClr val="336699"/>
              </a:solidFill>
              <a:ea typeface="+mn-ea"/>
            </a:endParaRPr>
          </a:p>
          <a:p>
            <a:pPr algn="ctr">
              <a:defRPr/>
            </a:pPr>
            <a:r>
              <a:rPr lang="en-US" sz="4400" dirty="0">
                <a:solidFill>
                  <a:srgbClr val="336699"/>
                </a:solidFill>
                <a:ea typeface="+mn-ea"/>
              </a:rPr>
              <a:t>Presenting main findings on implementing PPPs and </a:t>
            </a:r>
            <a:r>
              <a:rPr lang="en-US" sz="4400" dirty="0" smtClean="0">
                <a:solidFill>
                  <a:srgbClr val="336699"/>
                </a:solidFill>
                <a:ea typeface="+mn-ea"/>
              </a:rPr>
              <a:t>prepared guidance </a:t>
            </a:r>
            <a:r>
              <a:rPr lang="en-US" sz="4400" dirty="0">
                <a:solidFill>
                  <a:srgbClr val="336699"/>
                </a:solidFill>
                <a:ea typeface="+mn-ea"/>
              </a:rPr>
              <a:t>documents </a:t>
            </a:r>
            <a:endParaRPr lang="en-US" sz="4400" dirty="0" smtClean="0">
              <a:solidFill>
                <a:srgbClr val="336699"/>
              </a:solidFill>
              <a:ea typeface="+mn-ea"/>
            </a:endParaRPr>
          </a:p>
          <a:p>
            <a:pPr algn="r">
              <a:spcBef>
                <a:spcPts val="0"/>
              </a:spcBef>
              <a:defRPr/>
            </a:pPr>
            <a:endParaRPr lang="en-US" sz="2000" dirty="0" smtClean="0">
              <a:solidFill>
                <a:schemeClr val="bg2">
                  <a:lumMod val="60000"/>
                  <a:lumOff val="40000"/>
                </a:schemeClr>
              </a:solidFill>
            </a:endParaRPr>
          </a:p>
          <a:p>
            <a:pPr algn="r">
              <a:spcBef>
                <a:spcPts val="0"/>
              </a:spcBef>
              <a:defRPr/>
            </a:pPr>
            <a:endParaRPr lang="en-US" sz="2000" dirty="0" smtClean="0">
              <a:solidFill>
                <a:schemeClr val="bg2">
                  <a:lumMod val="60000"/>
                  <a:lumOff val="40000"/>
                </a:schemeClr>
              </a:solidFill>
            </a:endParaRPr>
          </a:p>
          <a:p>
            <a:pPr algn="r">
              <a:spcBef>
                <a:spcPts val="0"/>
              </a:spcBef>
              <a:defRPr/>
            </a:pPr>
            <a:endParaRPr lang="en-US" sz="2000" dirty="0" smtClean="0">
              <a:solidFill>
                <a:schemeClr val="bg2">
                  <a:lumMod val="60000"/>
                  <a:lumOff val="40000"/>
                </a:schemeClr>
              </a:solidFill>
            </a:endParaRPr>
          </a:p>
          <a:p>
            <a:pPr algn="r">
              <a:spcBef>
                <a:spcPts val="0"/>
              </a:spcBef>
              <a:defRPr/>
            </a:pPr>
            <a:endParaRPr lang="en-US" sz="2000" dirty="0">
              <a:solidFill>
                <a:schemeClr val="bg2">
                  <a:lumMod val="60000"/>
                  <a:lumOff val="40000"/>
                </a:schemeClr>
              </a:solidFill>
            </a:endParaRPr>
          </a:p>
          <a:p>
            <a:pPr algn="r">
              <a:spcBef>
                <a:spcPts val="0"/>
              </a:spcBef>
              <a:defRPr/>
            </a:pPr>
            <a:endParaRPr lang="en-US" sz="2000" dirty="0" smtClean="0">
              <a:solidFill>
                <a:schemeClr val="bg2">
                  <a:lumMod val="60000"/>
                  <a:lumOff val="40000"/>
                </a:schemeClr>
              </a:solidFill>
            </a:endParaRPr>
          </a:p>
        </p:txBody>
      </p:sp>
      <p:sp>
        <p:nvSpPr>
          <p:cNvPr id="4" name="Rectangle 3"/>
          <p:cNvSpPr/>
          <p:nvPr/>
        </p:nvSpPr>
        <p:spPr>
          <a:xfrm>
            <a:off x="4355976" y="5085184"/>
            <a:ext cx="4572000" cy="830997"/>
          </a:xfrm>
          <a:prstGeom prst="rect">
            <a:avLst/>
          </a:prstGeom>
        </p:spPr>
        <p:txBody>
          <a:bodyPr>
            <a:spAutoFit/>
          </a:bodyPr>
          <a:lstStyle/>
          <a:p>
            <a:pPr algn="r">
              <a:spcBef>
                <a:spcPts val="0"/>
              </a:spcBef>
              <a:defRPr/>
            </a:pPr>
            <a:r>
              <a:rPr lang="en-US" sz="2400" dirty="0" smtClean="0">
                <a:solidFill>
                  <a:schemeClr val="bg2">
                    <a:lumMod val="60000"/>
                    <a:lumOff val="40000"/>
                  </a:schemeClr>
                </a:solidFill>
              </a:rPr>
              <a:t>Tirana, Albania</a:t>
            </a:r>
          </a:p>
          <a:p>
            <a:pPr algn="r">
              <a:spcBef>
                <a:spcPts val="0"/>
              </a:spcBef>
              <a:defRPr/>
            </a:pPr>
            <a:r>
              <a:rPr lang="en-US" sz="2400" dirty="0" smtClean="0">
                <a:solidFill>
                  <a:schemeClr val="bg2">
                    <a:lumMod val="60000"/>
                    <a:lumOff val="40000"/>
                  </a:schemeClr>
                </a:solidFill>
              </a:rPr>
              <a:t>11 </a:t>
            </a:r>
            <a:r>
              <a:rPr lang="en-US" sz="2400" dirty="0" smtClean="0">
                <a:solidFill>
                  <a:schemeClr val="bg2">
                    <a:lumMod val="60000"/>
                    <a:lumOff val="40000"/>
                  </a:schemeClr>
                </a:solidFill>
              </a:rPr>
              <a:t>October 2018</a:t>
            </a:r>
            <a:endParaRPr lang="en-US" sz="2400" dirty="0">
              <a:solidFill>
                <a:schemeClr val="bg2">
                  <a:lumMod val="60000"/>
                  <a:lumOff val="40000"/>
                </a:schemeClr>
              </a:solidFill>
            </a:endParaRPr>
          </a:p>
        </p:txBody>
      </p:sp>
      <p:sp>
        <p:nvSpPr>
          <p:cNvPr id="5" name="Rectangle 4"/>
          <p:cNvSpPr/>
          <p:nvPr/>
        </p:nvSpPr>
        <p:spPr>
          <a:xfrm>
            <a:off x="154082" y="5116083"/>
            <a:ext cx="4572000" cy="1015663"/>
          </a:xfrm>
          <a:prstGeom prst="rect">
            <a:avLst/>
          </a:prstGeom>
        </p:spPr>
        <p:txBody>
          <a:bodyPr>
            <a:spAutoFit/>
          </a:bodyPr>
          <a:lstStyle/>
          <a:p>
            <a:pPr>
              <a:spcBef>
                <a:spcPts val="0"/>
              </a:spcBef>
              <a:defRPr/>
            </a:pPr>
            <a:r>
              <a:rPr lang="en-US" sz="2000" b="1" dirty="0" smtClean="0">
                <a:solidFill>
                  <a:schemeClr val="bg2">
                    <a:lumMod val="60000"/>
                    <a:lumOff val="40000"/>
                  </a:schemeClr>
                </a:solidFill>
              </a:rPr>
              <a:t>Knut Gummert</a:t>
            </a:r>
            <a:r>
              <a:rPr lang="en-US" sz="2000" dirty="0" smtClean="0">
                <a:solidFill>
                  <a:schemeClr val="bg2">
                    <a:lumMod val="60000"/>
                    <a:lumOff val="40000"/>
                  </a:schemeClr>
                </a:solidFill>
              </a:rPr>
              <a:t>, Adviser </a:t>
            </a:r>
          </a:p>
          <a:p>
            <a:pPr>
              <a:spcBef>
                <a:spcPts val="0"/>
              </a:spcBef>
              <a:defRPr/>
            </a:pPr>
            <a:r>
              <a:rPr lang="en-US" sz="2000" dirty="0" smtClean="0">
                <a:solidFill>
                  <a:schemeClr val="bg2">
                    <a:lumMod val="60000"/>
                    <a:lumOff val="40000"/>
                  </a:schemeClr>
                </a:solidFill>
              </a:rPr>
              <a:t>European PPP Expertise Centre</a:t>
            </a:r>
          </a:p>
          <a:p>
            <a:pPr>
              <a:spcBef>
                <a:spcPts val="0"/>
              </a:spcBef>
              <a:defRPr/>
            </a:pPr>
            <a:r>
              <a:rPr lang="en-US" sz="2000" dirty="0" smtClean="0">
                <a:solidFill>
                  <a:schemeClr val="bg2">
                    <a:lumMod val="60000"/>
                    <a:lumOff val="40000"/>
                  </a:schemeClr>
                </a:solidFill>
              </a:rPr>
              <a:t>European Investment Bank</a:t>
            </a:r>
            <a:endParaRPr lang="en-US" sz="2000" dirty="0">
              <a:solidFill>
                <a:schemeClr val="bg2">
                  <a:lumMod val="60000"/>
                  <a:lumOff val="40000"/>
                </a:schemeClr>
              </a:solidFill>
            </a:endParaRPr>
          </a:p>
        </p:txBody>
      </p:sp>
    </p:spTree>
    <p:extLst>
      <p:ext uri="{BB962C8B-B14F-4D97-AF65-F5344CB8AC3E}">
        <p14:creationId xmlns:p14="http://schemas.microsoft.com/office/powerpoint/2010/main" val="2166565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467544" y="1406969"/>
            <a:ext cx="8352928" cy="3240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endParaRPr lang="fr-FR" sz="1500" dirty="0">
              <a:solidFill>
                <a:srgbClr val="336699"/>
              </a:solidFill>
              <a:ea typeface="+mn-ea"/>
            </a:endParaRPr>
          </a:p>
          <a:p>
            <a:pPr algn="ctr">
              <a:defRPr/>
            </a:pPr>
            <a:r>
              <a:rPr lang="en-US" sz="3800" dirty="0">
                <a:solidFill>
                  <a:srgbClr val="336699"/>
                </a:solidFill>
              </a:rPr>
              <a:t>2</a:t>
            </a:r>
            <a:r>
              <a:rPr lang="en-US" sz="3800" dirty="0" smtClean="0">
                <a:solidFill>
                  <a:srgbClr val="336699"/>
                </a:solidFill>
              </a:rPr>
              <a:t>.2 Main challenges and recommendations</a:t>
            </a:r>
            <a:endParaRPr lang="en-US" sz="3800" dirty="0" smtClean="0">
              <a:solidFill>
                <a:srgbClr val="336699"/>
              </a:solidFill>
              <a:ea typeface="+mn-ea"/>
            </a:endParaRPr>
          </a:p>
        </p:txBody>
      </p:sp>
      <p:sp>
        <p:nvSpPr>
          <p:cNvPr id="4" name="Slide Number Placeholder 3"/>
          <p:cNvSpPr txBox="1">
            <a:spLocks/>
          </p:cNvSpPr>
          <p:nvPr/>
        </p:nvSpPr>
        <p:spPr bwMode="auto">
          <a:xfrm>
            <a:off x="6860158" y="6482630"/>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10</a:t>
            </a:fld>
            <a:endParaRPr lang="en-GB" sz="1600" dirty="0" smtClean="0">
              <a:solidFill>
                <a:schemeClr val="bg2"/>
              </a:solidFill>
            </a:endParaRPr>
          </a:p>
        </p:txBody>
      </p:sp>
      <p:pic>
        <p:nvPicPr>
          <p:cNvPr id="5" name="Picture 2" descr="C:\Users\depierri\AppData\Local\Microsoft\Windows\Temporary Internet Files\Content.Outlook\7VIGFNKD\220px-Interior_of_airport_terminal_2014-08-17_22-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195466"/>
            <a:ext cx="2220516" cy="14837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depierri\AppData\Local\Microsoft\Windows\Temporary Internet Files\Content.Outlook\7VIGFNKD\6255451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546" y="3177080"/>
            <a:ext cx="2090680" cy="150939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depierri\AppData\Local\Microsoft\Windows\Temporary Internet Files\Content.Outlook\7VIGFNKD\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7789" y="4657274"/>
            <a:ext cx="2630212" cy="14184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Users\depierri\AppData\Local\Microsoft\Windows\Temporary Internet Files\Content.Outlook\7VIGFNKD\8ZCDPR8N.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502" y="3179384"/>
            <a:ext cx="2630210" cy="148957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2" descr="C:\Users\depierri\AppData\Local\Microsoft\Windows\Temporary Internet Files\Content.Outlook\7VIGFNKD\boka%2000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42758" y="4638552"/>
            <a:ext cx="2304258" cy="143715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8" descr="C:\Users\depierri\AppData\Local\Microsoft\Windows\Temporary Internet Files\Content.Outlook\7VIGFNKD\maxresdefault.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1674" r="18280"/>
          <a:stretch/>
        </p:blipFill>
        <p:spPr bwMode="auto">
          <a:xfrm>
            <a:off x="6608772" y="3165492"/>
            <a:ext cx="1872208" cy="150346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 descr="C:\Users\depierri\AppData\Local\Microsoft\Windows\Temporary Internet Files\Content.Outlook\7VIGFNKD\EBRD-approves-funds-for-Krnovo-wind-power-plant.jpg"/>
          <p:cNvPicPr>
            <a:picLocks noChangeAspect="1" noChangeArrowheads="1"/>
          </p:cNvPicPr>
          <p:nvPr/>
        </p:nvPicPr>
        <p:blipFill rotWithShape="1">
          <a:blip r:embed="rId9">
            <a:extLst>
              <a:ext uri="{28A0092B-C50C-407E-A947-70E740481C1C}">
                <a14:useLocalDpi xmlns:a14="http://schemas.microsoft.com/office/drawing/2010/main" val="0"/>
              </a:ext>
            </a:extLst>
          </a:blip>
          <a:srcRect t="6059" b="8396"/>
          <a:stretch/>
        </p:blipFill>
        <p:spPr bwMode="auto">
          <a:xfrm>
            <a:off x="5643601" y="4620193"/>
            <a:ext cx="2837379" cy="1455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888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3" name="Rectangle 2" descr="Title of the presentation"/>
          <p:cNvSpPr txBox="1">
            <a:spLocks noChangeArrowheads="1"/>
          </p:cNvSpPr>
          <p:nvPr/>
        </p:nvSpPr>
        <p:spPr bwMode="auto">
          <a:xfrm>
            <a:off x="396000" y="980728"/>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Good practice, Challenges and Lessons Learnt</a:t>
            </a:r>
            <a:endParaRPr lang="en-US" sz="2600" dirty="0"/>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11</a:t>
            </a:fld>
            <a:endParaRPr lang="en-GB" sz="1600" dirty="0" smtClean="0">
              <a:solidFill>
                <a:schemeClr val="bg2"/>
              </a:solidFill>
            </a:endParaRPr>
          </a:p>
        </p:txBody>
      </p:sp>
      <p:sp>
        <p:nvSpPr>
          <p:cNvPr id="15" name="Content Placeholder 2"/>
          <p:cNvSpPr>
            <a:spLocks noGrp="1"/>
          </p:cNvSpPr>
          <p:nvPr>
            <p:ph sz="half" idx="1"/>
          </p:nvPr>
        </p:nvSpPr>
        <p:spPr bwMode="auto">
          <a:xfrm>
            <a:off x="396000" y="1616460"/>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Aft>
                <a:spcPts val="1200"/>
              </a:spcAft>
              <a:buNone/>
            </a:pPr>
            <a:r>
              <a:rPr lang="en-US" sz="2000" dirty="0" smtClean="0"/>
              <a:t>This </a:t>
            </a:r>
            <a:r>
              <a:rPr lang="en-US" sz="2000" dirty="0"/>
              <a:t>report </a:t>
            </a:r>
            <a:r>
              <a:rPr lang="en-US" sz="2000" dirty="0" err="1"/>
              <a:t>summarises</a:t>
            </a:r>
            <a:r>
              <a:rPr lang="en-US" sz="2000" dirty="0"/>
              <a:t> the </a:t>
            </a:r>
            <a:r>
              <a:rPr lang="en-US" sz="2000" dirty="0">
                <a:solidFill>
                  <a:srgbClr val="336699"/>
                </a:solidFill>
              </a:rPr>
              <a:t>key findings and recommendations </a:t>
            </a:r>
            <a:r>
              <a:rPr lang="en-US" sz="2000" dirty="0"/>
              <a:t>drawn from meetings and workshops. The document provides:</a:t>
            </a:r>
          </a:p>
          <a:p>
            <a:pPr>
              <a:spcAft>
                <a:spcPts val="1200"/>
              </a:spcAft>
            </a:pPr>
            <a:r>
              <a:rPr lang="en-US" sz="2000" dirty="0" smtClean="0">
                <a:solidFill>
                  <a:srgbClr val="336699"/>
                </a:solidFill>
              </a:rPr>
              <a:t>data </a:t>
            </a:r>
            <a:r>
              <a:rPr lang="en-US" sz="2000" dirty="0">
                <a:solidFill>
                  <a:srgbClr val="336699"/>
                </a:solidFill>
              </a:rPr>
              <a:t>on PPP projects </a:t>
            </a:r>
            <a:r>
              <a:rPr lang="en-US" sz="2000" dirty="0"/>
              <a:t>undertaken in the Western Balkans and a summary of the </a:t>
            </a:r>
            <a:r>
              <a:rPr lang="en-US" sz="2000" dirty="0">
                <a:solidFill>
                  <a:srgbClr val="336699"/>
                </a:solidFill>
              </a:rPr>
              <a:t>legal and institutional frameworks </a:t>
            </a:r>
            <a:r>
              <a:rPr lang="en-US" sz="2000" dirty="0"/>
              <a:t>in the Region; </a:t>
            </a:r>
            <a:endParaRPr lang="en-US" sz="2000" dirty="0" smtClean="0"/>
          </a:p>
          <a:p>
            <a:pPr>
              <a:spcAft>
                <a:spcPts val="1200"/>
              </a:spcAft>
            </a:pPr>
            <a:r>
              <a:rPr lang="en-US" sz="2000" dirty="0" smtClean="0"/>
              <a:t>an </a:t>
            </a:r>
            <a:r>
              <a:rPr lang="en-US" sz="2000" dirty="0"/>
              <a:t>assessment of a </a:t>
            </a:r>
            <a:r>
              <a:rPr lang="en-US" sz="2000" dirty="0">
                <a:solidFill>
                  <a:srgbClr val="336699"/>
                </a:solidFill>
              </a:rPr>
              <a:t>sample of 10 PPP projects </a:t>
            </a:r>
            <a:r>
              <a:rPr lang="en-US" sz="2000" dirty="0"/>
              <a:t>implemented in the Region, </a:t>
            </a:r>
            <a:r>
              <a:rPr lang="en-US" sz="2000" dirty="0" err="1"/>
              <a:t>analysing</a:t>
            </a:r>
            <a:r>
              <a:rPr lang="en-US" sz="2000" dirty="0"/>
              <a:t> the processes adopted by the public authorities; and </a:t>
            </a:r>
            <a:endParaRPr lang="en-US" sz="2000" dirty="0" smtClean="0"/>
          </a:p>
          <a:p>
            <a:pPr>
              <a:spcAft>
                <a:spcPts val="1200"/>
              </a:spcAft>
            </a:pPr>
            <a:r>
              <a:rPr lang="en-US" sz="2000" dirty="0" smtClean="0">
                <a:solidFill>
                  <a:srgbClr val="336699"/>
                </a:solidFill>
              </a:rPr>
              <a:t>key </a:t>
            </a:r>
            <a:r>
              <a:rPr lang="en-US" sz="2000" dirty="0">
                <a:solidFill>
                  <a:srgbClr val="336699"/>
                </a:solidFill>
              </a:rPr>
              <a:t>lessons </a:t>
            </a:r>
            <a:r>
              <a:rPr lang="en-US" sz="2000" dirty="0"/>
              <a:t>drawn from the exercise and proposes a number of recommendations to address the main challenges identified. </a:t>
            </a:r>
          </a:p>
          <a:p>
            <a:pPr marL="0" indent="0">
              <a:spcAft>
                <a:spcPts val="1200"/>
              </a:spcAft>
              <a:buNone/>
            </a:pPr>
            <a:endParaRPr lang="en-US" sz="2000" dirty="0" smtClean="0"/>
          </a:p>
          <a:p>
            <a:pPr marL="0" indent="0">
              <a:spcAft>
                <a:spcPts val="1200"/>
              </a:spcAft>
              <a:buNone/>
            </a:pPr>
            <a:r>
              <a:rPr lang="en-US" sz="2000" dirty="0" smtClean="0"/>
              <a:t>  </a:t>
            </a:r>
            <a:endParaRPr lang="en-US" sz="1800" dirty="0" smtClean="0"/>
          </a:p>
          <a:p>
            <a:pPr defTabSz="361460">
              <a:spcBef>
                <a:spcPts val="600"/>
              </a:spcBef>
              <a:spcAft>
                <a:spcPts val="600"/>
              </a:spcAft>
              <a:defRPr sz="3168"/>
            </a:pPr>
            <a:endParaRPr lang="en-US" sz="1800" dirty="0"/>
          </a:p>
          <a:p>
            <a:pPr marL="0" indent="0" defTabSz="361460">
              <a:spcBef>
                <a:spcPts val="600"/>
              </a:spcBef>
              <a:spcAft>
                <a:spcPts val="600"/>
              </a:spcAft>
              <a:buNone/>
              <a:defRPr sz="3168"/>
            </a:pPr>
            <a:endParaRPr lang="en-US" sz="1800" dirty="0" smtClean="0"/>
          </a:p>
          <a:p>
            <a:pPr defTabSz="361460">
              <a:spcBef>
                <a:spcPts val="600"/>
              </a:spcBef>
              <a:spcAft>
                <a:spcPts val="600"/>
              </a:spcAft>
              <a:defRPr sz="3168"/>
            </a:pPr>
            <a:endParaRPr lang="en-US" sz="1800" dirty="0"/>
          </a:p>
        </p:txBody>
      </p:sp>
      <p:pic>
        <p:nvPicPr>
          <p:cNvPr id="5" name="Picture 4"/>
          <p:cNvPicPr>
            <a:picLocks noChangeAspect="1"/>
          </p:cNvPicPr>
          <p:nvPr/>
        </p:nvPicPr>
        <p:blipFill>
          <a:blip r:embed="rId3"/>
          <a:stretch>
            <a:fillRect/>
          </a:stretch>
        </p:blipFill>
        <p:spPr>
          <a:xfrm>
            <a:off x="6491244" y="1616460"/>
            <a:ext cx="2472756" cy="3481064"/>
          </a:xfrm>
          <a:prstGeom prst="rect">
            <a:avLst/>
          </a:prstGeom>
          <a:ln>
            <a:solidFill>
              <a:schemeClr val="bg1">
                <a:lumMod val="9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5258314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2" name="Text Box 5"/>
          <p:cNvSpPr txBox="1">
            <a:spLocks noChangeArrowheads="1"/>
          </p:cNvSpPr>
          <p:nvPr/>
        </p:nvSpPr>
        <p:spPr bwMode="auto">
          <a:xfrm>
            <a:off x="395536" y="1414312"/>
            <a:ext cx="8352928" cy="5439951"/>
          </a:xfrm>
          <a:prstGeom prst="rect">
            <a:avLst/>
          </a:prstGeom>
          <a:solidFill>
            <a:schemeClr val="bg1"/>
          </a:solidFill>
          <a:ln>
            <a:noFill/>
          </a:ln>
          <a:extLst/>
        </p:spPr>
        <p:txBody>
          <a:bodyPr wrap="square">
            <a:spAutoFit/>
          </a:bodyPr>
          <a:lstStyle>
            <a:lvl1pPr marL="457200" indent="-457200" eaLnBrk="0" hangingPunct="0">
              <a:defRPr sz="2400">
                <a:solidFill>
                  <a:schemeClr val="tx1"/>
                </a:solidFill>
                <a:latin typeface="Arial" charset="0"/>
                <a:cs typeface="Times New Roman" pitchFamily="18" charset="0"/>
              </a:defRPr>
            </a:lvl1pPr>
            <a:lvl2pPr marL="742950" indent="-285750" eaLnBrk="0" hangingPunct="0">
              <a:defRPr sz="2400">
                <a:solidFill>
                  <a:schemeClr val="tx1"/>
                </a:solidFill>
                <a:latin typeface="Arial" charset="0"/>
                <a:cs typeface="Times New Roman" pitchFamily="18" charset="0"/>
              </a:defRPr>
            </a:lvl2pPr>
            <a:lvl3pPr marL="1143000" indent="-228600" eaLnBrk="0" hangingPunct="0">
              <a:defRPr sz="2400">
                <a:solidFill>
                  <a:schemeClr val="tx1"/>
                </a:solidFill>
                <a:latin typeface="Arial" charset="0"/>
                <a:cs typeface="Times New Roman" pitchFamily="18" charset="0"/>
              </a:defRPr>
            </a:lvl3pPr>
            <a:lvl4pPr marL="1600200" indent="-228600" eaLnBrk="0" hangingPunct="0">
              <a:defRPr sz="2400">
                <a:solidFill>
                  <a:schemeClr val="tx1"/>
                </a:solidFill>
                <a:latin typeface="Arial" charset="0"/>
                <a:cs typeface="Times New Roman" pitchFamily="18" charset="0"/>
              </a:defRPr>
            </a:lvl4pPr>
            <a:lvl5pPr marL="2057400" indent="-228600" eaLnBrk="0" hangingPunct="0">
              <a:defRPr sz="2400">
                <a:solidFill>
                  <a:schemeClr val="tx1"/>
                </a:solidFill>
                <a:latin typeface="Arial" charset="0"/>
                <a:cs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Arial" charset="0"/>
                <a:cs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Arial" charset="0"/>
                <a:cs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Arial" charset="0"/>
                <a:cs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Arial" charset="0"/>
                <a:cs typeface="Times New Roman" pitchFamily="18" charset="0"/>
              </a:defRPr>
            </a:lvl9pPr>
          </a:lstStyle>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336699"/>
                </a:solidFill>
                <a:latin typeface="+mn-lt"/>
                <a:ea typeface="+mn-ea"/>
                <a:cs typeface="+mn-cs"/>
              </a:rPr>
              <a:t>Institutional arrangements </a:t>
            </a:r>
            <a:r>
              <a:rPr lang="en-US" sz="2000" dirty="0">
                <a:solidFill>
                  <a:schemeClr val="bg2"/>
                </a:solidFill>
                <a:latin typeface="+mn-lt"/>
                <a:ea typeface="+mn-ea"/>
                <a:cs typeface="+mn-cs"/>
              </a:rPr>
              <a:t>would benefit from a</a:t>
            </a:r>
            <a:r>
              <a:rPr lang="en-US" sz="2000" dirty="0">
                <a:solidFill>
                  <a:srgbClr val="336699"/>
                </a:solidFill>
                <a:latin typeface="+mn-lt"/>
                <a:ea typeface="+mn-ea"/>
                <a:cs typeface="+mn-cs"/>
              </a:rPr>
              <a:t> clearer definition of roles and responsibilities</a:t>
            </a:r>
            <a:r>
              <a:rPr lang="en-US" sz="2000" dirty="0">
                <a:solidFill>
                  <a:schemeClr val="bg2"/>
                </a:solidFill>
                <a:latin typeface="+mn-lt"/>
                <a:ea typeface="+mn-ea"/>
                <a:cs typeface="+mn-cs"/>
              </a:rPr>
              <a:t> and the allocation of dedicated </a:t>
            </a:r>
            <a:r>
              <a:rPr lang="en-US" sz="2000" dirty="0" smtClean="0">
                <a:solidFill>
                  <a:srgbClr val="336699"/>
                </a:solidFill>
                <a:latin typeface="+mn-lt"/>
                <a:ea typeface="+mn-ea"/>
                <a:cs typeface="+mn-cs"/>
              </a:rPr>
              <a:t>resources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chemeClr val="bg2"/>
                </a:solidFill>
                <a:latin typeface="+mn-lt"/>
                <a:ea typeface="+mn-ea"/>
                <a:cs typeface="+mn-cs"/>
              </a:rPr>
              <a:t>Limited evidence that the identification of projects and the </a:t>
            </a:r>
            <a:r>
              <a:rPr lang="en-US" sz="2000" dirty="0" smtClean="0">
                <a:solidFill>
                  <a:srgbClr val="336699"/>
                </a:solidFill>
                <a:latin typeface="+mn-lt"/>
                <a:ea typeface="+mn-ea"/>
                <a:cs typeface="+mn-cs"/>
              </a:rPr>
              <a:t>decision to use PPPs </a:t>
            </a:r>
            <a:r>
              <a:rPr lang="en-US" sz="2000" dirty="0" smtClean="0">
                <a:solidFill>
                  <a:schemeClr val="bg2"/>
                </a:solidFill>
                <a:latin typeface="+mn-lt"/>
                <a:ea typeface="+mn-ea"/>
                <a:cs typeface="+mn-cs"/>
              </a:rPr>
              <a:t>follow a systematic process of assessment for suitability (VfM)</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336699"/>
                </a:solidFill>
                <a:latin typeface="+mn-lt"/>
                <a:ea typeface="+mn-ea"/>
                <a:cs typeface="+mn-cs"/>
              </a:rPr>
              <a:t>Major PPP projects </a:t>
            </a:r>
            <a:r>
              <a:rPr lang="en-US" sz="2000" dirty="0" smtClean="0">
                <a:solidFill>
                  <a:schemeClr val="bg2"/>
                </a:solidFill>
                <a:latin typeface="+mn-lt"/>
                <a:ea typeface="+mn-ea"/>
                <a:cs typeface="+mn-cs"/>
              </a:rPr>
              <a:t>generally demonstrate good practice in project </a:t>
            </a:r>
            <a:r>
              <a:rPr lang="en-US" sz="2000" dirty="0" smtClean="0">
                <a:solidFill>
                  <a:srgbClr val="336699"/>
                </a:solidFill>
                <a:latin typeface="+mn-lt"/>
                <a:ea typeface="+mn-ea"/>
                <a:cs typeface="+mn-cs"/>
              </a:rPr>
              <a:t>preparation </a:t>
            </a:r>
            <a:r>
              <a:rPr lang="en-US" sz="2000" dirty="0" smtClean="0">
                <a:solidFill>
                  <a:schemeClr val="bg2"/>
                </a:solidFill>
                <a:latin typeface="+mn-lt"/>
                <a:ea typeface="+mn-ea"/>
                <a:cs typeface="+mn-cs"/>
              </a:rPr>
              <a:t>and procurement phases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chemeClr val="bg2"/>
                </a:solidFill>
                <a:latin typeface="+mn-lt"/>
                <a:ea typeface="+mn-ea"/>
                <a:cs typeface="+mn-cs"/>
              </a:rPr>
              <a:t>Appointing </a:t>
            </a:r>
            <a:r>
              <a:rPr lang="en-US" sz="2000" dirty="0">
                <a:solidFill>
                  <a:schemeClr val="bg2"/>
                </a:solidFill>
                <a:latin typeface="+mn-lt"/>
                <a:ea typeface="+mn-ea"/>
                <a:cs typeface="+mn-cs"/>
              </a:rPr>
              <a:t>suitably </a:t>
            </a:r>
            <a:r>
              <a:rPr lang="en-US" sz="2000" dirty="0">
                <a:solidFill>
                  <a:srgbClr val="336699"/>
                </a:solidFill>
                <a:latin typeface="+mn-lt"/>
                <a:ea typeface="+mn-ea"/>
                <a:cs typeface="+mn-cs"/>
              </a:rPr>
              <a:t>experienced PPP transaction advisers </a:t>
            </a:r>
            <a:r>
              <a:rPr lang="en-US" sz="2000" dirty="0">
                <a:solidFill>
                  <a:schemeClr val="bg2"/>
                </a:solidFill>
                <a:latin typeface="+mn-lt"/>
                <a:ea typeface="+mn-ea"/>
                <a:cs typeface="+mn-cs"/>
              </a:rPr>
              <a:t>brings added benefits to the preparation of </a:t>
            </a:r>
            <a:r>
              <a:rPr lang="en-US" sz="2000" dirty="0" smtClean="0">
                <a:solidFill>
                  <a:schemeClr val="bg2"/>
                </a:solidFill>
                <a:latin typeface="+mn-lt"/>
                <a:ea typeface="+mn-ea"/>
                <a:cs typeface="+mn-cs"/>
              </a:rPr>
              <a:t>projects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chemeClr val="bg2"/>
                </a:solidFill>
                <a:latin typeface="+mn-lt"/>
                <a:ea typeface="+mn-ea"/>
                <a:cs typeface="+mn-cs"/>
              </a:rPr>
              <a:t>The early </a:t>
            </a:r>
            <a:r>
              <a:rPr lang="en-US" sz="2000" dirty="0">
                <a:solidFill>
                  <a:srgbClr val="336699"/>
                </a:solidFill>
                <a:latin typeface="+mn-lt"/>
                <a:ea typeface="+mn-ea"/>
                <a:cs typeface="+mn-cs"/>
              </a:rPr>
              <a:t>involvement of MDBs </a:t>
            </a:r>
            <a:r>
              <a:rPr lang="en-US" sz="2000" dirty="0">
                <a:solidFill>
                  <a:schemeClr val="bg2"/>
                </a:solidFill>
                <a:latin typeface="+mn-lt"/>
                <a:ea typeface="+mn-ea"/>
                <a:cs typeface="+mn-cs"/>
              </a:rPr>
              <a:t>can bring valuable assistance to the preparation of projects </a:t>
            </a:r>
            <a:endParaRPr lang="en-US" sz="2000" dirty="0" smtClean="0">
              <a:solidFill>
                <a:schemeClr val="bg2"/>
              </a:solidFill>
              <a:latin typeface="+mn-lt"/>
              <a:ea typeface="+mn-ea"/>
              <a:cs typeface="+mn-cs"/>
            </a:endParaRP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chemeClr val="bg2"/>
                </a:solidFill>
                <a:latin typeface="+mn-lt"/>
                <a:ea typeface="+mn-ea"/>
                <a:cs typeface="+mn-cs"/>
              </a:rPr>
              <a:t>The </a:t>
            </a:r>
            <a:r>
              <a:rPr lang="en-US" sz="2000" dirty="0">
                <a:solidFill>
                  <a:srgbClr val="336699"/>
                </a:solidFill>
                <a:latin typeface="+mn-lt"/>
                <a:ea typeface="+mn-ea"/>
                <a:cs typeface="+mn-cs"/>
              </a:rPr>
              <a:t>local banking and financial markets </a:t>
            </a:r>
            <a:r>
              <a:rPr lang="en-US" sz="2000" dirty="0">
                <a:solidFill>
                  <a:schemeClr val="bg2"/>
                </a:solidFill>
                <a:latin typeface="+mn-lt"/>
                <a:ea typeface="+mn-ea"/>
                <a:cs typeface="+mn-cs"/>
              </a:rPr>
              <a:t>lack capacity to undertake large-scale project finance </a:t>
            </a:r>
            <a:r>
              <a:rPr lang="en-US" sz="2000" dirty="0" smtClean="0">
                <a:solidFill>
                  <a:schemeClr val="bg2"/>
                </a:solidFill>
                <a:latin typeface="+mn-lt"/>
                <a:ea typeface="+mn-ea"/>
                <a:cs typeface="+mn-cs"/>
              </a:rPr>
              <a:t>contracts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336699"/>
                </a:solidFill>
                <a:latin typeface="+mn-lt"/>
                <a:ea typeface="+mn-ea"/>
                <a:cs typeface="+mn-cs"/>
              </a:rPr>
              <a:t>Local construction companies </a:t>
            </a:r>
            <a:r>
              <a:rPr lang="en-US" sz="2000" dirty="0" smtClean="0">
                <a:solidFill>
                  <a:schemeClr val="bg2"/>
                </a:solidFill>
                <a:latin typeface="+mn-lt"/>
                <a:ea typeface="+mn-ea"/>
                <a:cs typeface="+mn-cs"/>
              </a:rPr>
              <a:t>often lack capacity and financial/legal knowledge to bid for large-scale infrastructure projects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336699"/>
                </a:solidFill>
                <a:latin typeface="+mn-lt"/>
                <a:ea typeface="+mn-ea"/>
                <a:cs typeface="+mn-cs"/>
              </a:rPr>
              <a:t>Unsolicited proposals</a:t>
            </a:r>
            <a:r>
              <a:rPr lang="en-US" sz="2000" dirty="0">
                <a:solidFill>
                  <a:schemeClr val="bg2"/>
                </a:solidFill>
                <a:latin typeface="+mn-lt"/>
                <a:ea typeface="+mn-ea"/>
                <a:cs typeface="+mn-cs"/>
              </a:rPr>
              <a:t> from the private sector </a:t>
            </a:r>
            <a:r>
              <a:rPr lang="en-US" sz="2000" dirty="0" smtClean="0">
                <a:solidFill>
                  <a:schemeClr val="bg2"/>
                </a:solidFill>
                <a:latin typeface="+mn-lt"/>
                <a:ea typeface="+mn-ea"/>
                <a:cs typeface="+mn-cs"/>
              </a:rPr>
              <a:t>might not deliver VfM</a:t>
            </a:r>
          </a:p>
        </p:txBody>
      </p:sp>
      <p:sp>
        <p:nvSpPr>
          <p:cNvPr id="13" name="Rectangle 2" descr="Title of the presentation"/>
          <p:cNvSpPr txBox="1">
            <a:spLocks noChangeArrowheads="1"/>
          </p:cNvSpPr>
          <p:nvPr/>
        </p:nvSpPr>
        <p:spPr bwMode="auto">
          <a:xfrm>
            <a:off x="396000" y="980728"/>
            <a:ext cx="8640496"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Main challenges and findings </a:t>
            </a:r>
            <a:r>
              <a:rPr lang="en-US" sz="2600" dirty="0"/>
              <a:t>to delivering PPPs in the </a:t>
            </a:r>
            <a:r>
              <a:rPr lang="en-US" sz="2600" dirty="0" smtClean="0"/>
              <a:t>Region: </a:t>
            </a:r>
            <a:endParaRPr lang="en-US" sz="2600" dirty="0"/>
          </a:p>
        </p:txBody>
      </p:sp>
      <p:sp>
        <p:nvSpPr>
          <p:cNvPr id="10"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12</a:t>
            </a:fld>
            <a:endParaRPr lang="en-GB" sz="1600" dirty="0" smtClean="0">
              <a:solidFill>
                <a:schemeClr val="bg2"/>
              </a:solidFill>
            </a:endParaRPr>
          </a:p>
        </p:txBody>
      </p:sp>
    </p:spTree>
    <p:extLst>
      <p:ext uri="{BB962C8B-B14F-4D97-AF65-F5344CB8AC3E}">
        <p14:creationId xmlns:p14="http://schemas.microsoft.com/office/powerpoint/2010/main" val="39330255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2" name="Text Box 5"/>
          <p:cNvSpPr txBox="1">
            <a:spLocks noChangeArrowheads="1"/>
          </p:cNvSpPr>
          <p:nvPr/>
        </p:nvSpPr>
        <p:spPr bwMode="auto">
          <a:xfrm>
            <a:off x="403664" y="1559031"/>
            <a:ext cx="8560823" cy="5273238"/>
          </a:xfrm>
          <a:prstGeom prst="rect">
            <a:avLst/>
          </a:prstGeom>
          <a:solidFill>
            <a:schemeClr val="bg1"/>
          </a:solidFill>
          <a:ln>
            <a:noFill/>
          </a:ln>
          <a:extLst/>
        </p:spPr>
        <p:txBody>
          <a:bodyPr wrap="square">
            <a:spAutoFit/>
          </a:bodyPr>
          <a:lstStyle>
            <a:lvl1pPr marL="457200" indent="-457200" eaLnBrk="0" hangingPunct="0">
              <a:defRPr sz="2400">
                <a:solidFill>
                  <a:schemeClr val="tx1"/>
                </a:solidFill>
                <a:latin typeface="Arial" charset="0"/>
                <a:cs typeface="Times New Roman" pitchFamily="18" charset="0"/>
              </a:defRPr>
            </a:lvl1pPr>
            <a:lvl2pPr marL="742950" indent="-285750" eaLnBrk="0" hangingPunct="0">
              <a:defRPr sz="2400">
                <a:solidFill>
                  <a:schemeClr val="tx1"/>
                </a:solidFill>
                <a:latin typeface="Arial" charset="0"/>
                <a:cs typeface="Times New Roman" pitchFamily="18" charset="0"/>
              </a:defRPr>
            </a:lvl2pPr>
            <a:lvl3pPr marL="1143000" indent="-228600" eaLnBrk="0" hangingPunct="0">
              <a:defRPr sz="2400">
                <a:solidFill>
                  <a:schemeClr val="tx1"/>
                </a:solidFill>
                <a:latin typeface="Arial" charset="0"/>
                <a:cs typeface="Times New Roman" pitchFamily="18" charset="0"/>
              </a:defRPr>
            </a:lvl3pPr>
            <a:lvl4pPr marL="1600200" indent="-228600" eaLnBrk="0" hangingPunct="0">
              <a:defRPr sz="2400">
                <a:solidFill>
                  <a:schemeClr val="tx1"/>
                </a:solidFill>
                <a:latin typeface="Arial" charset="0"/>
                <a:cs typeface="Times New Roman" pitchFamily="18" charset="0"/>
              </a:defRPr>
            </a:lvl4pPr>
            <a:lvl5pPr marL="2057400" indent="-228600" eaLnBrk="0" hangingPunct="0">
              <a:defRPr sz="2400">
                <a:solidFill>
                  <a:schemeClr val="tx1"/>
                </a:solidFill>
                <a:latin typeface="Arial" charset="0"/>
                <a:cs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Arial" charset="0"/>
                <a:cs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Arial" charset="0"/>
                <a:cs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Arial" charset="0"/>
                <a:cs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Arial" charset="0"/>
                <a:cs typeface="Times New Roman" pitchFamily="18" charset="0"/>
              </a:defRPr>
            </a:lvl9pPr>
          </a:lstStyle>
          <a:p>
            <a:pPr marL="0" lvl="1" indent="0" eaLnBrk="1" hangingPunct="1">
              <a:lnSpc>
                <a:spcPts val="2500"/>
              </a:lnSpc>
              <a:spcBef>
                <a:spcPts val="0"/>
              </a:spcBef>
              <a:spcAft>
                <a:spcPts val="600"/>
              </a:spcAft>
              <a:buClr>
                <a:srgbClr val="365F91"/>
              </a:buClr>
              <a:buSzPct val="88000"/>
              <a:tabLst>
                <a:tab pos="895350" algn="l"/>
              </a:tabLst>
              <a:defRPr/>
            </a:pPr>
            <a:r>
              <a:rPr lang="en-US" sz="2000" b="1" dirty="0">
                <a:solidFill>
                  <a:srgbClr val="336699"/>
                </a:solidFill>
                <a:latin typeface="+mn-lt"/>
              </a:rPr>
              <a:t>1. Policy, legal and institutional frameworks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7F7F7F"/>
                </a:solidFill>
                <a:latin typeface="+mn-lt"/>
              </a:rPr>
              <a:t>Strengthen </a:t>
            </a:r>
            <a:r>
              <a:rPr lang="en-US" sz="2000" dirty="0">
                <a:solidFill>
                  <a:srgbClr val="336699"/>
                </a:solidFill>
                <a:latin typeface="+mn-lt"/>
              </a:rPr>
              <a:t>institutional framework </a:t>
            </a:r>
            <a:r>
              <a:rPr lang="en-US" sz="2000" dirty="0">
                <a:solidFill>
                  <a:srgbClr val="7F7F7F"/>
                </a:solidFill>
                <a:latin typeface="+mn-lt"/>
              </a:rPr>
              <a:t>by, e.g. establishing dedicated national PPP units to support public authorities to develop and implement </a:t>
            </a:r>
            <a:r>
              <a:rPr lang="en-US" sz="2000" dirty="0" smtClean="0">
                <a:solidFill>
                  <a:srgbClr val="7F7F7F"/>
                </a:solidFill>
                <a:latin typeface="+mn-lt"/>
              </a:rPr>
              <a:t>PPPs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7F7F7F"/>
                </a:solidFill>
                <a:latin typeface="+mn-lt"/>
              </a:rPr>
              <a:t>Development of guidance on how to manage </a:t>
            </a:r>
            <a:r>
              <a:rPr lang="en-US" sz="2000" dirty="0">
                <a:solidFill>
                  <a:srgbClr val="336699"/>
                </a:solidFill>
                <a:latin typeface="+mn-lt"/>
              </a:rPr>
              <a:t>unsolicited </a:t>
            </a:r>
            <a:r>
              <a:rPr lang="en-US" sz="2000" dirty="0" smtClean="0">
                <a:solidFill>
                  <a:srgbClr val="336699"/>
                </a:solidFill>
                <a:latin typeface="+mn-lt"/>
              </a:rPr>
              <a:t>proposals</a:t>
            </a:r>
            <a:endParaRPr lang="en-US" sz="2000" dirty="0">
              <a:solidFill>
                <a:srgbClr val="7F7F7F"/>
              </a:solidFill>
              <a:latin typeface="+mn-lt"/>
            </a:endParaRPr>
          </a:p>
          <a:p>
            <a:pPr marL="0" lvl="1" indent="0" eaLnBrk="1" hangingPunct="1">
              <a:lnSpc>
                <a:spcPts val="2500"/>
              </a:lnSpc>
              <a:spcBef>
                <a:spcPts val="0"/>
              </a:spcBef>
              <a:spcAft>
                <a:spcPts val="600"/>
              </a:spcAft>
              <a:buClr>
                <a:srgbClr val="365F91"/>
              </a:buClr>
              <a:buSzPct val="88000"/>
              <a:tabLst>
                <a:tab pos="895350" algn="l"/>
              </a:tabLst>
              <a:defRPr/>
            </a:pPr>
            <a:endParaRPr lang="en-US" sz="2000" b="1" dirty="0" smtClean="0">
              <a:solidFill>
                <a:srgbClr val="336699"/>
              </a:solidFill>
              <a:latin typeface="+mn-lt"/>
            </a:endParaRPr>
          </a:p>
          <a:p>
            <a:pPr marL="0" lvl="1" indent="0" eaLnBrk="1" hangingPunct="1">
              <a:lnSpc>
                <a:spcPts val="2500"/>
              </a:lnSpc>
              <a:spcBef>
                <a:spcPts val="0"/>
              </a:spcBef>
              <a:spcAft>
                <a:spcPts val="600"/>
              </a:spcAft>
              <a:buClr>
                <a:srgbClr val="365F91"/>
              </a:buClr>
              <a:buSzPct val="88000"/>
              <a:tabLst>
                <a:tab pos="895350" algn="l"/>
              </a:tabLst>
              <a:defRPr/>
            </a:pPr>
            <a:r>
              <a:rPr lang="en-US" sz="2000" b="1" dirty="0" smtClean="0">
                <a:solidFill>
                  <a:srgbClr val="336699"/>
                </a:solidFill>
                <a:latin typeface="+mn-lt"/>
              </a:rPr>
              <a:t>2. Public </a:t>
            </a:r>
            <a:r>
              <a:rPr lang="en-US" sz="2000" b="1" dirty="0">
                <a:solidFill>
                  <a:srgbClr val="336699"/>
                </a:solidFill>
                <a:latin typeface="+mn-lt"/>
              </a:rPr>
              <a:t>sector capacity and processes for project preparation</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Develop </a:t>
            </a:r>
            <a:r>
              <a:rPr lang="en-US" sz="2000" dirty="0">
                <a:solidFill>
                  <a:srgbClr val="336699"/>
                </a:solidFill>
                <a:latin typeface="+mn-lt"/>
              </a:rPr>
              <a:t>national infrastructure plans </a:t>
            </a:r>
            <a:r>
              <a:rPr lang="en-US" sz="2000" dirty="0">
                <a:solidFill>
                  <a:srgbClr val="7F7F7F"/>
                </a:solidFill>
                <a:latin typeface="+mn-lt"/>
              </a:rPr>
              <a:t>and </a:t>
            </a:r>
            <a:r>
              <a:rPr lang="en-US" sz="2000" dirty="0" err="1">
                <a:solidFill>
                  <a:srgbClr val="7F7F7F"/>
                </a:solidFill>
                <a:latin typeface="+mn-lt"/>
              </a:rPr>
              <a:t>prioritised</a:t>
            </a:r>
            <a:r>
              <a:rPr lang="en-US" sz="2000" dirty="0">
                <a:solidFill>
                  <a:srgbClr val="7F7F7F"/>
                </a:solidFill>
                <a:latin typeface="+mn-lt"/>
              </a:rPr>
              <a:t> (PPP) project pipelines </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7F7F7F"/>
                </a:solidFill>
                <a:latin typeface="+mn-lt"/>
              </a:rPr>
              <a:t>Offer </a:t>
            </a:r>
            <a:r>
              <a:rPr lang="en-US" sz="2000" dirty="0">
                <a:solidFill>
                  <a:srgbClr val="336699"/>
                </a:solidFill>
                <a:latin typeface="+mn-lt"/>
              </a:rPr>
              <a:t>capacity building </a:t>
            </a:r>
            <a:r>
              <a:rPr lang="en-US" sz="2000" dirty="0">
                <a:solidFill>
                  <a:srgbClr val="7F7F7F"/>
                </a:solidFill>
                <a:latin typeface="+mn-lt"/>
              </a:rPr>
              <a:t>to officials involved in PPP projects to strengthen project preparation, e.g. suitability / VfM </a:t>
            </a:r>
            <a:r>
              <a:rPr lang="en-US" sz="2000" dirty="0" smtClean="0">
                <a:solidFill>
                  <a:srgbClr val="7F7F7F"/>
                </a:solidFill>
                <a:latin typeface="+mn-lt"/>
              </a:rPr>
              <a:t>assessments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Implement </a:t>
            </a:r>
            <a:r>
              <a:rPr lang="en-US" sz="2000" dirty="0">
                <a:solidFill>
                  <a:srgbClr val="7F7F7F"/>
                </a:solidFill>
                <a:latin typeface="+mn-lt"/>
              </a:rPr>
              <a:t>a more systematic approach </a:t>
            </a:r>
            <a:r>
              <a:rPr lang="en-US" sz="2000" dirty="0" smtClean="0">
                <a:solidFill>
                  <a:srgbClr val="7F7F7F"/>
                </a:solidFill>
                <a:latin typeface="+mn-lt"/>
              </a:rPr>
              <a:t>to </a:t>
            </a:r>
            <a:r>
              <a:rPr lang="en-US" sz="2000" dirty="0" smtClean="0">
                <a:solidFill>
                  <a:srgbClr val="336699"/>
                </a:solidFill>
                <a:latin typeface="+mn-lt"/>
              </a:rPr>
              <a:t>assessing </a:t>
            </a:r>
            <a:r>
              <a:rPr lang="en-US" sz="2000" dirty="0">
                <a:solidFill>
                  <a:srgbClr val="336699"/>
                </a:solidFill>
                <a:latin typeface="+mn-lt"/>
              </a:rPr>
              <a:t>the suitability </a:t>
            </a:r>
            <a:r>
              <a:rPr lang="en-US" sz="2000" dirty="0">
                <a:solidFill>
                  <a:srgbClr val="7F7F7F"/>
                </a:solidFill>
                <a:latin typeface="+mn-lt"/>
              </a:rPr>
              <a:t>of projects to </a:t>
            </a:r>
            <a:r>
              <a:rPr lang="en-US" sz="2000" dirty="0" smtClean="0">
                <a:solidFill>
                  <a:srgbClr val="7F7F7F"/>
                </a:solidFill>
                <a:latin typeface="+mn-lt"/>
              </a:rPr>
              <a:t>procure them through a PPP mode</a:t>
            </a:r>
            <a:endParaRPr lang="en-US" sz="2000" dirty="0">
              <a:solidFill>
                <a:srgbClr val="7F7F7F"/>
              </a:solidFill>
              <a:latin typeface="+mn-lt"/>
            </a:endParaRP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Develop </a:t>
            </a:r>
            <a:r>
              <a:rPr lang="en-US" sz="2000" dirty="0">
                <a:solidFill>
                  <a:srgbClr val="7F7F7F"/>
                </a:solidFill>
                <a:latin typeface="+mn-lt"/>
              </a:rPr>
              <a:t>guidance on how to use </a:t>
            </a:r>
            <a:r>
              <a:rPr lang="en-US" sz="2000" dirty="0">
                <a:solidFill>
                  <a:srgbClr val="336699"/>
                </a:solidFill>
                <a:latin typeface="+mn-lt"/>
              </a:rPr>
              <a:t>PPP transaction </a:t>
            </a:r>
            <a:r>
              <a:rPr lang="en-US" sz="2000" dirty="0" smtClean="0">
                <a:solidFill>
                  <a:srgbClr val="336699"/>
                </a:solidFill>
                <a:latin typeface="+mn-lt"/>
              </a:rPr>
              <a:t>advisers </a:t>
            </a:r>
            <a:r>
              <a:rPr lang="en-US" sz="2000" dirty="0" smtClean="0">
                <a:solidFill>
                  <a:srgbClr val="7F7F7F"/>
                </a:solidFill>
                <a:latin typeface="+mn-lt"/>
              </a:rPr>
              <a:t>(e.g. standardized contracts)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Use </a:t>
            </a:r>
            <a:r>
              <a:rPr lang="en-US" sz="2000" dirty="0">
                <a:solidFill>
                  <a:srgbClr val="7F7F7F"/>
                </a:solidFill>
                <a:latin typeface="+mn-lt"/>
              </a:rPr>
              <a:t>of technical support available by </a:t>
            </a:r>
            <a:r>
              <a:rPr lang="en-US" sz="2000" dirty="0">
                <a:solidFill>
                  <a:srgbClr val="336699"/>
                </a:solidFill>
                <a:latin typeface="+mn-lt"/>
              </a:rPr>
              <a:t>MDBs and the </a:t>
            </a:r>
            <a:r>
              <a:rPr lang="en-US" sz="2000" dirty="0" smtClean="0">
                <a:solidFill>
                  <a:srgbClr val="336699"/>
                </a:solidFill>
                <a:latin typeface="+mn-lt"/>
              </a:rPr>
              <a:t>EU</a:t>
            </a:r>
          </a:p>
        </p:txBody>
      </p:sp>
      <p:sp>
        <p:nvSpPr>
          <p:cNvPr id="13" name="Rectangle 2" descr="Title of the presentation"/>
          <p:cNvSpPr txBox="1">
            <a:spLocks noChangeArrowheads="1"/>
          </p:cNvSpPr>
          <p:nvPr/>
        </p:nvSpPr>
        <p:spPr bwMode="auto">
          <a:xfrm>
            <a:off x="396000" y="1051200"/>
            <a:ext cx="856848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a:t>Main </a:t>
            </a:r>
            <a:r>
              <a:rPr lang="en-US" sz="2600" dirty="0" smtClean="0"/>
              <a:t>recommendations (1)</a:t>
            </a:r>
            <a:endParaRPr lang="en-US" sz="2600" dirty="0"/>
          </a:p>
        </p:txBody>
      </p:sp>
      <p:sp>
        <p:nvSpPr>
          <p:cNvPr id="10"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13</a:t>
            </a:fld>
            <a:endParaRPr lang="en-GB" sz="1600" dirty="0" smtClean="0">
              <a:solidFill>
                <a:schemeClr val="bg2"/>
              </a:solidFill>
            </a:endParaRPr>
          </a:p>
        </p:txBody>
      </p:sp>
    </p:spTree>
    <p:extLst>
      <p:ext uri="{BB962C8B-B14F-4D97-AF65-F5344CB8AC3E}">
        <p14:creationId xmlns:p14="http://schemas.microsoft.com/office/powerpoint/2010/main" val="1211087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2" name="Text Box 5"/>
          <p:cNvSpPr txBox="1">
            <a:spLocks noChangeArrowheads="1"/>
          </p:cNvSpPr>
          <p:nvPr/>
        </p:nvSpPr>
        <p:spPr bwMode="auto">
          <a:xfrm>
            <a:off x="403664" y="1559031"/>
            <a:ext cx="8560823" cy="3760004"/>
          </a:xfrm>
          <a:prstGeom prst="rect">
            <a:avLst/>
          </a:prstGeom>
          <a:solidFill>
            <a:schemeClr val="bg1"/>
          </a:solidFill>
          <a:ln>
            <a:noFill/>
          </a:ln>
          <a:extLst/>
        </p:spPr>
        <p:txBody>
          <a:bodyPr wrap="square">
            <a:spAutoFit/>
          </a:bodyPr>
          <a:lstStyle>
            <a:lvl1pPr marL="457200" indent="-457200" eaLnBrk="0" hangingPunct="0">
              <a:defRPr sz="2400">
                <a:solidFill>
                  <a:schemeClr val="tx1"/>
                </a:solidFill>
                <a:latin typeface="Arial" charset="0"/>
                <a:cs typeface="Times New Roman" pitchFamily="18" charset="0"/>
              </a:defRPr>
            </a:lvl1pPr>
            <a:lvl2pPr marL="742950" indent="-285750" eaLnBrk="0" hangingPunct="0">
              <a:defRPr sz="2400">
                <a:solidFill>
                  <a:schemeClr val="tx1"/>
                </a:solidFill>
                <a:latin typeface="Arial" charset="0"/>
                <a:cs typeface="Times New Roman" pitchFamily="18" charset="0"/>
              </a:defRPr>
            </a:lvl2pPr>
            <a:lvl3pPr marL="1143000" indent="-228600" eaLnBrk="0" hangingPunct="0">
              <a:defRPr sz="2400">
                <a:solidFill>
                  <a:schemeClr val="tx1"/>
                </a:solidFill>
                <a:latin typeface="Arial" charset="0"/>
                <a:cs typeface="Times New Roman" pitchFamily="18" charset="0"/>
              </a:defRPr>
            </a:lvl3pPr>
            <a:lvl4pPr marL="1600200" indent="-228600" eaLnBrk="0" hangingPunct="0">
              <a:defRPr sz="2400">
                <a:solidFill>
                  <a:schemeClr val="tx1"/>
                </a:solidFill>
                <a:latin typeface="Arial" charset="0"/>
                <a:cs typeface="Times New Roman" pitchFamily="18" charset="0"/>
              </a:defRPr>
            </a:lvl4pPr>
            <a:lvl5pPr marL="2057400" indent="-228600" eaLnBrk="0" hangingPunct="0">
              <a:defRPr sz="2400">
                <a:solidFill>
                  <a:schemeClr val="tx1"/>
                </a:solidFill>
                <a:latin typeface="Arial" charset="0"/>
                <a:cs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Arial" charset="0"/>
                <a:cs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Arial" charset="0"/>
                <a:cs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Arial" charset="0"/>
                <a:cs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Arial" charset="0"/>
                <a:cs typeface="Times New Roman" pitchFamily="18" charset="0"/>
              </a:defRPr>
            </a:lvl9pPr>
          </a:lstStyle>
          <a:p>
            <a:pPr marL="0" lvl="1" indent="0" eaLnBrk="1" hangingPunct="1">
              <a:lnSpc>
                <a:spcPts val="2500"/>
              </a:lnSpc>
              <a:spcBef>
                <a:spcPts val="0"/>
              </a:spcBef>
              <a:spcAft>
                <a:spcPts val="600"/>
              </a:spcAft>
              <a:buClr>
                <a:srgbClr val="365F91"/>
              </a:buClr>
              <a:buSzPct val="88000"/>
              <a:tabLst>
                <a:tab pos="895350" algn="l"/>
              </a:tabLst>
              <a:defRPr/>
            </a:pPr>
            <a:r>
              <a:rPr lang="en-US" sz="2000" b="1" dirty="0">
                <a:solidFill>
                  <a:srgbClr val="336699"/>
                </a:solidFill>
                <a:latin typeface="+mn-lt"/>
                <a:ea typeface="+mn-ea"/>
                <a:cs typeface="+mn-cs"/>
              </a:rPr>
              <a:t>3</a:t>
            </a:r>
            <a:r>
              <a:rPr lang="en-US" sz="2000" b="1" dirty="0" smtClean="0">
                <a:solidFill>
                  <a:srgbClr val="336699"/>
                </a:solidFill>
                <a:latin typeface="+mn-lt"/>
                <a:ea typeface="+mn-ea"/>
                <a:cs typeface="+mn-cs"/>
              </a:rPr>
              <a:t>. </a:t>
            </a:r>
            <a:r>
              <a:rPr lang="en-US" sz="2000" b="1" dirty="0">
                <a:solidFill>
                  <a:srgbClr val="336699"/>
                </a:solidFill>
                <a:latin typeface="+mn-lt"/>
              </a:rPr>
              <a:t>Market supply and financing</a:t>
            </a:r>
            <a:endParaRPr lang="en-US" sz="2000" dirty="0">
              <a:solidFill>
                <a:srgbClr val="7F7F7F"/>
              </a:solidFill>
              <a:latin typeface="+mn-lt"/>
            </a:endParaRP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Use </a:t>
            </a:r>
            <a:r>
              <a:rPr lang="en-US" sz="2000" dirty="0">
                <a:solidFill>
                  <a:srgbClr val="336699"/>
                </a:solidFill>
                <a:latin typeface="+mn-lt"/>
              </a:rPr>
              <a:t>national/regional fora </a:t>
            </a:r>
            <a:r>
              <a:rPr lang="en-US" sz="2000" dirty="0">
                <a:solidFill>
                  <a:srgbClr val="7F7F7F"/>
                </a:solidFill>
                <a:latin typeface="+mn-lt"/>
              </a:rPr>
              <a:t>for public and private sectors to exchange information, knowledge and practice on using </a:t>
            </a:r>
            <a:r>
              <a:rPr lang="en-US" sz="2000" dirty="0" smtClean="0">
                <a:solidFill>
                  <a:srgbClr val="7F7F7F"/>
                </a:solidFill>
                <a:latin typeface="+mn-lt"/>
              </a:rPr>
              <a:t>PPPs </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Collaborate </a:t>
            </a:r>
            <a:r>
              <a:rPr lang="en-US" sz="2000" dirty="0">
                <a:solidFill>
                  <a:srgbClr val="7F7F7F"/>
                </a:solidFill>
                <a:latin typeface="+mn-lt"/>
              </a:rPr>
              <a:t>with experienced countries in the </a:t>
            </a:r>
            <a:r>
              <a:rPr lang="en-US" sz="2000" dirty="0">
                <a:solidFill>
                  <a:srgbClr val="336699"/>
                </a:solidFill>
                <a:latin typeface="+mn-lt"/>
              </a:rPr>
              <a:t>EPEC </a:t>
            </a:r>
            <a:r>
              <a:rPr lang="en-US" sz="2000" dirty="0" smtClean="0">
                <a:solidFill>
                  <a:srgbClr val="336699"/>
                </a:solidFill>
                <a:latin typeface="+mn-lt"/>
              </a:rPr>
              <a:t>network</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endParaRPr lang="en-US" sz="2000" dirty="0">
              <a:solidFill>
                <a:srgbClr val="336699"/>
              </a:solidFill>
              <a:latin typeface="+mn-lt"/>
            </a:endParaRPr>
          </a:p>
          <a:p>
            <a:pPr marL="0" lvl="1" indent="0" eaLnBrk="1" hangingPunct="1">
              <a:lnSpc>
                <a:spcPts val="2500"/>
              </a:lnSpc>
              <a:spcBef>
                <a:spcPts val="0"/>
              </a:spcBef>
              <a:spcAft>
                <a:spcPts val="600"/>
              </a:spcAft>
              <a:buClr>
                <a:srgbClr val="365F91"/>
              </a:buClr>
              <a:buSzPct val="88000"/>
              <a:tabLst>
                <a:tab pos="895350" algn="l"/>
              </a:tabLst>
              <a:defRPr/>
            </a:pPr>
            <a:r>
              <a:rPr lang="en-US" sz="2000" b="1" dirty="0">
                <a:solidFill>
                  <a:srgbClr val="336699"/>
                </a:solidFill>
                <a:latin typeface="+mn-lt"/>
              </a:rPr>
              <a:t>4</a:t>
            </a:r>
            <a:r>
              <a:rPr lang="en-US" sz="2000" b="1" dirty="0" smtClean="0">
                <a:solidFill>
                  <a:srgbClr val="336699"/>
                </a:solidFill>
                <a:latin typeface="+mn-lt"/>
              </a:rPr>
              <a:t>. </a:t>
            </a:r>
            <a:r>
              <a:rPr lang="en-US" sz="2000" b="1" dirty="0">
                <a:solidFill>
                  <a:srgbClr val="336699"/>
                </a:solidFill>
                <a:latin typeface="+mn-lt"/>
              </a:rPr>
              <a:t>Funding and finance</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Consider </a:t>
            </a:r>
            <a:r>
              <a:rPr lang="en-US" sz="2000" dirty="0" smtClean="0">
                <a:solidFill>
                  <a:srgbClr val="336699"/>
                </a:solidFill>
                <a:latin typeface="+mn-lt"/>
              </a:rPr>
              <a:t>TA and grants from the EU</a:t>
            </a:r>
            <a:r>
              <a:rPr lang="en-US" sz="2000" dirty="0" smtClean="0">
                <a:solidFill>
                  <a:srgbClr val="7F7F7F"/>
                </a:solidFill>
                <a:latin typeface="+mn-lt"/>
              </a:rPr>
              <a:t>, e.g. the Western Balkan Investment Framework </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Provide guidance </a:t>
            </a:r>
            <a:r>
              <a:rPr lang="en-US" sz="2000" dirty="0">
                <a:solidFill>
                  <a:srgbClr val="7F7F7F"/>
                </a:solidFill>
                <a:latin typeface="+mn-lt"/>
              </a:rPr>
              <a:t>for the systematic recording at the central government level of future potential </a:t>
            </a:r>
            <a:r>
              <a:rPr lang="en-US" sz="2000" dirty="0">
                <a:solidFill>
                  <a:srgbClr val="336699"/>
                </a:solidFill>
                <a:latin typeface="+mn-lt"/>
              </a:rPr>
              <a:t>liabilities arising from PPP </a:t>
            </a:r>
            <a:r>
              <a:rPr lang="en-US" sz="2000" dirty="0" smtClean="0">
                <a:solidFill>
                  <a:srgbClr val="336699"/>
                </a:solidFill>
                <a:latin typeface="+mn-lt"/>
              </a:rPr>
              <a:t>contracts</a:t>
            </a:r>
            <a:endParaRPr lang="en-US" sz="2000" dirty="0" smtClean="0">
              <a:solidFill>
                <a:srgbClr val="7F7F7F"/>
              </a:solidFill>
              <a:latin typeface="+mn-lt"/>
              <a:ea typeface="+mn-ea"/>
              <a:cs typeface="+mn-cs"/>
            </a:endParaRPr>
          </a:p>
        </p:txBody>
      </p:sp>
      <p:sp>
        <p:nvSpPr>
          <p:cNvPr id="13" name="Rectangle 2" descr="Title of the presentation"/>
          <p:cNvSpPr txBox="1">
            <a:spLocks noChangeArrowheads="1"/>
          </p:cNvSpPr>
          <p:nvPr/>
        </p:nvSpPr>
        <p:spPr bwMode="auto">
          <a:xfrm>
            <a:off x="396000" y="1051200"/>
            <a:ext cx="8568488"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a:t>Main </a:t>
            </a:r>
            <a:r>
              <a:rPr lang="en-US" sz="2600" dirty="0" smtClean="0"/>
              <a:t>recommendations (2)</a:t>
            </a:r>
            <a:endParaRPr lang="en-US" sz="2600" dirty="0"/>
          </a:p>
        </p:txBody>
      </p:sp>
      <p:sp>
        <p:nvSpPr>
          <p:cNvPr id="10"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14</a:t>
            </a:fld>
            <a:endParaRPr lang="en-GB" sz="1600" dirty="0" smtClean="0">
              <a:solidFill>
                <a:schemeClr val="bg2"/>
              </a:solidFill>
            </a:endParaRPr>
          </a:p>
        </p:txBody>
      </p:sp>
    </p:spTree>
    <p:extLst>
      <p:ext uri="{BB962C8B-B14F-4D97-AF65-F5344CB8AC3E}">
        <p14:creationId xmlns:p14="http://schemas.microsoft.com/office/powerpoint/2010/main" val="3792196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2349153"/>
            <a:ext cx="9144000" cy="15118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3800" dirty="0">
                <a:solidFill>
                  <a:srgbClr val="336699"/>
                </a:solidFill>
                <a:ea typeface="+mn-ea"/>
              </a:rPr>
              <a:t>2</a:t>
            </a:r>
            <a:r>
              <a:rPr lang="en-US" sz="3800" dirty="0" smtClean="0">
                <a:solidFill>
                  <a:srgbClr val="336699"/>
                </a:solidFill>
                <a:ea typeface="+mn-ea"/>
              </a:rPr>
              <a:t>.3 PPP guidance documents</a:t>
            </a:r>
            <a:endParaRPr lang="en-US" sz="3800" dirty="0">
              <a:solidFill>
                <a:srgbClr val="336699"/>
              </a:solidFill>
              <a:ea typeface="+mn-ea"/>
            </a:endParaRPr>
          </a:p>
        </p:txBody>
      </p:sp>
      <p:sp>
        <p:nvSpPr>
          <p:cNvPr id="5"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15</a:t>
            </a:fld>
            <a:endParaRPr lang="en-GB" sz="1600" dirty="0" smtClean="0">
              <a:solidFill>
                <a:schemeClr val="bg2"/>
              </a:solidFill>
            </a:endParaRPr>
          </a:p>
        </p:txBody>
      </p:sp>
    </p:spTree>
    <p:extLst>
      <p:ext uri="{BB962C8B-B14F-4D97-AF65-F5344CB8AC3E}">
        <p14:creationId xmlns:p14="http://schemas.microsoft.com/office/powerpoint/2010/main" val="923371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1A03C2A7-DCF3-474C-8333-7B2685988890}" type="slidenum">
              <a:rPr lang="en-GB" sz="1400" smtClean="0"/>
              <a:pPr>
                <a:defRPr/>
              </a:pPr>
              <a:t>16</a:t>
            </a:fld>
            <a:endParaRPr lang="en-GB" sz="1400" dirty="0"/>
          </a:p>
        </p:txBody>
      </p:sp>
      <p:grpSp>
        <p:nvGrpSpPr>
          <p:cNvPr id="5" name="Group 4"/>
          <p:cNvGrpSpPr/>
          <p:nvPr/>
        </p:nvGrpSpPr>
        <p:grpSpPr>
          <a:xfrm>
            <a:off x="701807" y="1383074"/>
            <a:ext cx="7227281" cy="5236801"/>
            <a:chOff x="0" y="0"/>
            <a:chExt cx="5807081" cy="5366850"/>
          </a:xfrm>
        </p:grpSpPr>
        <p:sp>
          <p:nvSpPr>
            <p:cNvPr id="7" name="Rectangle 6"/>
            <p:cNvSpPr/>
            <p:nvPr/>
          </p:nvSpPr>
          <p:spPr>
            <a:xfrm>
              <a:off x="4428352" y="1972223"/>
              <a:ext cx="1356005" cy="3394627"/>
            </a:xfrm>
            <a:prstGeom prst="rect">
              <a:avLst/>
            </a:prstGeom>
            <a:solidFill>
              <a:srgbClr val="EEECE1">
                <a:lumMod val="9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8" name="Rectangle 7"/>
            <p:cNvSpPr/>
            <p:nvPr/>
          </p:nvSpPr>
          <p:spPr>
            <a:xfrm>
              <a:off x="2954509" y="1972223"/>
              <a:ext cx="1301109" cy="3394626"/>
            </a:xfrm>
            <a:prstGeom prst="rect">
              <a:avLst/>
            </a:prstGeom>
            <a:solidFill>
              <a:srgbClr val="9BBB59">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9" name="Rectangle 8"/>
            <p:cNvSpPr/>
            <p:nvPr/>
          </p:nvSpPr>
          <p:spPr>
            <a:xfrm>
              <a:off x="0" y="1972223"/>
              <a:ext cx="1301109" cy="3394626"/>
            </a:xfrm>
            <a:prstGeom prst="rect">
              <a:avLst/>
            </a:prstGeom>
            <a:solidFill>
              <a:srgbClr val="8064A2">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0" name="Rectangle 9"/>
            <p:cNvSpPr/>
            <p:nvPr/>
          </p:nvSpPr>
          <p:spPr>
            <a:xfrm>
              <a:off x="1480667" y="1972223"/>
              <a:ext cx="1301109" cy="3394626"/>
            </a:xfrm>
            <a:prstGeom prst="rect">
              <a:avLst/>
            </a:prstGeom>
            <a:solidFill>
              <a:srgbClr val="C0504D">
                <a:lumMod val="20000"/>
                <a:lumOff val="80000"/>
              </a:srgb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grpSp>
          <p:nvGrpSpPr>
            <p:cNvPr id="11" name="Group 10"/>
            <p:cNvGrpSpPr/>
            <p:nvPr/>
          </p:nvGrpSpPr>
          <p:grpSpPr>
            <a:xfrm>
              <a:off x="0" y="0"/>
              <a:ext cx="5807081" cy="2531059"/>
              <a:chOff x="0" y="0"/>
              <a:chExt cx="5807081" cy="2531059"/>
            </a:xfrm>
          </p:grpSpPr>
          <p:sp>
            <p:nvSpPr>
              <p:cNvPr id="17" name="Rectangle 16"/>
              <p:cNvSpPr/>
              <p:nvPr/>
            </p:nvSpPr>
            <p:spPr>
              <a:xfrm>
                <a:off x="4433011" y="0"/>
                <a:ext cx="1353261" cy="1878791"/>
              </a:xfrm>
              <a:prstGeom prst="rect">
                <a:avLst/>
              </a:prstGeom>
              <a:solidFill>
                <a:sysClr val="window" lastClr="FFFFFF"/>
              </a:solidFill>
              <a:ln w="57150" cap="flat" cmpd="sng" algn="ctr">
                <a:solidFill>
                  <a:srgbClr val="EEECE1">
                    <a:lumMod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8" name="Right Arrow Callout 17"/>
              <p:cNvSpPr/>
              <p:nvPr/>
            </p:nvSpPr>
            <p:spPr>
              <a:xfrm>
                <a:off x="2955341"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9BBB59">
                    <a:lumMod val="75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19" name="Right Arrow Callout 18"/>
              <p:cNvSpPr/>
              <p:nvPr/>
            </p:nvSpPr>
            <p:spPr>
              <a:xfrm>
                <a:off x="1477670"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C0504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20" name="Right Arrow Callout 19"/>
              <p:cNvSpPr/>
              <p:nvPr/>
            </p:nvSpPr>
            <p:spPr>
              <a:xfrm>
                <a:off x="0" y="0"/>
                <a:ext cx="1725930" cy="1878791"/>
              </a:xfrm>
              <a:prstGeom prst="rightArrowCallout">
                <a:avLst>
                  <a:gd name="adj1" fmla="val 27215"/>
                  <a:gd name="adj2" fmla="val 25352"/>
                  <a:gd name="adj3" fmla="val 14563"/>
                  <a:gd name="adj4" fmla="val 75621"/>
                </a:avLst>
              </a:prstGeom>
              <a:solidFill>
                <a:sysClr val="window" lastClr="FFFFFF"/>
              </a:solidFill>
              <a:ln w="57150" cap="flat" cmpd="sng" algn="ctr">
                <a:solidFill>
                  <a:srgbClr val="8064A2"/>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sz="1400"/>
              </a:p>
            </p:txBody>
          </p:sp>
          <p:sp>
            <p:nvSpPr>
              <p:cNvPr id="21" name="Text Box 290"/>
              <p:cNvSpPr txBox="1"/>
              <p:nvPr/>
            </p:nvSpPr>
            <p:spPr>
              <a:xfrm>
                <a:off x="0" y="29260"/>
                <a:ext cx="1301496" cy="358445"/>
              </a:xfrm>
              <a:prstGeom prst="rect">
                <a:avLst/>
              </a:prstGeom>
              <a:solidFill>
                <a:srgbClr val="8064A2"/>
              </a:solidFill>
              <a:ln w="57150">
                <a:solidFill>
                  <a:srgbClr val="8064A2"/>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Phase 1</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2" name="Text Box 291"/>
              <p:cNvSpPr txBox="1"/>
              <p:nvPr/>
            </p:nvSpPr>
            <p:spPr>
              <a:xfrm>
                <a:off x="1477670" y="14630"/>
                <a:ext cx="1301115" cy="358140"/>
              </a:xfrm>
              <a:prstGeom prst="rect">
                <a:avLst/>
              </a:prstGeom>
              <a:solidFill>
                <a:srgbClr val="C0504D"/>
              </a:solidFill>
              <a:ln w="57150">
                <a:solidFill>
                  <a:srgbClr val="C0504D"/>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2</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3" name="Text Box 292"/>
              <p:cNvSpPr txBox="1"/>
              <p:nvPr/>
            </p:nvSpPr>
            <p:spPr>
              <a:xfrm>
                <a:off x="2955341" y="14630"/>
                <a:ext cx="1301115" cy="358140"/>
              </a:xfrm>
              <a:prstGeom prst="rect">
                <a:avLst/>
              </a:prstGeom>
              <a:solidFill>
                <a:srgbClr val="9BBB59">
                  <a:lumMod val="75000"/>
                </a:srgbClr>
              </a:solidFill>
              <a:ln w="57150">
                <a:solidFill>
                  <a:srgbClr val="9BBB59">
                    <a:lumMod val="75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3</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4" name="Text Box 293"/>
              <p:cNvSpPr txBox="1"/>
              <p:nvPr/>
            </p:nvSpPr>
            <p:spPr>
              <a:xfrm>
                <a:off x="4433011" y="21945"/>
                <a:ext cx="1352144" cy="358140"/>
              </a:xfrm>
              <a:prstGeom prst="rect">
                <a:avLst/>
              </a:prstGeom>
              <a:solidFill>
                <a:srgbClr val="EEECE1">
                  <a:lumMod val="50000"/>
                </a:srgbClr>
              </a:solidFill>
              <a:ln w="57150">
                <a:solidFill>
                  <a:srgbClr val="EEECE1">
                    <a:lumMod val="50000"/>
                  </a:srgb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Aft>
                    <a:spcPts val="0"/>
                  </a:spcAft>
                </a:pPr>
                <a:r>
                  <a:rPr lang="en-US" sz="1400" b="1">
                    <a:solidFill>
                      <a:srgbClr val="FFFFFF"/>
                    </a:solidFill>
                    <a:effectLst/>
                    <a:latin typeface="Arial" panose="020B0604020202020204" pitchFamily="34" charset="0"/>
                    <a:ea typeface="Calibri" panose="020F0502020204030204" pitchFamily="34" charset="0"/>
                    <a:cs typeface="Arial" panose="020B0604020202020204" pitchFamily="34" charset="0"/>
                  </a:rPr>
                  <a:t>Phase 4</a:t>
                </a:r>
                <a:endParaRPr lang="en-GB" sz="140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5" name="Text Box 294"/>
              <p:cNvSpPr txBox="1"/>
              <p:nvPr/>
            </p:nvSpPr>
            <p:spPr>
              <a:xfrm>
                <a:off x="43891" y="395020"/>
                <a:ext cx="1221105" cy="213603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a:solidFill>
                      <a:srgbClr val="7030A0"/>
                    </a:solidFill>
                    <a:effectLst/>
                    <a:latin typeface="Arial" panose="020B0604020202020204" pitchFamily="34" charset="0"/>
                    <a:ea typeface="Calibri" panose="020F0502020204030204" pitchFamily="34" charset="0"/>
                    <a:cs typeface="Arial" panose="020B0604020202020204" pitchFamily="34" charset="0"/>
                  </a:rPr>
                  <a:t>Project </a:t>
                </a:r>
                <a:r>
                  <a:rPr lang="en-US" sz="1400" b="1" dirty="0" smtClean="0">
                    <a:solidFill>
                      <a:srgbClr val="7030A0"/>
                    </a:solidFill>
                    <a:effectLst/>
                    <a:latin typeface="Arial" panose="020B0604020202020204" pitchFamily="34" charset="0"/>
                    <a:ea typeface="Calibri" panose="020F0502020204030204" pitchFamily="34" charset="0"/>
                    <a:cs typeface="Arial" panose="020B0604020202020204" pitchFamily="34" charset="0"/>
                  </a:rPr>
                  <a:t>identification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6" name="Text Box 295"/>
              <p:cNvSpPr txBox="1"/>
              <p:nvPr/>
            </p:nvSpPr>
            <p:spPr>
              <a:xfrm>
                <a:off x="1521562" y="373075"/>
                <a:ext cx="1221105" cy="210677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GB" sz="1400" b="1" dirty="0">
                    <a:solidFill>
                      <a:srgbClr val="C0504D"/>
                    </a:solidFill>
                    <a:effectLst/>
                    <a:latin typeface="Arial" panose="020B0604020202020204" pitchFamily="34" charset="0"/>
                    <a:ea typeface="Calibri" panose="020F0502020204030204" pitchFamily="34" charset="0"/>
                    <a:cs typeface="Arial" panose="020B0604020202020204" pitchFamily="34" charset="0"/>
                  </a:rPr>
                  <a:t>Project preparation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a:p>
                <a:pPr algn="r">
                  <a:lnSpc>
                    <a:spcPct val="115000"/>
                  </a:lnSpc>
                  <a:spcAft>
                    <a:spcPts val="1200"/>
                  </a:spcAft>
                </a:pPr>
                <a:r>
                  <a:rPr lang="en-GB" sz="1400" i="1" dirty="0" smtClean="0">
                    <a:solidFill>
                      <a:srgbClr val="818181"/>
                    </a:solidFill>
                    <a:effectLst/>
                    <a:latin typeface="Arial" panose="020B0604020202020204" pitchFamily="34" charset="0"/>
                    <a:ea typeface="Calibri" panose="020F0502020204030204" pitchFamily="34" charset="0"/>
                    <a:cs typeface="Arial" panose="020B0604020202020204" pitchFamily="34" charset="0"/>
                  </a:rPr>
                  <a:t>  </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a:p>
                <a:pPr algn="r">
                  <a:lnSpc>
                    <a:spcPct val="115000"/>
                  </a:lnSpc>
                  <a:spcAft>
                    <a:spcPts val="0"/>
                  </a:spcAft>
                </a:pPr>
                <a:r>
                  <a:rPr lang="en-GB" sz="1400" b="1" dirty="0">
                    <a:solidFill>
                      <a:srgbClr val="C0504D"/>
                    </a:solidFill>
                    <a:effectLst/>
                    <a:latin typeface="Arial" panose="020B0604020202020204" pitchFamily="34" charset="0"/>
                    <a:ea typeface="Calibri" panose="020F0502020204030204" pitchFamily="34" charset="0"/>
                    <a:cs typeface="Arial" panose="020B0604020202020204" pitchFamily="34" charset="0"/>
                  </a:rPr>
                  <a:t> </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7" name="Text Box 296"/>
              <p:cNvSpPr txBox="1"/>
              <p:nvPr/>
            </p:nvSpPr>
            <p:spPr>
              <a:xfrm>
                <a:off x="2999232" y="380390"/>
                <a:ext cx="1221105" cy="202854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smtClean="0">
                    <a:solidFill>
                      <a:srgbClr val="76923C"/>
                    </a:solidFill>
                    <a:effectLst/>
                    <a:latin typeface="Arial" panose="020B0604020202020204" pitchFamily="34" charset="0"/>
                    <a:ea typeface="Calibri" panose="020F0502020204030204" pitchFamily="34" charset="0"/>
                    <a:cs typeface="Arial" panose="020B0604020202020204" pitchFamily="34" charset="0"/>
                  </a:rPr>
                  <a:t>Project procurement</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8" name="Text Box 297"/>
              <p:cNvSpPr txBox="1"/>
              <p:nvPr/>
            </p:nvSpPr>
            <p:spPr>
              <a:xfrm>
                <a:off x="4403731" y="380373"/>
                <a:ext cx="1403350" cy="1591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r">
                  <a:lnSpc>
                    <a:spcPct val="115000"/>
                  </a:lnSpc>
                  <a:spcAft>
                    <a:spcPts val="0"/>
                  </a:spcAft>
                </a:pPr>
                <a:r>
                  <a:rPr lang="en-US" sz="1400" b="1" dirty="0" smtClean="0">
                    <a:solidFill>
                      <a:srgbClr val="948A54"/>
                    </a:solidFill>
                    <a:effectLst/>
                    <a:latin typeface="Arial" panose="020B0604020202020204" pitchFamily="34" charset="0"/>
                    <a:ea typeface="Calibri" panose="020F0502020204030204" pitchFamily="34" charset="0"/>
                    <a:cs typeface="Arial" panose="020B0604020202020204" pitchFamily="34" charset="0"/>
                  </a:rPr>
                  <a:t>Project implementation</a:t>
                </a:r>
                <a:endParaRPr lang="en-GB" sz="14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grpSp>
        <p:grpSp>
          <p:nvGrpSpPr>
            <p:cNvPr id="12" name="Group 11"/>
            <p:cNvGrpSpPr/>
            <p:nvPr/>
          </p:nvGrpSpPr>
          <p:grpSpPr>
            <a:xfrm>
              <a:off x="520722" y="2070644"/>
              <a:ext cx="3722018" cy="3222409"/>
              <a:chOff x="-130106" y="-679380"/>
              <a:chExt cx="3722018" cy="3222409"/>
            </a:xfrm>
          </p:grpSpPr>
          <p:sp>
            <p:nvSpPr>
              <p:cNvPr id="13" name="Text Box 299"/>
              <p:cNvSpPr txBox="1"/>
              <p:nvPr/>
            </p:nvSpPr>
            <p:spPr>
              <a:xfrm>
                <a:off x="-130106" y="-679380"/>
                <a:ext cx="3182192" cy="630768"/>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Aft>
                    <a:spcPts val="0"/>
                  </a:spcAft>
                </a:pP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Guide to the Qualitative and Quantitative Assessment of </a:t>
                </a:r>
                <a:r>
                  <a:rPr lang="en-US" sz="1600" dirty="0" smtClean="0">
                    <a:solidFill>
                      <a:srgbClr val="7F7F7F"/>
                    </a:solidFill>
                    <a:effectLst/>
                    <a:latin typeface="Arial" panose="020B0604020202020204" pitchFamily="34" charset="0"/>
                    <a:ea typeface="Calibri" panose="020F0502020204030204" pitchFamily="34" charset="0"/>
                    <a:cs typeface="Arial" panose="020B0604020202020204" pitchFamily="34" charset="0"/>
                  </a:rPr>
                  <a:t>VfM </a:t>
                </a: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in PPPs</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Text Box 300"/>
              <p:cNvSpPr txBox="1"/>
              <p:nvPr/>
            </p:nvSpPr>
            <p:spPr>
              <a:xfrm>
                <a:off x="-120933" y="36918"/>
                <a:ext cx="3712845" cy="63262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ct val="115000"/>
                  </a:lnSpc>
                  <a:spcAft>
                    <a:spcPts val="0"/>
                  </a:spcAft>
                </a:pP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Guide to Preparing and Procuring a PPP project</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6" name="Text Box 302"/>
              <p:cNvSpPr txBox="1"/>
              <p:nvPr/>
            </p:nvSpPr>
            <p:spPr>
              <a:xfrm>
                <a:off x="1746646" y="1367684"/>
                <a:ext cx="1845266" cy="117534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ct val="115000"/>
                  </a:lnSpc>
                  <a:spcAft>
                    <a:spcPts val="0"/>
                  </a:spcAft>
                </a:pPr>
                <a:r>
                  <a:rPr lang="en-GB"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A </a:t>
                </a:r>
                <a:r>
                  <a:rPr lang="en-US" sz="1600" dirty="0">
                    <a:solidFill>
                      <a:srgbClr val="7F7F7F"/>
                    </a:solidFill>
                    <a:effectLst/>
                    <a:latin typeface="Arial" panose="020B0604020202020204" pitchFamily="34" charset="0"/>
                    <a:ea typeface="Calibri" panose="020F0502020204030204" pitchFamily="34" charset="0"/>
                    <a:cs typeface="Arial" panose="020B0604020202020204" pitchFamily="34" charset="0"/>
                  </a:rPr>
                  <a:t>Guide to the Main Provisions of an Availability-based PPP Contract</a:t>
                </a:r>
                <a:endParaRPr lang="en-GB" sz="1600" dirty="0">
                  <a:solidFill>
                    <a:srgbClr val="818181"/>
                  </a:solidFill>
                  <a:effectLst/>
                  <a:latin typeface="Arial" panose="020B0604020202020204" pitchFamily="34" charset="0"/>
                  <a:ea typeface="Calibri" panose="020F0502020204030204" pitchFamily="34" charset="0"/>
                  <a:cs typeface="Times New Roman" panose="02020603050405020304" pitchFamily="18" charset="0"/>
                </a:endParaRPr>
              </a:p>
            </p:txBody>
          </p:sp>
        </p:grpSp>
      </p:grpSp>
      <p:sp>
        <p:nvSpPr>
          <p:cNvPr id="30" name="Text Box 302"/>
          <p:cNvSpPr txBox="1"/>
          <p:nvPr/>
        </p:nvSpPr>
        <p:spPr>
          <a:xfrm>
            <a:off x="3706579" y="4771697"/>
            <a:ext cx="2296551" cy="577385"/>
          </a:xfrm>
          <a:prstGeom prst="rect">
            <a:avLst/>
          </a:prstGeom>
          <a:solidFill>
            <a:sysClr val="window" lastClr="FFFFFF"/>
          </a:solidFill>
          <a:ln w="28575">
            <a:solidFill>
              <a:schemeClr val="bg2">
                <a:lumMod val="75000"/>
              </a:schemeClr>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0"/>
              </a:spcAft>
            </a:pPr>
            <a:r>
              <a:rPr lang="en-GB" sz="1600" dirty="0">
                <a:solidFill>
                  <a:srgbClr val="7F7F7F"/>
                </a:solidFill>
                <a:latin typeface="Arial" panose="020B0604020202020204" pitchFamily="34" charset="0"/>
                <a:ea typeface="Calibri" panose="020F0502020204030204" pitchFamily="34" charset="0"/>
                <a:cs typeface="Arial" panose="020B0604020202020204" pitchFamily="34" charset="0"/>
              </a:rPr>
              <a:t>PPP Procurement Handbook</a:t>
            </a:r>
          </a:p>
        </p:txBody>
      </p:sp>
      <p:sp>
        <p:nvSpPr>
          <p:cNvPr id="31" name="Rectangle 2" descr="Title of the presentation"/>
          <p:cNvSpPr txBox="1">
            <a:spLocks noChangeArrowheads="1"/>
          </p:cNvSpPr>
          <p:nvPr/>
        </p:nvSpPr>
        <p:spPr bwMode="auto">
          <a:xfrm>
            <a:off x="461064" y="791947"/>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Guidance documents throughout the project life cycle:</a:t>
            </a:r>
            <a:endParaRPr lang="en-US" sz="2600" dirty="0"/>
          </a:p>
        </p:txBody>
      </p:sp>
    </p:spTree>
    <p:extLst>
      <p:ext uri="{BB962C8B-B14F-4D97-AF65-F5344CB8AC3E}">
        <p14:creationId xmlns:p14="http://schemas.microsoft.com/office/powerpoint/2010/main" val="1658515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3" name="Rectangle 2" descr="Title of the presentation"/>
          <p:cNvSpPr txBox="1">
            <a:spLocks noChangeArrowheads="1"/>
          </p:cNvSpPr>
          <p:nvPr/>
        </p:nvSpPr>
        <p:spPr bwMode="auto">
          <a:xfrm>
            <a:off x="396000" y="980728"/>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Guide </a:t>
            </a:r>
            <a:r>
              <a:rPr lang="en-US" sz="2600" dirty="0"/>
              <a:t>to </a:t>
            </a:r>
            <a:r>
              <a:rPr lang="en-US" sz="2600" dirty="0" smtClean="0"/>
              <a:t>Preparation and Procuring a PPP project</a:t>
            </a:r>
            <a:endParaRPr lang="en-US" sz="2600" dirty="0"/>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17</a:t>
            </a:fld>
            <a:endParaRPr lang="en-GB" sz="1600" dirty="0" smtClean="0">
              <a:solidFill>
                <a:schemeClr val="bg2"/>
              </a:solidFill>
            </a:endParaRPr>
          </a:p>
        </p:txBody>
      </p:sp>
      <p:sp>
        <p:nvSpPr>
          <p:cNvPr id="15" name="Content Placeholder 2"/>
          <p:cNvSpPr>
            <a:spLocks noGrp="1"/>
          </p:cNvSpPr>
          <p:nvPr>
            <p:ph sz="half" idx="1"/>
          </p:nvPr>
        </p:nvSpPr>
        <p:spPr bwMode="auto">
          <a:xfrm>
            <a:off x="396000" y="1448780"/>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Aft>
                <a:spcPts val="1200"/>
              </a:spcAft>
              <a:buNone/>
            </a:pPr>
            <a:r>
              <a:rPr lang="en-US" sz="2000" dirty="0"/>
              <a:t>The guidance has been devised in a way that makes it accessible to public officials at the national and regional level, dealing comprehensively with the principal components of the project cycle with an emphasis on European practice and procurement processes</a:t>
            </a:r>
            <a:r>
              <a:rPr lang="en-US" sz="2000" dirty="0" smtClean="0"/>
              <a:t>.</a:t>
            </a:r>
          </a:p>
          <a:p>
            <a:pPr marL="0" indent="0">
              <a:spcAft>
                <a:spcPts val="1200"/>
              </a:spcAft>
              <a:buNone/>
            </a:pPr>
            <a:r>
              <a:rPr lang="en-US" sz="1800" dirty="0" smtClean="0"/>
              <a:t>PPP officials may use this document:</a:t>
            </a:r>
            <a:endParaRPr lang="en-US" sz="1800" dirty="0"/>
          </a:p>
          <a:p>
            <a:pPr defTabSz="361460">
              <a:spcBef>
                <a:spcPts val="600"/>
              </a:spcBef>
              <a:spcAft>
                <a:spcPts val="600"/>
              </a:spcAft>
              <a:defRPr sz="3168"/>
            </a:pPr>
            <a:r>
              <a:rPr lang="en-US" sz="1800" dirty="0" smtClean="0"/>
              <a:t>as an introductory guide </a:t>
            </a:r>
            <a:r>
              <a:rPr lang="en-US" sz="1800" dirty="0"/>
              <a:t>to </a:t>
            </a:r>
            <a:r>
              <a:rPr lang="en-US" sz="1800" dirty="0" smtClean="0"/>
              <a:t>project preparation </a:t>
            </a:r>
            <a:r>
              <a:rPr lang="en-US" sz="1800" dirty="0"/>
              <a:t>and procurement issues in </a:t>
            </a:r>
            <a:r>
              <a:rPr lang="en-US" sz="1800" dirty="0" smtClean="0"/>
              <a:t>PPPs;</a:t>
            </a:r>
            <a:endParaRPr lang="en-US" sz="1800" dirty="0"/>
          </a:p>
          <a:p>
            <a:pPr defTabSz="361460">
              <a:spcBef>
                <a:spcPts val="600"/>
              </a:spcBef>
              <a:spcAft>
                <a:spcPts val="600"/>
              </a:spcAft>
              <a:defRPr sz="3168"/>
            </a:pPr>
            <a:r>
              <a:rPr lang="en-US" sz="1800" dirty="0" smtClean="0"/>
              <a:t>as </a:t>
            </a:r>
            <a:r>
              <a:rPr lang="en-US" sz="1800" dirty="0"/>
              <a:t>a resource to learn more about general aspects of PPP </a:t>
            </a:r>
            <a:r>
              <a:rPr lang="en-US" sz="1800" dirty="0" smtClean="0"/>
              <a:t>arrangements; and</a:t>
            </a:r>
          </a:p>
          <a:p>
            <a:pPr defTabSz="361460">
              <a:spcBef>
                <a:spcPts val="600"/>
              </a:spcBef>
              <a:spcAft>
                <a:spcPts val="600"/>
              </a:spcAft>
              <a:defRPr sz="3168"/>
            </a:pPr>
            <a:r>
              <a:rPr lang="en-US" sz="1800" dirty="0"/>
              <a:t>as an introduction to </a:t>
            </a:r>
            <a:r>
              <a:rPr lang="en-US" sz="1800" dirty="0" smtClean="0"/>
              <a:t>the typical issues that arise when working </a:t>
            </a:r>
            <a:r>
              <a:rPr lang="en-US" sz="1800" dirty="0"/>
              <a:t>with PPP </a:t>
            </a:r>
            <a:r>
              <a:rPr lang="en-US" sz="1800" dirty="0" smtClean="0"/>
              <a:t>advisers</a:t>
            </a:r>
            <a:r>
              <a:rPr lang="en-US" sz="1800" dirty="0"/>
              <a:t>.</a:t>
            </a:r>
          </a:p>
          <a:p>
            <a:pPr defTabSz="361460">
              <a:spcBef>
                <a:spcPts val="600"/>
              </a:spcBef>
              <a:spcAft>
                <a:spcPts val="600"/>
              </a:spcAft>
              <a:defRPr sz="3168"/>
            </a:pPr>
            <a:endParaRPr lang="en-US" sz="1800" dirty="0"/>
          </a:p>
          <a:p>
            <a:pPr marL="0" indent="0" defTabSz="361460">
              <a:spcBef>
                <a:spcPts val="600"/>
              </a:spcBef>
              <a:spcAft>
                <a:spcPts val="600"/>
              </a:spcAft>
              <a:buNone/>
              <a:defRPr sz="3168"/>
            </a:pPr>
            <a:endParaRPr lang="en-US" sz="1800" dirty="0" smtClean="0"/>
          </a:p>
          <a:p>
            <a:pPr defTabSz="361460">
              <a:spcBef>
                <a:spcPts val="600"/>
              </a:spcBef>
              <a:spcAft>
                <a:spcPts val="600"/>
              </a:spcAft>
              <a:defRPr sz="3168"/>
            </a:pPr>
            <a:endParaRPr lang="en-US" sz="1800" dirty="0"/>
          </a:p>
        </p:txBody>
      </p:sp>
      <p:pic>
        <p:nvPicPr>
          <p:cNvPr id="6" name="Picture 5"/>
          <p:cNvPicPr>
            <a:picLocks noChangeAspect="1"/>
          </p:cNvPicPr>
          <p:nvPr/>
        </p:nvPicPr>
        <p:blipFill>
          <a:blip r:embed="rId3"/>
          <a:stretch>
            <a:fillRect/>
          </a:stretch>
        </p:blipFill>
        <p:spPr>
          <a:xfrm>
            <a:off x="6372200" y="1772816"/>
            <a:ext cx="2422700" cy="3396716"/>
          </a:xfrm>
          <a:prstGeom prst="rect">
            <a:avLst/>
          </a:prstGeom>
          <a:noFill/>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6791723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3" name="Rectangle 2" descr="Title of the presentation"/>
          <p:cNvSpPr txBox="1">
            <a:spLocks noChangeArrowheads="1"/>
          </p:cNvSpPr>
          <p:nvPr/>
        </p:nvSpPr>
        <p:spPr bwMode="auto">
          <a:xfrm>
            <a:off x="396000" y="980728"/>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Guide to the Qualitative and Quantitative Assessment of VfM</a:t>
            </a:r>
            <a:endParaRPr lang="en-US" sz="2600" dirty="0"/>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18</a:t>
            </a:fld>
            <a:endParaRPr lang="en-GB" sz="1600" dirty="0" smtClean="0">
              <a:solidFill>
                <a:schemeClr val="bg2"/>
              </a:solidFill>
            </a:endParaRPr>
          </a:p>
        </p:txBody>
      </p:sp>
      <p:sp>
        <p:nvSpPr>
          <p:cNvPr id="15" name="Content Placeholder 2"/>
          <p:cNvSpPr>
            <a:spLocks noGrp="1"/>
          </p:cNvSpPr>
          <p:nvPr>
            <p:ph sz="half" idx="1"/>
          </p:nvPr>
        </p:nvSpPr>
        <p:spPr bwMode="auto">
          <a:xfrm>
            <a:off x="416394" y="1561776"/>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0"/>
              </a:spcBef>
              <a:spcAft>
                <a:spcPts val="600"/>
              </a:spcAft>
              <a:buNone/>
            </a:pPr>
            <a:r>
              <a:rPr lang="en-GB" sz="2000" dirty="0"/>
              <a:t>This document </a:t>
            </a:r>
            <a:r>
              <a:rPr lang="en-GB" sz="2000" dirty="0" smtClean="0"/>
              <a:t>provides guidance on officials on how to conduct a qualitative and quantitative assessment of VfM. </a:t>
            </a:r>
            <a:r>
              <a:rPr lang="en-GB" sz="2000" dirty="0"/>
              <a:t>The </a:t>
            </a:r>
            <a:r>
              <a:rPr lang="en-GB" sz="2000" dirty="0" smtClean="0"/>
              <a:t>document:</a:t>
            </a:r>
            <a:endParaRPr lang="en-GB" sz="2000" dirty="0"/>
          </a:p>
          <a:p>
            <a:pPr lvl="0">
              <a:spcBef>
                <a:spcPts val="0"/>
              </a:spcBef>
              <a:spcAft>
                <a:spcPts val="600"/>
              </a:spcAft>
            </a:pPr>
            <a:r>
              <a:rPr lang="en-GB" sz="2000" dirty="0"/>
              <a:t>provides </a:t>
            </a:r>
            <a:r>
              <a:rPr lang="en-GB" sz="2000" dirty="0" smtClean="0"/>
              <a:t>an introduction to </a:t>
            </a:r>
            <a:r>
              <a:rPr lang="en-GB" sz="2000" dirty="0" smtClean="0">
                <a:solidFill>
                  <a:srgbClr val="336699"/>
                </a:solidFill>
              </a:rPr>
              <a:t>VfM </a:t>
            </a:r>
            <a:r>
              <a:rPr lang="en-GB" sz="2000" dirty="0">
                <a:solidFill>
                  <a:srgbClr val="336699"/>
                </a:solidFill>
              </a:rPr>
              <a:t>assessment</a:t>
            </a:r>
            <a:r>
              <a:rPr lang="en-GB" sz="2000" dirty="0"/>
              <a:t>;</a:t>
            </a:r>
          </a:p>
          <a:p>
            <a:pPr lvl="0">
              <a:spcBef>
                <a:spcPts val="0"/>
              </a:spcBef>
              <a:spcAft>
                <a:spcPts val="600"/>
              </a:spcAft>
            </a:pPr>
            <a:r>
              <a:rPr lang="en-GB" sz="2000" dirty="0"/>
              <a:t>explains how to carry </a:t>
            </a:r>
            <a:r>
              <a:rPr lang="en-GB" sz="2000" dirty="0" smtClean="0"/>
              <a:t>out a </a:t>
            </a:r>
            <a:r>
              <a:rPr lang="en-GB" sz="2000" dirty="0">
                <a:solidFill>
                  <a:srgbClr val="336699"/>
                </a:solidFill>
              </a:rPr>
              <a:t>qualitative VfM </a:t>
            </a:r>
            <a:r>
              <a:rPr lang="en-GB" sz="2000" dirty="0" smtClean="0">
                <a:solidFill>
                  <a:srgbClr val="336699"/>
                </a:solidFill>
              </a:rPr>
              <a:t>assessment</a:t>
            </a:r>
            <a:r>
              <a:rPr lang="en-GB" sz="2000" dirty="0" smtClean="0"/>
              <a:t> based on a checklist to asses the suitability of project characteristics and the general framework to procure a project as a PPP; </a:t>
            </a:r>
            <a:endParaRPr lang="en-GB" sz="2000" dirty="0"/>
          </a:p>
          <a:p>
            <a:pPr lvl="0"/>
            <a:r>
              <a:rPr lang="en-GB" sz="2000" dirty="0" smtClean="0"/>
              <a:t>presents </a:t>
            </a:r>
            <a:r>
              <a:rPr lang="en-GB" sz="2000" dirty="0">
                <a:solidFill>
                  <a:srgbClr val="336699"/>
                </a:solidFill>
              </a:rPr>
              <a:t>comparative quantitative VfM assessment</a:t>
            </a:r>
            <a:r>
              <a:rPr lang="en-GB" sz="2000" dirty="0"/>
              <a:t> approaches, including guidance on the use of a public sector </a:t>
            </a:r>
            <a:r>
              <a:rPr lang="en-GB" sz="2000" dirty="0" smtClean="0"/>
              <a:t>comparator and to conduct a risk analysis; and</a:t>
            </a:r>
          </a:p>
          <a:p>
            <a:pPr lvl="0"/>
            <a:r>
              <a:rPr lang="en-US" sz="2000" dirty="0" smtClean="0"/>
              <a:t>Includes links to </a:t>
            </a:r>
            <a:r>
              <a:rPr lang="en-US" sz="2000" dirty="0" smtClean="0">
                <a:solidFill>
                  <a:srgbClr val="336699"/>
                </a:solidFill>
              </a:rPr>
              <a:t>additional literature</a:t>
            </a:r>
            <a:r>
              <a:rPr lang="en-US" sz="2000" dirty="0" smtClean="0"/>
              <a:t>. </a:t>
            </a:r>
            <a:endParaRPr lang="en-GB" sz="2000" dirty="0"/>
          </a:p>
          <a:p>
            <a:pPr marL="0" indent="0" defTabSz="361460">
              <a:spcBef>
                <a:spcPts val="600"/>
              </a:spcBef>
              <a:spcAft>
                <a:spcPts val="600"/>
              </a:spcAft>
              <a:buNone/>
              <a:defRPr sz="3168"/>
            </a:pPr>
            <a:endParaRPr lang="en-US" sz="2000" dirty="0" smtClean="0"/>
          </a:p>
          <a:p>
            <a:pPr defTabSz="361460">
              <a:spcBef>
                <a:spcPts val="600"/>
              </a:spcBef>
              <a:spcAft>
                <a:spcPts val="600"/>
              </a:spcAft>
              <a:defRPr sz="3168"/>
            </a:pPr>
            <a:endParaRPr lang="en-US" sz="2000" dirty="0"/>
          </a:p>
        </p:txBody>
      </p:sp>
      <p:pic>
        <p:nvPicPr>
          <p:cNvPr id="5" name="Picture 4"/>
          <p:cNvPicPr>
            <a:picLocks noChangeAspect="1"/>
          </p:cNvPicPr>
          <p:nvPr/>
        </p:nvPicPr>
        <p:blipFill>
          <a:blip r:embed="rId3"/>
          <a:stretch>
            <a:fillRect/>
          </a:stretch>
        </p:blipFill>
        <p:spPr>
          <a:xfrm>
            <a:off x="6300192" y="1656167"/>
            <a:ext cx="2453470" cy="3401649"/>
          </a:xfrm>
          <a:prstGeom prst="rect">
            <a:avLst/>
          </a:prstGeom>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505101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3" name="Rectangle 2" descr="Title of the presentation"/>
          <p:cNvSpPr txBox="1">
            <a:spLocks noChangeArrowheads="1"/>
          </p:cNvSpPr>
          <p:nvPr/>
        </p:nvSpPr>
        <p:spPr bwMode="auto">
          <a:xfrm>
            <a:off x="396000" y="980728"/>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a:t>PPP Procurement Handbook</a:t>
            </a:r>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19</a:t>
            </a:fld>
            <a:endParaRPr lang="en-GB" sz="1600" dirty="0" smtClean="0">
              <a:solidFill>
                <a:schemeClr val="bg2"/>
              </a:solidFill>
            </a:endParaRPr>
          </a:p>
        </p:txBody>
      </p:sp>
      <p:sp>
        <p:nvSpPr>
          <p:cNvPr id="15" name="Content Placeholder 2"/>
          <p:cNvSpPr>
            <a:spLocks noGrp="1"/>
          </p:cNvSpPr>
          <p:nvPr>
            <p:ph sz="half" idx="1"/>
          </p:nvPr>
        </p:nvSpPr>
        <p:spPr bwMode="auto">
          <a:xfrm>
            <a:off x="430685" y="1496389"/>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Aft>
                <a:spcPts val="1200"/>
              </a:spcAft>
              <a:buNone/>
            </a:pPr>
            <a:r>
              <a:rPr lang="en-US" sz="2000" dirty="0"/>
              <a:t>This handbook provides </a:t>
            </a:r>
            <a:r>
              <a:rPr lang="en-US" sz="2000" dirty="0" smtClean="0"/>
              <a:t>more detailed </a:t>
            </a:r>
            <a:r>
              <a:rPr lang="en-US" sz="2000" dirty="0"/>
              <a:t>guidance on the conduct of the procurement phase of the PPP project </a:t>
            </a:r>
            <a:r>
              <a:rPr lang="en-US" sz="2000" dirty="0" smtClean="0"/>
              <a:t>cycle:</a:t>
            </a:r>
          </a:p>
          <a:p>
            <a:pPr>
              <a:spcAft>
                <a:spcPts val="1200"/>
              </a:spcAft>
            </a:pPr>
            <a:r>
              <a:rPr lang="en-US" sz="2000" dirty="0" smtClean="0"/>
              <a:t>It </a:t>
            </a:r>
            <a:r>
              <a:rPr lang="en-US" sz="2000" dirty="0"/>
              <a:t>explains the features that would typically be included in the </a:t>
            </a:r>
            <a:r>
              <a:rPr lang="en-US" sz="2000" dirty="0">
                <a:solidFill>
                  <a:srgbClr val="336699"/>
                </a:solidFill>
              </a:rPr>
              <a:t>pre-qualification information </a:t>
            </a:r>
            <a:r>
              <a:rPr lang="en-US" sz="2000" dirty="0"/>
              <a:t>documents and </a:t>
            </a:r>
            <a:r>
              <a:rPr lang="en-US" sz="2000" dirty="0">
                <a:solidFill>
                  <a:srgbClr val="336699"/>
                </a:solidFill>
              </a:rPr>
              <a:t>tender invitation documents </a:t>
            </a:r>
            <a:r>
              <a:rPr lang="en-US" sz="2000" dirty="0"/>
              <a:t>issued by the public authority. </a:t>
            </a:r>
            <a:endParaRPr lang="en-US" sz="2000" dirty="0" smtClean="0"/>
          </a:p>
          <a:p>
            <a:pPr>
              <a:spcAft>
                <a:spcPts val="1200"/>
              </a:spcAft>
            </a:pPr>
            <a:r>
              <a:rPr lang="en-US" sz="2000" dirty="0" smtClean="0"/>
              <a:t>It </a:t>
            </a:r>
            <a:r>
              <a:rPr lang="en-US" sz="2000" dirty="0"/>
              <a:t>provides comprehensive guidance on </a:t>
            </a:r>
            <a:r>
              <a:rPr lang="en-US" sz="2000" dirty="0">
                <a:solidFill>
                  <a:srgbClr val="336699"/>
                </a:solidFill>
              </a:rPr>
              <a:t>the local laws </a:t>
            </a:r>
            <a:r>
              <a:rPr lang="en-US" sz="2000" dirty="0" smtClean="0">
                <a:solidFill>
                  <a:srgbClr val="336699"/>
                </a:solidFill>
              </a:rPr>
              <a:t>in the Western Balkans </a:t>
            </a:r>
            <a:r>
              <a:rPr lang="en-US" sz="2000" dirty="0" smtClean="0"/>
              <a:t>that </a:t>
            </a:r>
            <a:r>
              <a:rPr lang="en-US" sz="2000" dirty="0"/>
              <a:t>apply to the procurement of a PPP </a:t>
            </a:r>
            <a:r>
              <a:rPr lang="en-US" sz="2000" dirty="0" smtClean="0"/>
              <a:t>project. </a:t>
            </a:r>
          </a:p>
          <a:p>
            <a:pPr marL="0" indent="0">
              <a:spcAft>
                <a:spcPts val="1200"/>
              </a:spcAft>
              <a:buNone/>
            </a:pPr>
            <a:r>
              <a:rPr lang="en-US" sz="2000" dirty="0" smtClean="0"/>
              <a:t>The </a:t>
            </a:r>
            <a:r>
              <a:rPr lang="en-US" sz="2000" dirty="0"/>
              <a:t>practices described are consistent with current good practices applied by public authorities throughout the EU and would be </a:t>
            </a:r>
            <a:r>
              <a:rPr lang="en-US" sz="2000" dirty="0" err="1"/>
              <a:t>recognisable</a:t>
            </a:r>
            <a:r>
              <a:rPr lang="en-US" sz="2000" dirty="0"/>
              <a:t> to the European PPP bidding community.</a:t>
            </a:r>
            <a:endParaRPr lang="en-US" sz="1800" dirty="0" smtClean="0"/>
          </a:p>
        </p:txBody>
      </p:sp>
      <p:pic>
        <p:nvPicPr>
          <p:cNvPr id="5" name="Picture 4"/>
          <p:cNvPicPr>
            <a:picLocks noChangeAspect="1"/>
          </p:cNvPicPr>
          <p:nvPr/>
        </p:nvPicPr>
        <p:blipFill>
          <a:blip r:embed="rId3"/>
          <a:stretch>
            <a:fillRect/>
          </a:stretch>
        </p:blipFill>
        <p:spPr>
          <a:xfrm>
            <a:off x="6444208" y="1723644"/>
            <a:ext cx="2317891" cy="3198177"/>
          </a:xfrm>
          <a:prstGeom prst="rect">
            <a:avLst/>
          </a:prstGeom>
          <a:ln>
            <a:solidFill>
              <a:schemeClr val="bg1">
                <a:lumMod val="9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883595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6752"/>
            <a:ext cx="9144000" cy="720080"/>
          </a:xfrm>
        </p:spPr>
        <p:txBody>
          <a:bodyPr/>
          <a:lstStyle/>
          <a:p>
            <a:pPr algn="ctr"/>
            <a:r>
              <a:rPr lang="fr-CH" sz="3200" b="0" kern="1200" dirty="0">
                <a:latin typeface="Calibri" pitchFamily="34" charset="0"/>
                <a:ea typeface="Arial" charset="0"/>
                <a:cs typeface="Arial" charset="0"/>
              </a:rPr>
              <a:t>Agenda</a:t>
            </a:r>
            <a:endParaRPr lang="en-GB" sz="3200" b="0" kern="1200" dirty="0">
              <a:latin typeface="Calibri" pitchFamily="34" charset="0"/>
              <a:ea typeface="Arial" charset="0"/>
              <a:cs typeface="Arial" charset="0"/>
            </a:endParaRPr>
          </a:p>
        </p:txBody>
      </p:sp>
      <p:sp>
        <p:nvSpPr>
          <p:cNvPr id="3" name="Content Placeholder 2"/>
          <p:cNvSpPr>
            <a:spLocks noGrp="1"/>
          </p:cNvSpPr>
          <p:nvPr>
            <p:ph idx="1"/>
          </p:nvPr>
        </p:nvSpPr>
        <p:spPr>
          <a:xfrm>
            <a:off x="611560" y="1916832"/>
            <a:ext cx="8280920" cy="3816424"/>
          </a:xfrm>
        </p:spPr>
        <p:txBody>
          <a:bodyPr/>
          <a:lstStyle/>
          <a:p>
            <a:pPr marL="457200" indent="-457200">
              <a:lnSpc>
                <a:spcPct val="200000"/>
              </a:lnSpc>
              <a:buFont typeface="+mj-lt"/>
              <a:buAutoNum type="arabicPeriod"/>
            </a:pPr>
            <a:r>
              <a:rPr lang="en-US" dirty="0" smtClean="0"/>
              <a:t>European </a:t>
            </a:r>
            <a:r>
              <a:rPr lang="en-US" dirty="0"/>
              <a:t>PPP Expertise Centre WBIF Assignment</a:t>
            </a:r>
          </a:p>
          <a:p>
            <a:pPr marL="457200" indent="-457200">
              <a:lnSpc>
                <a:spcPct val="200000"/>
              </a:lnSpc>
              <a:buFont typeface="+mj-lt"/>
              <a:buAutoNum type="arabicPeriod"/>
            </a:pPr>
            <a:r>
              <a:rPr lang="en-US" dirty="0"/>
              <a:t>EPEC WBIF Assignment 2016-18</a:t>
            </a:r>
          </a:p>
          <a:p>
            <a:pPr marL="447675" lvl="1" indent="0" defTabSz="447675">
              <a:lnSpc>
                <a:spcPct val="200000"/>
              </a:lnSpc>
              <a:buClr>
                <a:srgbClr val="365F91"/>
              </a:buClr>
              <a:buNone/>
              <a:tabLst>
                <a:tab pos="357188" algn="l"/>
                <a:tab pos="1163638" algn="l"/>
              </a:tabLst>
            </a:pPr>
            <a:r>
              <a:rPr lang="en-US" sz="2400" dirty="0">
                <a:solidFill>
                  <a:srgbClr val="336699"/>
                </a:solidFill>
                <a:ea typeface="+mn-ea"/>
                <a:cs typeface="+mn-cs"/>
              </a:rPr>
              <a:t>2.1.</a:t>
            </a:r>
            <a:r>
              <a:rPr lang="en-US" sz="2400" dirty="0" smtClean="0">
                <a:ea typeface="+mn-ea"/>
                <a:cs typeface="+mn-cs"/>
              </a:rPr>
              <a:t>	EPEC </a:t>
            </a:r>
            <a:r>
              <a:rPr lang="en-US" sz="2400" dirty="0">
                <a:ea typeface="+mn-ea"/>
                <a:cs typeface="+mn-cs"/>
              </a:rPr>
              <a:t>workshops in the Region </a:t>
            </a:r>
          </a:p>
          <a:p>
            <a:pPr marL="447675" lvl="2" indent="0" defTabSz="388938">
              <a:lnSpc>
                <a:spcPct val="200000"/>
              </a:lnSpc>
              <a:buClr>
                <a:srgbClr val="365F91"/>
              </a:buClr>
              <a:buNone/>
            </a:pPr>
            <a:r>
              <a:rPr lang="en-US" sz="2400" dirty="0" smtClean="0">
                <a:solidFill>
                  <a:srgbClr val="336699"/>
                </a:solidFill>
                <a:ea typeface="+mn-ea"/>
                <a:cs typeface="+mn-cs"/>
              </a:rPr>
              <a:t>2.2.</a:t>
            </a:r>
            <a:r>
              <a:rPr lang="en-US" sz="2400" dirty="0" smtClean="0">
                <a:solidFill>
                  <a:schemeClr val="tx1">
                    <a:lumMod val="50000"/>
                    <a:lumOff val="50000"/>
                  </a:schemeClr>
                </a:solidFill>
                <a:ea typeface="+mn-ea"/>
                <a:cs typeface="+mn-cs"/>
              </a:rPr>
              <a:t>	Main </a:t>
            </a:r>
            <a:r>
              <a:rPr lang="en-US" sz="2400" dirty="0">
                <a:solidFill>
                  <a:schemeClr val="tx1">
                    <a:lumMod val="50000"/>
                    <a:lumOff val="50000"/>
                  </a:schemeClr>
                </a:solidFill>
                <a:ea typeface="+mn-ea"/>
                <a:cs typeface="+mn-cs"/>
              </a:rPr>
              <a:t>challenges</a:t>
            </a:r>
          </a:p>
          <a:p>
            <a:pPr marL="447675" lvl="2" indent="0" defTabSz="388938">
              <a:lnSpc>
                <a:spcPct val="200000"/>
              </a:lnSpc>
              <a:buClr>
                <a:srgbClr val="365F91"/>
              </a:buClr>
              <a:buNone/>
            </a:pPr>
            <a:r>
              <a:rPr lang="en-US" sz="2400" dirty="0">
                <a:solidFill>
                  <a:srgbClr val="336699"/>
                </a:solidFill>
                <a:ea typeface="+mn-ea"/>
                <a:cs typeface="+mn-cs"/>
              </a:rPr>
              <a:t>2.3.</a:t>
            </a:r>
            <a:r>
              <a:rPr lang="en-US" sz="2400" dirty="0" smtClean="0">
                <a:solidFill>
                  <a:schemeClr val="tx1">
                    <a:lumMod val="50000"/>
                    <a:lumOff val="50000"/>
                  </a:schemeClr>
                </a:solidFill>
                <a:ea typeface="+mn-ea"/>
                <a:cs typeface="+mn-cs"/>
              </a:rPr>
              <a:t>	PPP </a:t>
            </a:r>
            <a:r>
              <a:rPr lang="en-US" sz="2400" dirty="0">
                <a:solidFill>
                  <a:schemeClr val="tx1">
                    <a:lumMod val="50000"/>
                    <a:lumOff val="50000"/>
                  </a:schemeClr>
                </a:solidFill>
                <a:ea typeface="+mn-ea"/>
                <a:cs typeface="+mn-cs"/>
              </a:rPr>
              <a:t>guidance documents</a:t>
            </a:r>
          </a:p>
          <a:p>
            <a:pPr marL="400050" lvl="1" indent="0">
              <a:lnSpc>
                <a:spcPts val="2500"/>
              </a:lnSpc>
              <a:spcBef>
                <a:spcPts val="1200"/>
              </a:spcBef>
              <a:spcAft>
                <a:spcPts val="1200"/>
              </a:spcAft>
              <a:buNone/>
            </a:pPr>
            <a:endParaRPr lang="en-US" sz="2400" dirty="0">
              <a:ea typeface="+mn-ea"/>
              <a:cs typeface="+mn-cs"/>
            </a:endParaRPr>
          </a:p>
          <a:p>
            <a:pPr marL="400050" lvl="1" indent="0">
              <a:lnSpc>
                <a:spcPts val="2500"/>
              </a:lnSpc>
              <a:spcBef>
                <a:spcPts val="1200"/>
              </a:spcBef>
              <a:spcAft>
                <a:spcPts val="600"/>
              </a:spcAft>
              <a:buNone/>
            </a:pPr>
            <a:endParaRPr lang="en-US" sz="2400" dirty="0">
              <a:solidFill>
                <a:srgbClr val="7F7F7F"/>
              </a:solidFill>
              <a:latin typeface="+mj-lt"/>
            </a:endParaRPr>
          </a:p>
          <a:p>
            <a:pPr marL="400050" lvl="1" indent="0">
              <a:lnSpc>
                <a:spcPts val="2500"/>
              </a:lnSpc>
              <a:spcBef>
                <a:spcPts val="1200"/>
              </a:spcBef>
              <a:spcAft>
                <a:spcPts val="600"/>
              </a:spcAft>
              <a:buNone/>
            </a:pPr>
            <a:endParaRPr lang="en-US" sz="2400" dirty="0">
              <a:solidFill>
                <a:srgbClr val="7F7F7F"/>
              </a:solidFill>
              <a:latin typeface="+mj-lt"/>
            </a:endParaRPr>
          </a:p>
          <a:p>
            <a:pPr marL="857250" lvl="1" indent="-457200">
              <a:lnSpc>
                <a:spcPts val="2500"/>
              </a:lnSpc>
              <a:spcBef>
                <a:spcPts val="1200"/>
              </a:spcBef>
              <a:spcAft>
                <a:spcPts val="600"/>
              </a:spcAft>
              <a:buAutoNum type="arabicPeriod"/>
            </a:pPr>
            <a:endParaRPr lang="en-US" sz="2400" dirty="0">
              <a:solidFill>
                <a:srgbClr val="7F7F7F"/>
              </a:solidFill>
              <a:latin typeface="+mj-lt"/>
            </a:endParaRPr>
          </a:p>
          <a:p>
            <a:pPr marL="457200" indent="-457200">
              <a:lnSpc>
                <a:spcPts val="2500"/>
              </a:lnSpc>
              <a:spcBef>
                <a:spcPts val="1200"/>
              </a:spcBef>
              <a:spcAft>
                <a:spcPts val="600"/>
              </a:spcAft>
              <a:buAutoNum type="arabicPeriod"/>
            </a:pPr>
            <a:endParaRPr lang="en-US" dirty="0" smtClean="0">
              <a:solidFill>
                <a:srgbClr val="7F7F7F"/>
              </a:solidFill>
              <a:latin typeface="+mj-lt"/>
            </a:endParaRPr>
          </a:p>
          <a:p>
            <a:pPr marL="457200" indent="-457200">
              <a:lnSpc>
                <a:spcPts val="2500"/>
              </a:lnSpc>
              <a:spcBef>
                <a:spcPts val="1200"/>
              </a:spcBef>
              <a:spcAft>
                <a:spcPts val="600"/>
              </a:spcAft>
              <a:buAutoNum type="arabicPeriod"/>
            </a:pPr>
            <a:endParaRPr lang="en-US" dirty="0">
              <a:solidFill>
                <a:srgbClr val="7F7F7F"/>
              </a:solidFill>
              <a:latin typeface="+mj-lt"/>
            </a:endParaRPr>
          </a:p>
          <a:p>
            <a:pPr marL="0" indent="0">
              <a:lnSpc>
                <a:spcPts val="2500"/>
              </a:lnSpc>
              <a:spcBef>
                <a:spcPts val="1200"/>
              </a:spcBef>
              <a:spcAft>
                <a:spcPts val="600"/>
              </a:spcAft>
              <a:buNone/>
            </a:pPr>
            <a:endParaRPr lang="en-GB" dirty="0">
              <a:solidFill>
                <a:srgbClr val="7F7F7F"/>
              </a:solidFill>
              <a:latin typeface="+mj-lt"/>
            </a:endParaRPr>
          </a:p>
        </p:txBody>
      </p:sp>
      <p:sp>
        <p:nvSpPr>
          <p:cNvPr id="5"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2</a:t>
            </a:fld>
            <a:endParaRPr lang="en-GB" sz="1600" dirty="0" smtClean="0">
              <a:solidFill>
                <a:schemeClr val="bg2"/>
              </a:solidFill>
            </a:endParaRPr>
          </a:p>
        </p:txBody>
      </p:sp>
    </p:spTree>
    <p:extLst>
      <p:ext uri="{BB962C8B-B14F-4D97-AF65-F5344CB8AC3E}">
        <p14:creationId xmlns:p14="http://schemas.microsoft.com/office/powerpoint/2010/main" val="21645564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3" name="Rectangle 2" descr="Title of the presentation"/>
          <p:cNvSpPr txBox="1">
            <a:spLocks noChangeArrowheads="1"/>
          </p:cNvSpPr>
          <p:nvPr/>
        </p:nvSpPr>
        <p:spPr bwMode="auto">
          <a:xfrm>
            <a:off x="179513" y="980728"/>
            <a:ext cx="9145016"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Guide </a:t>
            </a:r>
            <a:r>
              <a:rPr lang="en-US" sz="2600" dirty="0"/>
              <a:t>to the </a:t>
            </a:r>
            <a:r>
              <a:rPr lang="en-US" sz="2600" dirty="0" smtClean="0"/>
              <a:t>main provisions </a:t>
            </a:r>
            <a:r>
              <a:rPr lang="en-US" sz="2600" dirty="0"/>
              <a:t>of an </a:t>
            </a:r>
            <a:r>
              <a:rPr lang="en-US" sz="2600" dirty="0" smtClean="0"/>
              <a:t>availability-based </a:t>
            </a:r>
            <a:r>
              <a:rPr lang="en-US" sz="2600" dirty="0"/>
              <a:t>PPP </a:t>
            </a:r>
            <a:r>
              <a:rPr lang="en-US" sz="2600" dirty="0" smtClean="0"/>
              <a:t>contract</a:t>
            </a:r>
            <a:endParaRPr lang="en-US" sz="2600" dirty="0"/>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20</a:t>
            </a:fld>
            <a:endParaRPr lang="en-GB" sz="1600" dirty="0" smtClean="0">
              <a:solidFill>
                <a:schemeClr val="bg2"/>
              </a:solidFill>
            </a:endParaRPr>
          </a:p>
        </p:txBody>
      </p:sp>
      <p:sp>
        <p:nvSpPr>
          <p:cNvPr id="15" name="Content Placeholder 2"/>
          <p:cNvSpPr>
            <a:spLocks noGrp="1"/>
          </p:cNvSpPr>
          <p:nvPr>
            <p:ph sz="half" idx="1"/>
          </p:nvPr>
        </p:nvSpPr>
        <p:spPr bwMode="auto">
          <a:xfrm>
            <a:off x="539824" y="1556792"/>
            <a:ext cx="5688360" cy="48245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Aft>
                <a:spcPts val="1200"/>
              </a:spcAft>
            </a:pPr>
            <a:r>
              <a:rPr lang="en-US" sz="2000" dirty="0"/>
              <a:t>This document provides guidance on the main provisions of an availability-based PPP </a:t>
            </a:r>
            <a:r>
              <a:rPr lang="en-US" sz="2000" dirty="0" smtClean="0"/>
              <a:t>contract. </a:t>
            </a:r>
          </a:p>
          <a:p>
            <a:pPr>
              <a:spcAft>
                <a:spcPts val="1200"/>
              </a:spcAft>
            </a:pPr>
            <a:r>
              <a:rPr lang="en-US" sz="2000" dirty="0" smtClean="0"/>
              <a:t>It is </a:t>
            </a:r>
            <a:r>
              <a:rPr lang="en-US" sz="2000" dirty="0"/>
              <a:t>based on good practice from other EU PPP markets. </a:t>
            </a:r>
            <a:endParaRPr lang="en-US" sz="2000" dirty="0" smtClean="0"/>
          </a:p>
          <a:p>
            <a:pPr>
              <a:spcAft>
                <a:spcPts val="1200"/>
              </a:spcAft>
            </a:pPr>
            <a:r>
              <a:rPr lang="en-US" sz="2000" dirty="0" smtClean="0"/>
              <a:t>The </a:t>
            </a:r>
            <a:r>
              <a:rPr lang="en-US" sz="2000" dirty="0"/>
              <a:t>guide considers the context and legislative environment for PPPs in the </a:t>
            </a:r>
            <a:r>
              <a:rPr lang="en-US" sz="2000" dirty="0" smtClean="0"/>
              <a:t>Region and provides </a:t>
            </a:r>
            <a:r>
              <a:rPr lang="en-US" sz="2000" dirty="0"/>
              <a:t>comprehensive guidance on the local laws that apply to each aspect of the contract with extensive references to the relevant legislation and regulations.</a:t>
            </a:r>
            <a:endParaRPr lang="en-US" sz="2000" dirty="0" smtClean="0"/>
          </a:p>
        </p:txBody>
      </p:sp>
      <p:pic>
        <p:nvPicPr>
          <p:cNvPr id="6" name="Picture 5"/>
          <p:cNvPicPr>
            <a:picLocks noChangeAspect="1"/>
          </p:cNvPicPr>
          <p:nvPr/>
        </p:nvPicPr>
        <p:blipFill>
          <a:blip r:embed="rId3"/>
          <a:stretch>
            <a:fillRect/>
          </a:stretch>
        </p:blipFill>
        <p:spPr>
          <a:xfrm>
            <a:off x="6444208" y="1556792"/>
            <a:ext cx="2415606" cy="3381747"/>
          </a:xfrm>
          <a:prstGeom prst="rect">
            <a:avLst/>
          </a:prstGeom>
          <a:ln>
            <a:solidFill>
              <a:schemeClr val="bg1">
                <a:lumMod val="8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66577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sz="half" idx="1"/>
          </p:nvPr>
        </p:nvSpPr>
        <p:spPr bwMode="auto">
          <a:xfrm>
            <a:off x="323528" y="1771200"/>
            <a:ext cx="8497887" cy="314225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eaLnBrk="1" hangingPunct="1">
              <a:buClr>
                <a:schemeClr val="accent4"/>
              </a:buClr>
              <a:buFontTx/>
              <a:buNone/>
            </a:pPr>
            <a:r>
              <a:rPr lang="en-US" sz="3200" kern="1200" dirty="0" smtClean="0">
                <a:solidFill>
                  <a:srgbClr val="336699"/>
                </a:solidFill>
                <a:latin typeface="Calibri" panose="020F0502020204030204" pitchFamily="34" charset="0"/>
              </a:rPr>
              <a:t>European </a:t>
            </a:r>
            <a:r>
              <a:rPr lang="en-US" sz="3200" kern="1200" dirty="0">
                <a:solidFill>
                  <a:srgbClr val="336699"/>
                </a:solidFill>
                <a:latin typeface="Calibri" panose="020F0502020204030204" pitchFamily="34" charset="0"/>
              </a:rPr>
              <a:t>PPP Expertise Centre</a:t>
            </a:r>
          </a:p>
          <a:p>
            <a:pPr marL="0" indent="0" algn="ctr" eaLnBrk="1" hangingPunct="1">
              <a:buClr>
                <a:schemeClr val="accent4"/>
              </a:buClr>
              <a:buFontTx/>
              <a:buChar char="•"/>
            </a:pPr>
            <a:endParaRPr lang="en-GB" kern="1200" dirty="0">
              <a:solidFill>
                <a:srgbClr val="336699"/>
              </a:solidFill>
              <a:latin typeface="Calibri" panose="020F0502020204030204" pitchFamily="34" charset="0"/>
            </a:endParaRPr>
          </a:p>
          <a:p>
            <a:pPr marL="0" indent="0" algn="ctr" eaLnBrk="1" hangingPunct="1">
              <a:spcBef>
                <a:spcPct val="0"/>
              </a:spcBef>
              <a:buClr>
                <a:schemeClr val="accent4"/>
              </a:buClr>
              <a:buNone/>
            </a:pPr>
            <a:r>
              <a:rPr lang="fr-BE" sz="2000" u="sng" kern="1200" dirty="0">
                <a:solidFill>
                  <a:srgbClr val="336699"/>
                </a:solidFill>
                <a:latin typeface="Calibri" panose="020F0502020204030204" pitchFamily="34" charset="0"/>
              </a:rPr>
              <a:t>epec@eib.org </a:t>
            </a:r>
          </a:p>
          <a:p>
            <a:pPr marL="0" indent="0" algn="ctr" eaLnBrk="1" hangingPunct="1">
              <a:buClr>
                <a:schemeClr val="accent4"/>
              </a:buClr>
              <a:buNone/>
            </a:pPr>
            <a:r>
              <a:rPr lang="fr-BE" sz="2000" u="sng" kern="1200" dirty="0">
                <a:solidFill>
                  <a:srgbClr val="336699"/>
                </a:solidFill>
                <a:latin typeface="Calibri" panose="020F0502020204030204" pitchFamily="34" charset="0"/>
              </a:rPr>
              <a:t>www.eib.org/epec</a:t>
            </a:r>
          </a:p>
          <a:p>
            <a:pPr marL="0" indent="0" algn="ctr" eaLnBrk="1" hangingPunct="1">
              <a:buClr>
                <a:schemeClr val="accent4"/>
              </a:buClr>
              <a:buNone/>
            </a:pPr>
            <a:r>
              <a:rPr lang="fr-BE" sz="2000" u="sng" kern="1200" dirty="0">
                <a:solidFill>
                  <a:srgbClr val="336699"/>
                </a:solidFill>
                <a:latin typeface="Calibri" panose="020F0502020204030204" pitchFamily="34" charset="0"/>
              </a:rPr>
              <a:t>Twitter: @</a:t>
            </a:r>
            <a:r>
              <a:rPr lang="fr-BE" sz="2000" u="sng" kern="1200" dirty="0" err="1">
                <a:solidFill>
                  <a:srgbClr val="336699"/>
                </a:solidFill>
                <a:latin typeface="Calibri" panose="020F0502020204030204" pitchFamily="34" charset="0"/>
              </a:rPr>
              <a:t>EpecNews</a:t>
            </a:r>
            <a:endParaRPr lang="fr-BE" sz="2000" u="sng" kern="1200" dirty="0">
              <a:solidFill>
                <a:srgbClr val="336699"/>
              </a:solidFill>
              <a:latin typeface="Calibri" panose="020F0502020204030204" pitchFamily="34" charset="0"/>
            </a:endParaRPr>
          </a:p>
          <a:p>
            <a:pPr marL="0" indent="0" algn="ctr" eaLnBrk="1" hangingPunct="1">
              <a:buClr>
                <a:schemeClr val="accent4"/>
              </a:buClr>
              <a:buFontTx/>
              <a:buNone/>
            </a:pPr>
            <a:endParaRPr lang="fr-BE" sz="3200" kern="1200" dirty="0">
              <a:solidFill>
                <a:srgbClr val="336699"/>
              </a:solidFill>
              <a:latin typeface="Calibri" panose="020F0502020204030204" pitchFamily="34" charset="0"/>
            </a:endParaRPr>
          </a:p>
          <a:p>
            <a:pPr marL="0" indent="0" algn="ctr" eaLnBrk="1" hangingPunct="1">
              <a:buFontTx/>
              <a:buNone/>
            </a:pPr>
            <a:endParaRPr lang="fr-BE" sz="2000" dirty="0" smtClean="0">
              <a:solidFill>
                <a:srgbClr val="336699"/>
              </a:solidFill>
            </a:endParaRPr>
          </a:p>
        </p:txBody>
      </p:sp>
      <p:sp>
        <p:nvSpPr>
          <p:cNvPr id="45060" name="Rectangle 8"/>
          <p:cNvSpPr>
            <a:spLocks noChangeArrowheads="1"/>
          </p:cNvSpPr>
          <p:nvPr/>
        </p:nvSpPr>
        <p:spPr bwMode="auto">
          <a:xfrm>
            <a:off x="457200" y="1484313"/>
            <a:ext cx="3322638" cy="464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33400" indent="-533400">
              <a:spcBef>
                <a:spcPct val="20000"/>
              </a:spcBef>
            </a:pPr>
            <a:endParaRPr lang="en-US" sz="1800">
              <a:solidFill>
                <a:srgbClr val="B2B2B2"/>
              </a:solidFill>
            </a:endParaRPr>
          </a:p>
        </p:txBody>
      </p:sp>
      <p:sp>
        <p:nvSpPr>
          <p:cNvPr id="5" name="Rectangle 7"/>
          <p:cNvSpPr>
            <a:spLocks noGrp="1" noChangeArrowheads="1"/>
          </p:cNvSpPr>
          <p:nvPr>
            <p:ph sz="half" idx="1"/>
          </p:nvPr>
        </p:nvSpPr>
        <p:spPr bwMode="auto">
          <a:xfrm>
            <a:off x="2118519" y="4457775"/>
            <a:ext cx="6624735" cy="1656184"/>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marL="0" indent="0" eaLnBrk="1" hangingPunct="1">
              <a:buNone/>
            </a:pPr>
            <a:r>
              <a:rPr lang="pt-BR" sz="1800" b="1" dirty="0">
                <a:solidFill>
                  <a:srgbClr val="336699"/>
                </a:solidFill>
              </a:rPr>
              <a:t>Fernando CRESPO DIU</a:t>
            </a:r>
          </a:p>
          <a:p>
            <a:pPr marL="0" indent="0" eaLnBrk="1" hangingPunct="1">
              <a:buNone/>
            </a:pPr>
            <a:r>
              <a:rPr lang="fr-CH" sz="1800" dirty="0">
                <a:solidFill>
                  <a:srgbClr val="336699"/>
                </a:solidFill>
              </a:rPr>
              <a:t>Principal </a:t>
            </a:r>
            <a:r>
              <a:rPr lang="fr-CH" sz="1800" dirty="0" err="1">
                <a:solidFill>
                  <a:srgbClr val="336699"/>
                </a:solidFill>
              </a:rPr>
              <a:t>Adviser</a:t>
            </a:r>
            <a:endParaRPr lang="fr-CH" sz="1800" dirty="0">
              <a:solidFill>
                <a:srgbClr val="336699"/>
              </a:solidFill>
            </a:endParaRPr>
          </a:p>
          <a:p>
            <a:pPr marL="0" indent="0" eaLnBrk="1" hangingPunct="1">
              <a:buNone/>
            </a:pPr>
            <a:r>
              <a:rPr lang="fr-CH" sz="1800" dirty="0" smtClean="0">
                <a:solidFill>
                  <a:srgbClr val="336699"/>
                </a:solidFill>
              </a:rPr>
              <a:t>f.crespodiu@eib.org</a:t>
            </a:r>
          </a:p>
          <a:p>
            <a:pPr marL="0" indent="0" eaLnBrk="1" hangingPunct="1">
              <a:buNone/>
            </a:pPr>
            <a:r>
              <a:rPr lang="fr-BE" sz="1800" kern="1200" dirty="0" smtClean="0">
                <a:solidFill>
                  <a:srgbClr val="7F7F7F"/>
                </a:solidFill>
                <a:latin typeface="Calibri" panose="020F0502020204030204" pitchFamily="34" charset="0"/>
              </a:rPr>
              <a:t>+352 </a:t>
            </a:r>
            <a:r>
              <a:rPr lang="fr-BE" sz="1800" kern="1200" dirty="0">
                <a:solidFill>
                  <a:srgbClr val="7F7F7F"/>
                </a:solidFill>
                <a:latin typeface="Calibri" panose="020F0502020204030204" pitchFamily="34" charset="0"/>
              </a:rPr>
              <a:t>43 79 </a:t>
            </a:r>
            <a:r>
              <a:rPr lang="fr-BE" sz="1800" kern="1200" dirty="0" smtClean="0">
                <a:solidFill>
                  <a:srgbClr val="7F7F7F"/>
                </a:solidFill>
                <a:latin typeface="Calibri" panose="020F0502020204030204" pitchFamily="34" charset="0"/>
              </a:rPr>
              <a:t>83 696</a:t>
            </a:r>
          </a:p>
          <a:p>
            <a:pPr marL="0" indent="0" eaLnBrk="1" hangingPunct="1">
              <a:buNone/>
            </a:pPr>
            <a:r>
              <a:rPr lang="fr-BE" sz="1800" kern="1200" dirty="0" smtClean="0">
                <a:solidFill>
                  <a:srgbClr val="7F7F7F"/>
                </a:solidFill>
                <a:latin typeface="Calibri" panose="020F0502020204030204" pitchFamily="34" charset="0"/>
              </a:rPr>
              <a:t> </a:t>
            </a:r>
            <a:r>
              <a:rPr lang="fr-BE" sz="1800" b="1" dirty="0" smtClean="0">
                <a:solidFill>
                  <a:srgbClr val="336699"/>
                </a:solidFill>
              </a:rPr>
              <a:t>Knut Gummert</a:t>
            </a:r>
          </a:p>
          <a:p>
            <a:pPr marL="0" indent="0" eaLnBrk="1" hangingPunct="1">
              <a:buNone/>
            </a:pPr>
            <a:r>
              <a:rPr lang="en-GB" sz="1800" dirty="0" smtClean="0">
                <a:solidFill>
                  <a:srgbClr val="336699"/>
                </a:solidFill>
              </a:rPr>
              <a:t>Adviser</a:t>
            </a:r>
          </a:p>
          <a:p>
            <a:pPr marL="0" indent="0" eaLnBrk="1" hangingPunct="1">
              <a:buNone/>
            </a:pPr>
            <a:r>
              <a:rPr lang="fr-BE" sz="1800" dirty="0" smtClean="0">
                <a:solidFill>
                  <a:srgbClr val="336699"/>
                </a:solidFill>
              </a:rPr>
              <a:t>k.gummert@eib.org</a:t>
            </a:r>
            <a:endParaRPr lang="fr-BE" sz="1800" dirty="0">
              <a:solidFill>
                <a:srgbClr val="336699"/>
              </a:solidFill>
            </a:endParaRPr>
          </a:p>
          <a:p>
            <a:pPr marL="0" indent="0" eaLnBrk="1" hangingPunct="1">
              <a:buNone/>
            </a:pPr>
            <a:r>
              <a:rPr lang="fr-BE" sz="1800" kern="1200" dirty="0">
                <a:solidFill>
                  <a:srgbClr val="7F7F7F"/>
                </a:solidFill>
                <a:latin typeface="Calibri" panose="020F0502020204030204" pitchFamily="34" charset="0"/>
              </a:rPr>
              <a:t>+352 43 79 82 757</a:t>
            </a:r>
          </a:p>
        </p:txBody>
      </p:sp>
      <p:sp>
        <p:nvSpPr>
          <p:cNvPr id="6"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21</a:t>
            </a:fld>
            <a:endParaRPr lang="en-GB" sz="1600" dirty="0" smtClean="0">
              <a:solidFill>
                <a:schemeClr val="bg2"/>
              </a:solidFill>
            </a:endParaRPr>
          </a:p>
        </p:txBody>
      </p:sp>
    </p:spTree>
    <p:extLst>
      <p:ext uri="{BB962C8B-B14F-4D97-AF65-F5344CB8AC3E}">
        <p14:creationId xmlns:p14="http://schemas.microsoft.com/office/powerpoint/2010/main" val="1274508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467544" y="2494800"/>
            <a:ext cx="8352928" cy="32400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endParaRPr lang="fr-FR" sz="1500" dirty="0">
              <a:solidFill>
                <a:srgbClr val="336699"/>
              </a:solidFill>
              <a:ea typeface="+mn-ea"/>
            </a:endParaRPr>
          </a:p>
          <a:p>
            <a:pPr algn="ctr">
              <a:defRPr/>
            </a:pPr>
            <a:r>
              <a:rPr lang="en-US" sz="3800" dirty="0" smtClean="0">
                <a:solidFill>
                  <a:srgbClr val="336699"/>
                </a:solidFill>
                <a:ea typeface="+mn-ea"/>
              </a:rPr>
              <a:t>1. European </a:t>
            </a:r>
            <a:r>
              <a:rPr lang="en-US" sz="3800" dirty="0">
                <a:solidFill>
                  <a:srgbClr val="336699"/>
                </a:solidFill>
                <a:ea typeface="+mn-ea"/>
              </a:rPr>
              <a:t>PPP Expertise Centre </a:t>
            </a:r>
          </a:p>
          <a:p>
            <a:pPr algn="ctr">
              <a:defRPr/>
            </a:pPr>
            <a:r>
              <a:rPr lang="en-US" sz="3800" dirty="0">
                <a:solidFill>
                  <a:srgbClr val="336699"/>
                </a:solidFill>
                <a:ea typeface="+mn-ea"/>
              </a:rPr>
              <a:t>WBIF Assignment</a:t>
            </a:r>
          </a:p>
        </p:txBody>
      </p:sp>
      <p:sp>
        <p:nvSpPr>
          <p:cNvPr id="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3</a:t>
            </a:fld>
            <a:endParaRPr lang="en-GB" sz="1600" dirty="0" smtClean="0">
              <a:solidFill>
                <a:schemeClr val="bg2"/>
              </a:solidFill>
            </a:endParaRPr>
          </a:p>
        </p:txBody>
      </p:sp>
    </p:spTree>
    <p:extLst>
      <p:ext uri="{BB962C8B-B14F-4D97-AF65-F5344CB8AC3E}">
        <p14:creationId xmlns:p14="http://schemas.microsoft.com/office/powerpoint/2010/main" val="1105259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4"/>
          <p:cNvSpPr>
            <a:spLocks noChangeArrowheads="1"/>
          </p:cNvSpPr>
          <p:nvPr/>
        </p:nvSpPr>
        <p:spPr bwMode="auto">
          <a:xfrm>
            <a:off x="2700338" y="3716338"/>
            <a:ext cx="6697662"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pPr eaLnBrk="1" hangingPunct="1"/>
            <a:r>
              <a:rPr lang="en-GB" altLang="en-US" sz="2400" dirty="0">
                <a:solidFill>
                  <a:srgbClr val="015CAB"/>
                </a:solidFill>
                <a:latin typeface="Arial" pitchFamily="34" charset="0"/>
              </a:rPr>
              <a:t/>
            </a:r>
            <a:br>
              <a:rPr lang="en-GB" altLang="en-US" sz="2400" dirty="0">
                <a:solidFill>
                  <a:srgbClr val="015CAB"/>
                </a:solidFill>
                <a:latin typeface="Arial" pitchFamily="34" charset="0"/>
              </a:rPr>
            </a:br>
            <a:r>
              <a:rPr lang="en-GB" altLang="en-US" sz="2400" dirty="0">
                <a:solidFill>
                  <a:srgbClr val="015CAB"/>
                </a:solidFill>
                <a:latin typeface="Arial" pitchFamily="34" charset="0"/>
              </a:rPr>
              <a:t/>
            </a:r>
            <a:br>
              <a:rPr lang="en-GB" altLang="en-US" sz="2400" dirty="0">
                <a:solidFill>
                  <a:srgbClr val="015CAB"/>
                </a:solidFill>
                <a:latin typeface="Arial" pitchFamily="34" charset="0"/>
              </a:rPr>
            </a:br>
            <a:r>
              <a:rPr lang="en-GB" altLang="en-US" sz="2400" dirty="0">
                <a:solidFill>
                  <a:srgbClr val="015CAB"/>
                </a:solidFill>
                <a:latin typeface="Arial" pitchFamily="34" charset="0"/>
              </a:rPr>
              <a:t/>
            </a:r>
            <a:br>
              <a:rPr lang="en-GB" altLang="en-US" sz="2400" dirty="0">
                <a:solidFill>
                  <a:srgbClr val="015CAB"/>
                </a:solidFill>
                <a:latin typeface="Arial" pitchFamily="34" charset="0"/>
              </a:rPr>
            </a:br>
            <a:r>
              <a:rPr lang="en-GB" altLang="en-US" sz="2400" dirty="0">
                <a:solidFill>
                  <a:srgbClr val="015CAB"/>
                </a:solidFill>
                <a:latin typeface="Arial" pitchFamily="34" charset="0"/>
              </a:rPr>
              <a:t/>
            </a:r>
            <a:br>
              <a:rPr lang="en-GB" altLang="en-US" sz="2400" dirty="0">
                <a:solidFill>
                  <a:srgbClr val="015CAB"/>
                </a:solidFill>
                <a:latin typeface="Arial" pitchFamily="34" charset="0"/>
              </a:rPr>
            </a:br>
            <a:endParaRPr lang="en-US" altLang="en-US" sz="2400" dirty="0">
              <a:solidFill>
                <a:srgbClr val="015CAB"/>
              </a:solidFill>
              <a:latin typeface="Arial" pitchFamily="34" charset="0"/>
            </a:endParaRPr>
          </a:p>
        </p:txBody>
      </p:sp>
      <p:sp>
        <p:nvSpPr>
          <p:cNvPr id="46087" name="Rectangle 6"/>
          <p:cNvSpPr>
            <a:spLocks noGrp="1" noChangeArrowheads="1"/>
          </p:cNvSpPr>
          <p:nvPr>
            <p:ph type="title" idx="4294967295"/>
          </p:nvPr>
        </p:nvSpPr>
        <p:spPr>
          <a:xfrm>
            <a:off x="396000" y="900000"/>
            <a:ext cx="8352464" cy="877921"/>
          </a:xfrm>
          <a:prstGeom prst="rect">
            <a:avLst/>
          </a:prstGeom>
        </p:spPr>
        <p:txBody>
          <a:bodyPr/>
          <a:lstStyle/>
          <a:p>
            <a:pPr eaLnBrk="1" hangingPunct="1"/>
            <a:r>
              <a:rPr lang="en-GB" altLang="en-US" sz="2600" b="0" dirty="0" smtClean="0"/>
              <a:t>The European PPP Expertise Centre</a:t>
            </a:r>
            <a:endParaRPr lang="en-GB" altLang="en-US" sz="2600" b="0" dirty="0"/>
          </a:p>
        </p:txBody>
      </p:sp>
      <p:sp>
        <p:nvSpPr>
          <p:cNvPr id="12" name="Rectangle 11"/>
          <p:cNvSpPr>
            <a:spLocks noChangeArrowheads="1"/>
          </p:cNvSpPr>
          <p:nvPr/>
        </p:nvSpPr>
        <p:spPr bwMode="auto">
          <a:xfrm>
            <a:off x="4407471" y="1556792"/>
            <a:ext cx="4701033"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l" rtl="0" fontAlgn="base">
              <a:spcBef>
                <a:spcPct val="0"/>
              </a:spcBef>
              <a:spcAft>
                <a:spcPct val="0"/>
              </a:spcAft>
              <a:defRPr kern="1200">
                <a:solidFill>
                  <a:schemeClr val="tx1"/>
                </a:solidFill>
                <a:latin typeface="Verdana" pitchFamily="34" charset="0"/>
                <a:ea typeface="+mn-ea"/>
                <a:cs typeface="Times New Roman" pitchFamily="18" charset="0"/>
              </a:defRPr>
            </a:lvl1pPr>
            <a:lvl2pPr marL="457200" algn="l" rtl="0" fontAlgn="base">
              <a:spcBef>
                <a:spcPct val="0"/>
              </a:spcBef>
              <a:spcAft>
                <a:spcPct val="0"/>
              </a:spcAft>
              <a:defRPr kern="1200">
                <a:solidFill>
                  <a:schemeClr val="tx1"/>
                </a:solidFill>
                <a:latin typeface="Verdana" pitchFamily="34" charset="0"/>
                <a:ea typeface="+mn-ea"/>
                <a:cs typeface="Times New Roman" pitchFamily="18" charset="0"/>
              </a:defRPr>
            </a:lvl2pPr>
            <a:lvl3pPr marL="914400" algn="l" rtl="0" fontAlgn="base">
              <a:spcBef>
                <a:spcPct val="0"/>
              </a:spcBef>
              <a:spcAft>
                <a:spcPct val="0"/>
              </a:spcAft>
              <a:defRPr kern="1200">
                <a:solidFill>
                  <a:schemeClr val="tx1"/>
                </a:solidFill>
                <a:latin typeface="Verdana" pitchFamily="34" charset="0"/>
                <a:ea typeface="+mn-ea"/>
                <a:cs typeface="Times New Roman" pitchFamily="18" charset="0"/>
              </a:defRPr>
            </a:lvl3pPr>
            <a:lvl4pPr marL="1371600" algn="l" rtl="0" fontAlgn="base">
              <a:spcBef>
                <a:spcPct val="0"/>
              </a:spcBef>
              <a:spcAft>
                <a:spcPct val="0"/>
              </a:spcAft>
              <a:defRPr kern="1200">
                <a:solidFill>
                  <a:schemeClr val="tx1"/>
                </a:solidFill>
                <a:latin typeface="Verdana" pitchFamily="34" charset="0"/>
                <a:ea typeface="+mn-ea"/>
                <a:cs typeface="Times New Roman" pitchFamily="18" charset="0"/>
              </a:defRPr>
            </a:lvl4pPr>
            <a:lvl5pPr marL="1828800" algn="l" rtl="0" fontAlgn="base">
              <a:spcBef>
                <a:spcPct val="0"/>
              </a:spcBef>
              <a:spcAft>
                <a:spcPct val="0"/>
              </a:spcAft>
              <a:defRPr kern="1200">
                <a:solidFill>
                  <a:schemeClr val="tx1"/>
                </a:solidFill>
                <a:latin typeface="Verdana" pitchFamily="34" charset="0"/>
                <a:ea typeface="+mn-ea"/>
                <a:cs typeface="Times New Roman" pitchFamily="18" charset="0"/>
              </a:defRPr>
            </a:lvl5pPr>
            <a:lvl6pPr marL="2286000" algn="l" defTabSz="914400" rtl="0" eaLnBrk="1" latinLnBrk="0" hangingPunct="1">
              <a:defRPr kern="1200">
                <a:solidFill>
                  <a:schemeClr val="tx1"/>
                </a:solidFill>
                <a:latin typeface="Verdana" pitchFamily="34" charset="0"/>
                <a:ea typeface="+mn-ea"/>
                <a:cs typeface="Times New Roman" pitchFamily="18" charset="0"/>
              </a:defRPr>
            </a:lvl6pPr>
            <a:lvl7pPr marL="2743200" algn="l" defTabSz="914400" rtl="0" eaLnBrk="1" latinLnBrk="0" hangingPunct="1">
              <a:defRPr kern="1200">
                <a:solidFill>
                  <a:schemeClr val="tx1"/>
                </a:solidFill>
                <a:latin typeface="Verdana" pitchFamily="34" charset="0"/>
                <a:ea typeface="+mn-ea"/>
                <a:cs typeface="Times New Roman" pitchFamily="18" charset="0"/>
              </a:defRPr>
            </a:lvl7pPr>
            <a:lvl8pPr marL="3200400" algn="l" defTabSz="914400" rtl="0" eaLnBrk="1" latinLnBrk="0" hangingPunct="1">
              <a:defRPr kern="1200">
                <a:solidFill>
                  <a:schemeClr val="tx1"/>
                </a:solidFill>
                <a:latin typeface="Verdana" pitchFamily="34" charset="0"/>
                <a:ea typeface="+mn-ea"/>
                <a:cs typeface="Times New Roman" pitchFamily="18" charset="0"/>
              </a:defRPr>
            </a:lvl8pPr>
            <a:lvl9pPr marL="3657600" algn="l" defTabSz="914400" rtl="0" eaLnBrk="1" latinLnBrk="0" hangingPunct="1">
              <a:defRPr kern="1200">
                <a:solidFill>
                  <a:schemeClr val="tx1"/>
                </a:solidFill>
                <a:latin typeface="Verdana" pitchFamily="34" charset="0"/>
                <a:ea typeface="+mn-ea"/>
                <a:cs typeface="Times New Roman" pitchFamily="18" charset="0"/>
              </a:defRPr>
            </a:lvl9pPr>
          </a:lstStyle>
          <a:p>
            <a:pPr eaLnBrk="1" hangingPunct="1">
              <a:lnSpc>
                <a:spcPct val="90000"/>
              </a:lnSpc>
              <a:spcBef>
                <a:spcPts val="0"/>
              </a:spcBef>
              <a:spcAft>
                <a:spcPts val="600"/>
              </a:spcAft>
            </a:pPr>
            <a:r>
              <a:rPr lang="fr-CH" sz="2200" dirty="0" smtClean="0">
                <a:solidFill>
                  <a:srgbClr val="336699"/>
                </a:solidFill>
                <a:latin typeface="+mn-lt"/>
                <a:cs typeface="+mn-cs"/>
              </a:rPr>
              <a:t>How </a:t>
            </a:r>
            <a:r>
              <a:rPr lang="fr-CH" sz="2200" dirty="0" err="1" smtClean="0">
                <a:solidFill>
                  <a:srgbClr val="336699"/>
                </a:solidFill>
                <a:latin typeface="+mn-lt"/>
                <a:cs typeface="+mn-cs"/>
              </a:rPr>
              <a:t>could</a:t>
            </a:r>
            <a:r>
              <a:rPr lang="fr-CH" sz="2200" dirty="0" smtClean="0">
                <a:solidFill>
                  <a:srgbClr val="336699"/>
                </a:solidFill>
                <a:latin typeface="+mn-lt"/>
                <a:cs typeface="+mn-cs"/>
              </a:rPr>
              <a:t> EPEC support </a:t>
            </a:r>
            <a:r>
              <a:rPr lang="fr-CH" sz="2200" dirty="0" err="1" smtClean="0">
                <a:solidFill>
                  <a:srgbClr val="336699"/>
                </a:solidFill>
                <a:latin typeface="+mn-lt"/>
                <a:cs typeface="+mn-cs"/>
              </a:rPr>
              <a:t>you</a:t>
            </a:r>
            <a:r>
              <a:rPr lang="fr-CH" sz="2200" dirty="0" smtClean="0">
                <a:solidFill>
                  <a:srgbClr val="336699"/>
                </a:solidFill>
                <a:latin typeface="+mn-lt"/>
                <a:cs typeface="+mn-cs"/>
              </a:rPr>
              <a:t>?</a:t>
            </a:r>
          </a:p>
          <a:p>
            <a:pPr eaLnBrk="1" hangingPunct="1">
              <a:lnSpc>
                <a:spcPct val="90000"/>
              </a:lnSpc>
              <a:spcBef>
                <a:spcPts val="0"/>
              </a:spcBef>
              <a:spcAft>
                <a:spcPts val="600"/>
              </a:spcAft>
            </a:pPr>
            <a:r>
              <a:rPr lang="en-GB" sz="1800" dirty="0" smtClean="0">
                <a:solidFill>
                  <a:srgbClr val="336699"/>
                </a:solidFill>
                <a:latin typeface="+mn-lt"/>
                <a:cs typeface="+mn-cs"/>
              </a:rPr>
              <a:t>1. Share </a:t>
            </a:r>
            <a:r>
              <a:rPr lang="en-GB" sz="1800" dirty="0">
                <a:solidFill>
                  <a:srgbClr val="336699"/>
                </a:solidFill>
                <a:latin typeface="+mn-lt"/>
                <a:cs typeface="+mn-cs"/>
              </a:rPr>
              <a:t>good PPP practice</a:t>
            </a:r>
            <a:r>
              <a:rPr lang="en-GB" sz="1800" dirty="0" smtClean="0">
                <a:solidFill>
                  <a:srgbClr val="336699"/>
                </a:solidFill>
                <a:latin typeface="+mj-lt"/>
              </a:rPr>
              <a:t> </a:t>
            </a:r>
            <a:r>
              <a:rPr lang="en-GB" sz="1800" dirty="0" smtClean="0">
                <a:solidFill>
                  <a:srgbClr val="808080"/>
                </a:solidFill>
                <a:latin typeface="+mj-lt"/>
              </a:rPr>
              <a:t>through the network:</a:t>
            </a:r>
            <a:endParaRPr lang="en-GB" sz="1800" dirty="0">
              <a:solidFill>
                <a:srgbClr val="808080"/>
              </a:solidFill>
              <a:latin typeface="+mj-lt"/>
            </a:endParaRP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a:solidFill>
                  <a:schemeClr val="bg2"/>
                </a:solidFill>
                <a:latin typeface="+mj-lt"/>
                <a:ea typeface="Arial" charset="0"/>
                <a:cs typeface="Calibri" panose="020F0502020204030204" pitchFamily="34" charset="0"/>
              </a:rPr>
              <a:t>Providing market </a:t>
            </a:r>
            <a:r>
              <a:rPr lang="en-US" sz="1800" dirty="0" smtClean="0">
                <a:solidFill>
                  <a:schemeClr val="bg2"/>
                </a:solidFill>
                <a:latin typeface="+mj-lt"/>
                <a:ea typeface="Arial" charset="0"/>
                <a:cs typeface="Calibri" panose="020F0502020204030204" pitchFamily="34" charset="0"/>
              </a:rPr>
              <a:t>intelligence</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Addressing </a:t>
            </a:r>
            <a:r>
              <a:rPr lang="en-US" sz="1800" dirty="0">
                <a:solidFill>
                  <a:srgbClr val="808080"/>
                </a:solidFill>
                <a:latin typeface="+mj-lt"/>
              </a:rPr>
              <a:t>practical issues in implementing </a:t>
            </a:r>
            <a:r>
              <a:rPr lang="en-US" sz="1800" dirty="0" smtClean="0">
                <a:solidFill>
                  <a:srgbClr val="808080"/>
                </a:solidFill>
                <a:latin typeface="+mj-lt"/>
              </a:rPr>
              <a:t>PPPs</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Developing </a:t>
            </a:r>
            <a:r>
              <a:rPr lang="en-US" sz="1800" dirty="0">
                <a:solidFill>
                  <a:srgbClr val="808080"/>
                </a:solidFill>
                <a:latin typeface="+mj-lt"/>
              </a:rPr>
              <a:t>PPP </a:t>
            </a:r>
            <a:r>
              <a:rPr lang="en-US" sz="1800" dirty="0" smtClean="0">
                <a:solidFill>
                  <a:srgbClr val="808080"/>
                </a:solidFill>
                <a:latin typeface="+mj-lt"/>
              </a:rPr>
              <a:t>guidance </a:t>
            </a:r>
            <a:r>
              <a:rPr lang="en-US" sz="1800" dirty="0">
                <a:solidFill>
                  <a:srgbClr val="808080"/>
                </a:solidFill>
                <a:latin typeface="+mj-lt"/>
              </a:rPr>
              <a:t>and tools </a:t>
            </a:r>
          </a:p>
          <a:p>
            <a:pPr eaLnBrk="1" hangingPunct="1">
              <a:lnSpc>
                <a:spcPct val="90000"/>
              </a:lnSpc>
              <a:spcBef>
                <a:spcPts val="0"/>
              </a:spcBef>
              <a:spcAft>
                <a:spcPts val="600"/>
              </a:spcAft>
              <a:buSzPct val="88000"/>
            </a:pPr>
            <a:r>
              <a:rPr lang="en-GB" sz="1800" dirty="0" smtClean="0">
                <a:solidFill>
                  <a:srgbClr val="336699"/>
                </a:solidFill>
                <a:latin typeface="+mn-lt"/>
                <a:cs typeface="+mn-cs"/>
              </a:rPr>
              <a:t>2. Assist </a:t>
            </a:r>
            <a:r>
              <a:rPr lang="en-GB" sz="1800" dirty="0">
                <a:solidFill>
                  <a:srgbClr val="336699"/>
                </a:solidFill>
                <a:latin typeface="+mn-lt"/>
                <a:cs typeface="+mn-cs"/>
              </a:rPr>
              <a:t>PPP policy development:</a:t>
            </a:r>
            <a:endParaRPr lang="en-US" sz="1800" dirty="0">
              <a:solidFill>
                <a:srgbClr val="336699"/>
              </a:solidFill>
              <a:latin typeface="+mn-lt"/>
              <a:cs typeface="+mn-cs"/>
            </a:endParaRP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a:solidFill>
                  <a:schemeClr val="bg2"/>
                </a:solidFill>
                <a:latin typeface="+mj-lt"/>
                <a:ea typeface="Arial" charset="0"/>
                <a:cs typeface="Calibri" panose="020F0502020204030204" pitchFamily="34" charset="0"/>
              </a:rPr>
              <a:t>PPP legal and regulatory </a:t>
            </a:r>
            <a:r>
              <a:rPr lang="en-US" sz="1800" dirty="0" smtClean="0">
                <a:solidFill>
                  <a:schemeClr val="bg2"/>
                </a:solidFill>
                <a:latin typeface="+mj-lt"/>
                <a:ea typeface="Arial" charset="0"/>
                <a:cs typeface="Calibri" panose="020F0502020204030204" pitchFamily="34" charset="0"/>
              </a:rPr>
              <a:t>frameworks</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PPP </a:t>
            </a:r>
            <a:r>
              <a:rPr lang="en-US" sz="1800" dirty="0">
                <a:solidFill>
                  <a:srgbClr val="808080"/>
                </a:solidFill>
                <a:latin typeface="+mj-lt"/>
              </a:rPr>
              <a:t>institutional </a:t>
            </a:r>
            <a:r>
              <a:rPr lang="en-US" sz="1800" dirty="0" smtClean="0">
                <a:solidFill>
                  <a:srgbClr val="808080"/>
                </a:solidFill>
                <a:latin typeface="+mj-lt"/>
              </a:rPr>
              <a:t>arrangements</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Processes for preparation, </a:t>
            </a:r>
            <a:r>
              <a:rPr lang="en-US" sz="1800" dirty="0">
                <a:solidFill>
                  <a:srgbClr val="808080"/>
                </a:solidFill>
                <a:latin typeface="+mj-lt"/>
              </a:rPr>
              <a:t>approving and managing PPPs </a:t>
            </a:r>
            <a:endParaRPr lang="en-GB" sz="1800" dirty="0">
              <a:solidFill>
                <a:srgbClr val="808080"/>
              </a:solidFill>
              <a:latin typeface="+mj-lt"/>
            </a:endParaRPr>
          </a:p>
          <a:p>
            <a:pPr eaLnBrk="1" hangingPunct="1">
              <a:lnSpc>
                <a:spcPct val="90000"/>
              </a:lnSpc>
              <a:spcBef>
                <a:spcPts val="0"/>
              </a:spcBef>
              <a:spcAft>
                <a:spcPts val="600"/>
              </a:spcAft>
              <a:buSzPct val="88000"/>
            </a:pPr>
            <a:r>
              <a:rPr lang="en-GB" sz="1800" dirty="0" smtClean="0">
                <a:solidFill>
                  <a:srgbClr val="336699"/>
                </a:solidFill>
                <a:latin typeface="+mn-lt"/>
                <a:cs typeface="+mn-cs"/>
              </a:rPr>
              <a:t>3. Support </a:t>
            </a:r>
            <a:r>
              <a:rPr lang="en-GB" sz="1800" dirty="0">
                <a:solidFill>
                  <a:srgbClr val="336699"/>
                </a:solidFill>
                <a:latin typeface="+mn-lt"/>
                <a:cs typeface="+mn-cs"/>
              </a:rPr>
              <a:t>PPP project preparation:</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a:solidFill>
                  <a:schemeClr val="bg2"/>
                </a:solidFill>
                <a:latin typeface="+mj-lt"/>
                <a:ea typeface="Arial" charset="0"/>
                <a:cs typeface="Calibri" panose="020F0502020204030204" pitchFamily="34" charset="0"/>
              </a:rPr>
              <a:t>Early-stage </a:t>
            </a:r>
            <a:r>
              <a:rPr lang="en-US" sz="1800" dirty="0" smtClean="0">
                <a:solidFill>
                  <a:schemeClr val="bg2"/>
                </a:solidFill>
                <a:latin typeface="+mj-lt"/>
                <a:ea typeface="Arial" charset="0"/>
                <a:cs typeface="Calibri" panose="020F0502020204030204" pitchFamily="34" charset="0"/>
              </a:rPr>
              <a:t>involvement</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Support </a:t>
            </a:r>
            <a:r>
              <a:rPr lang="en-US" sz="1800" dirty="0">
                <a:solidFill>
                  <a:srgbClr val="808080"/>
                </a:solidFill>
                <a:latin typeface="+mj-lt"/>
              </a:rPr>
              <a:t>tailored to individual projects </a:t>
            </a:r>
          </a:p>
          <a:p>
            <a:pPr marL="571500" lvl="1" indent="-285750">
              <a:lnSpc>
                <a:spcPct val="80000"/>
              </a:lnSpc>
              <a:spcBef>
                <a:spcPts val="0"/>
              </a:spcBef>
              <a:spcAft>
                <a:spcPts val="600"/>
              </a:spcAft>
              <a:buClr>
                <a:srgbClr val="336699"/>
              </a:buClr>
              <a:buSzPct val="88000"/>
              <a:buFont typeface="Arial" panose="020B0604020202020204" pitchFamily="34" charset="0"/>
              <a:buChar char="•"/>
              <a:defRPr/>
            </a:pPr>
            <a:r>
              <a:rPr lang="en-US" sz="1800" dirty="0" smtClean="0">
                <a:solidFill>
                  <a:srgbClr val="808080"/>
                </a:solidFill>
                <a:latin typeface="+mj-lt"/>
              </a:rPr>
              <a:t>High-level </a:t>
            </a:r>
            <a:r>
              <a:rPr lang="en-US" sz="1800" dirty="0">
                <a:solidFill>
                  <a:srgbClr val="808080"/>
                </a:solidFill>
                <a:latin typeface="+mj-lt"/>
              </a:rPr>
              <a:t>strategic </a:t>
            </a:r>
            <a:r>
              <a:rPr lang="en-US" sz="1800" dirty="0" smtClean="0">
                <a:solidFill>
                  <a:srgbClr val="808080"/>
                </a:solidFill>
                <a:latin typeface="+mj-lt"/>
              </a:rPr>
              <a:t>advice (‘advising not doing’, ‘working with not for’)</a:t>
            </a:r>
            <a:endParaRPr lang="en-US" sz="1800" dirty="0">
              <a:solidFill>
                <a:srgbClr val="808080"/>
              </a:solidFill>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96" y="1700808"/>
            <a:ext cx="4371975" cy="4280148"/>
          </a:xfrm>
          <a:prstGeom prst="rect">
            <a:avLst/>
          </a:prstGeom>
        </p:spPr>
      </p:pic>
      <p:sp>
        <p:nvSpPr>
          <p:cNvPr id="7"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4</a:t>
            </a:fld>
            <a:endParaRPr lang="en-GB" sz="1600" dirty="0" smtClean="0">
              <a:solidFill>
                <a:schemeClr val="bg2"/>
              </a:solidFill>
            </a:endParaRPr>
          </a:p>
        </p:txBody>
      </p:sp>
    </p:spTree>
    <p:extLst>
      <p:ext uri="{BB962C8B-B14F-4D97-AF65-F5344CB8AC3E}">
        <p14:creationId xmlns:p14="http://schemas.microsoft.com/office/powerpoint/2010/main" val="2741284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12" descr="state-guarante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5546" y="1736848"/>
            <a:ext cx="1000919" cy="135978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8133" name="Rectangle 3"/>
          <p:cNvSpPr>
            <a:spLocks noGrp="1" noChangeArrowheads="1"/>
          </p:cNvSpPr>
          <p:nvPr>
            <p:ph type="body" idx="4294967295"/>
          </p:nvPr>
        </p:nvSpPr>
        <p:spPr>
          <a:xfrm>
            <a:off x="172741" y="2099066"/>
            <a:ext cx="7141616" cy="1905997"/>
          </a:xfrm>
          <a:prstGeom prst="rect">
            <a:avLst/>
          </a:prstGeom>
          <a:noFill/>
        </p:spPr>
        <p:txBody>
          <a:bodyPr/>
          <a:lstStyle/>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GB" altLang="en-US" sz="1800" kern="1200" dirty="0">
                <a:latin typeface="+mj-lt"/>
                <a:ea typeface="Arial" charset="0"/>
                <a:cs typeface="Calibri" panose="020F0502020204030204" pitchFamily="34" charset="0"/>
              </a:rPr>
              <a:t>Creating and reforming PPP </a:t>
            </a:r>
            <a:r>
              <a:rPr lang="en-GB" altLang="en-US" sz="1800" kern="1200" dirty="0" smtClean="0">
                <a:latin typeface="+mj-lt"/>
                <a:ea typeface="Arial" charset="0"/>
                <a:cs typeface="Calibri" panose="020F0502020204030204" pitchFamily="34" charset="0"/>
              </a:rPr>
              <a:t>Units</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US" altLang="en-US" sz="1800" kern="1200" dirty="0" smtClean="0">
                <a:solidFill>
                  <a:srgbClr val="808080"/>
                </a:solidFill>
                <a:latin typeface="+mj-lt"/>
                <a:ea typeface="Arial" charset="0"/>
                <a:cs typeface="Times New Roman" pitchFamily="18" charset="0"/>
              </a:rPr>
              <a:t>Value </a:t>
            </a:r>
            <a:r>
              <a:rPr lang="en-US" altLang="en-US" sz="1800" kern="1200" dirty="0">
                <a:solidFill>
                  <a:srgbClr val="808080"/>
                </a:solidFill>
                <a:latin typeface="+mj-lt"/>
                <a:ea typeface="Arial" charset="0"/>
                <a:cs typeface="Times New Roman" pitchFamily="18" charset="0"/>
              </a:rPr>
              <a:t>for Money (</a:t>
            </a:r>
            <a:r>
              <a:rPr lang="en-US" altLang="en-US" sz="1800" kern="1200" dirty="0" smtClean="0">
                <a:solidFill>
                  <a:srgbClr val="808080"/>
                </a:solidFill>
                <a:latin typeface="+mj-lt"/>
                <a:ea typeface="Arial" charset="0"/>
                <a:cs typeface="Times New Roman" pitchFamily="18" charset="0"/>
              </a:rPr>
              <a:t>VfM) assessment</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US" altLang="en-US" sz="1800" dirty="0">
                <a:solidFill>
                  <a:srgbClr val="808080"/>
                </a:solidFill>
              </a:rPr>
              <a:t>PPP contract </a:t>
            </a:r>
            <a:r>
              <a:rPr lang="en-US" altLang="en-US" sz="1800" dirty="0" smtClean="0">
                <a:solidFill>
                  <a:srgbClr val="808080"/>
                </a:solidFill>
              </a:rPr>
              <a:t>management and the Use </a:t>
            </a:r>
            <a:r>
              <a:rPr lang="en-US" altLang="en-US" sz="1800" dirty="0">
                <a:solidFill>
                  <a:srgbClr val="808080"/>
                </a:solidFill>
              </a:rPr>
              <a:t>of PPP advisers</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US" altLang="en-US" sz="1800" kern="1200" dirty="0" smtClean="0">
                <a:solidFill>
                  <a:srgbClr val="808080"/>
                </a:solidFill>
                <a:latin typeface="+mj-lt"/>
                <a:ea typeface="Arial" charset="0"/>
                <a:cs typeface="Times New Roman" pitchFamily="18" charset="0"/>
              </a:rPr>
              <a:t>Termination </a:t>
            </a:r>
            <a:r>
              <a:rPr lang="en-US" altLang="en-US" sz="1800" kern="1200" dirty="0">
                <a:solidFill>
                  <a:srgbClr val="808080"/>
                </a:solidFill>
                <a:latin typeface="+mj-lt"/>
                <a:ea typeface="Arial" charset="0"/>
                <a:cs typeface="Times New Roman" pitchFamily="18" charset="0"/>
              </a:rPr>
              <a:t>and f</a:t>
            </a:r>
            <a:r>
              <a:rPr lang="en-US" altLang="en-US" sz="1800" kern="1200" dirty="0" smtClean="0">
                <a:solidFill>
                  <a:srgbClr val="808080"/>
                </a:solidFill>
                <a:latin typeface="+mj-lt"/>
                <a:ea typeface="Arial" charset="0"/>
                <a:cs typeface="Times New Roman" pitchFamily="18" charset="0"/>
              </a:rPr>
              <a:t>orce majeure provisions</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US" altLang="en-US" sz="1800" dirty="0">
                <a:solidFill>
                  <a:srgbClr val="808080"/>
                </a:solidFill>
              </a:rPr>
              <a:t>Risk distribution and balance sheet treatment</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US" altLang="en-US" sz="1800" dirty="0" smtClean="0">
                <a:solidFill>
                  <a:srgbClr val="808080"/>
                </a:solidFill>
              </a:rPr>
              <a:t>Implications </a:t>
            </a:r>
            <a:r>
              <a:rPr lang="en-US" altLang="en-US" sz="1800" dirty="0">
                <a:solidFill>
                  <a:srgbClr val="808080"/>
                </a:solidFill>
              </a:rPr>
              <a:t>of new EU procurement directives for PPPs</a:t>
            </a:r>
          </a:p>
          <a:p>
            <a:pPr marL="457200" lvl="1" indent="-171450" eaLnBrk="1" hangingPunct="1">
              <a:lnSpc>
                <a:spcPct val="90000"/>
              </a:lnSpc>
              <a:spcBef>
                <a:spcPts val="600"/>
              </a:spcBef>
              <a:spcAft>
                <a:spcPts val="600"/>
              </a:spcAft>
              <a:buFont typeface="Arial" panose="020B0604020202020204" pitchFamily="34" charset="0"/>
              <a:buChar char="•"/>
              <a:defRPr/>
            </a:pPr>
            <a:endParaRPr lang="en-GB" altLang="en-US" sz="1800" kern="1200" dirty="0">
              <a:solidFill>
                <a:srgbClr val="808080"/>
              </a:solidFill>
              <a:latin typeface="+mj-lt"/>
              <a:ea typeface="Arial" charset="0"/>
              <a:cs typeface="Times New Roman" pitchFamily="18" charset="0"/>
            </a:endParaRPr>
          </a:p>
          <a:p>
            <a:pPr eaLnBrk="1" hangingPunct="1"/>
            <a:endParaRPr lang="en-GB" altLang="en-US" sz="2000" dirty="0"/>
          </a:p>
        </p:txBody>
      </p:sp>
      <p:sp>
        <p:nvSpPr>
          <p:cNvPr id="48134" name="Text Box 5"/>
          <p:cNvSpPr txBox="1">
            <a:spLocks noChangeArrowheads="1"/>
          </p:cNvSpPr>
          <p:nvPr/>
        </p:nvSpPr>
        <p:spPr bwMode="auto">
          <a:xfrm>
            <a:off x="428772" y="1729079"/>
            <a:ext cx="5904000" cy="396875"/>
          </a:xfrm>
          <a:prstGeom prst="rect">
            <a:avLst/>
          </a:prstGeom>
          <a:solidFill>
            <a:srgbClr val="EAEAEA">
              <a:alpha val="4784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pPr eaLnBrk="1" hangingPunct="1">
              <a:spcBef>
                <a:spcPct val="50000"/>
              </a:spcBef>
            </a:pPr>
            <a:r>
              <a:rPr lang="en-GB" altLang="en-US" sz="2000" dirty="0">
                <a:solidFill>
                  <a:srgbClr val="336699"/>
                </a:solidFill>
                <a:latin typeface="+mj-lt"/>
              </a:rPr>
              <a:t>EPEC provides guidance on various PPP topics…</a:t>
            </a:r>
          </a:p>
        </p:txBody>
      </p:sp>
      <p:sp>
        <p:nvSpPr>
          <p:cNvPr id="48135" name="Text Box 6"/>
          <p:cNvSpPr txBox="1">
            <a:spLocks noChangeArrowheads="1"/>
          </p:cNvSpPr>
          <p:nvPr/>
        </p:nvSpPr>
        <p:spPr bwMode="auto">
          <a:xfrm>
            <a:off x="418831" y="4083364"/>
            <a:ext cx="5905500" cy="400110"/>
          </a:xfrm>
          <a:prstGeom prst="rect">
            <a:avLst/>
          </a:prstGeom>
          <a:solidFill>
            <a:srgbClr val="EAEAEA">
              <a:alpha val="4784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pPr eaLnBrk="1" hangingPunct="1">
              <a:spcBef>
                <a:spcPct val="50000"/>
              </a:spcBef>
            </a:pPr>
            <a:r>
              <a:rPr lang="en-GB" altLang="en-US" sz="2000" dirty="0" smtClean="0">
                <a:solidFill>
                  <a:srgbClr val="336699"/>
                </a:solidFill>
                <a:latin typeface="+mj-lt"/>
              </a:rPr>
              <a:t>…and </a:t>
            </a:r>
            <a:r>
              <a:rPr lang="en-GB" altLang="en-US" sz="2000" dirty="0">
                <a:solidFill>
                  <a:srgbClr val="336699"/>
                </a:solidFill>
                <a:latin typeface="+mj-lt"/>
              </a:rPr>
              <a:t>Mandated Advisory Services </a:t>
            </a:r>
          </a:p>
        </p:txBody>
      </p:sp>
      <p:sp>
        <p:nvSpPr>
          <p:cNvPr id="48139" name="Rectangle 2"/>
          <p:cNvSpPr>
            <a:spLocks noChangeArrowheads="1"/>
          </p:cNvSpPr>
          <p:nvPr/>
        </p:nvSpPr>
        <p:spPr bwMode="auto">
          <a:xfrm>
            <a:off x="396000" y="900000"/>
            <a:ext cx="8424862" cy="432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r>
              <a:rPr lang="en-GB" altLang="en-US" sz="2600" dirty="0">
                <a:solidFill>
                  <a:srgbClr val="336699"/>
                </a:solidFill>
                <a:latin typeface="Calibri" pitchFamily="34" charset="0"/>
                <a:cs typeface="Arial" charset="0"/>
              </a:rPr>
              <a:t>EPEC Reports and Mandated Advisory Services</a:t>
            </a: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92932" y="1736848"/>
            <a:ext cx="992882" cy="13337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Content Placeholder 2"/>
          <p:cNvSpPr txBox="1">
            <a:spLocks/>
          </p:cNvSpPr>
          <p:nvPr/>
        </p:nvSpPr>
        <p:spPr>
          <a:xfrm>
            <a:off x="176111" y="4483474"/>
            <a:ext cx="8606302" cy="2142386"/>
          </a:xfrm>
          <a:prstGeom prst="rect">
            <a:avLst/>
          </a:prstGeom>
        </p:spPr>
        <p:txBody>
          <a:bodyPr/>
          <a:lstStyle>
            <a:lvl1pPr marL="342900" indent="-342900" algn="l" rtl="0" eaLnBrk="0" fontAlgn="base" hangingPunct="0">
              <a:spcBef>
                <a:spcPct val="20000"/>
              </a:spcBef>
              <a:spcAft>
                <a:spcPct val="0"/>
              </a:spcAft>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336699"/>
              </a:buClr>
              <a:buChar char="•"/>
              <a:defRPr sz="2400">
                <a:solidFill>
                  <a:schemeClr val="bg2"/>
                </a:solidFill>
                <a:latin typeface="+mn-lt"/>
              </a:defRPr>
            </a:lvl2pPr>
            <a:lvl3pPr marL="1143000" indent="-228600" algn="l" rtl="0" eaLnBrk="0" fontAlgn="base" hangingPunct="0">
              <a:spcBef>
                <a:spcPct val="20000"/>
              </a:spcBef>
              <a:spcAft>
                <a:spcPct val="0"/>
              </a:spcAft>
              <a:buClr>
                <a:srgbClr val="336699"/>
              </a:buClr>
              <a:buFont typeface="Calibri" pitchFamily="34" charset="0"/>
              <a:buChar char="–"/>
              <a:defRPr sz="2400">
                <a:solidFill>
                  <a:schemeClr val="bg2"/>
                </a:solidFill>
                <a:latin typeface="+mn-lt"/>
              </a:defRPr>
            </a:lvl3pPr>
            <a:lvl4pPr marL="1600200" indent="-228600" algn="l" rtl="0" eaLnBrk="0" fontAlgn="base" hangingPunct="0">
              <a:spcBef>
                <a:spcPct val="20000"/>
              </a:spcBef>
              <a:spcAft>
                <a:spcPct val="0"/>
              </a:spcAft>
              <a:buChar char="–"/>
              <a:defRPr sz="2400">
                <a:solidFill>
                  <a:schemeClr val="bg2"/>
                </a:solidFill>
                <a:latin typeface="+mn-lt"/>
              </a:defRPr>
            </a:lvl4pPr>
            <a:lvl5pPr marL="2057400" indent="-228600" algn="l" rtl="0" eaLnBrk="0" fontAlgn="base" hangingPunct="0">
              <a:spcBef>
                <a:spcPct val="20000"/>
              </a:spcBef>
              <a:spcAft>
                <a:spcPct val="0"/>
              </a:spcAft>
              <a:buChar char="»"/>
              <a:defRPr sz="2400">
                <a:solidFill>
                  <a:schemeClr val="bg2"/>
                </a:solidFill>
                <a:latin typeface="+mn-lt"/>
              </a:defRPr>
            </a:lvl5pPr>
            <a:lvl6pPr marL="2514600" indent="-228600" algn="l" rtl="0" fontAlgn="base">
              <a:spcBef>
                <a:spcPct val="20000"/>
              </a:spcBef>
              <a:spcAft>
                <a:spcPct val="0"/>
              </a:spcAft>
              <a:buChar char="»"/>
              <a:defRPr sz="2400">
                <a:solidFill>
                  <a:schemeClr val="bg2"/>
                </a:solidFill>
                <a:latin typeface="+mn-lt"/>
              </a:defRPr>
            </a:lvl6pPr>
            <a:lvl7pPr marL="2971800" indent="-228600" algn="l" rtl="0" fontAlgn="base">
              <a:spcBef>
                <a:spcPct val="20000"/>
              </a:spcBef>
              <a:spcAft>
                <a:spcPct val="0"/>
              </a:spcAft>
              <a:buChar char="»"/>
              <a:defRPr sz="2400">
                <a:solidFill>
                  <a:schemeClr val="bg2"/>
                </a:solidFill>
                <a:latin typeface="+mn-lt"/>
              </a:defRPr>
            </a:lvl7pPr>
            <a:lvl8pPr marL="3429000" indent="-228600" algn="l" rtl="0" fontAlgn="base">
              <a:spcBef>
                <a:spcPct val="20000"/>
              </a:spcBef>
              <a:spcAft>
                <a:spcPct val="0"/>
              </a:spcAft>
              <a:buChar char="»"/>
              <a:defRPr sz="2400">
                <a:solidFill>
                  <a:schemeClr val="bg2"/>
                </a:solidFill>
                <a:latin typeface="+mn-lt"/>
              </a:defRPr>
            </a:lvl8pPr>
            <a:lvl9pPr marL="3886200" indent="-228600" algn="l" rtl="0" fontAlgn="base">
              <a:spcBef>
                <a:spcPct val="20000"/>
              </a:spcBef>
              <a:spcAft>
                <a:spcPct val="0"/>
              </a:spcAft>
              <a:buChar char="»"/>
              <a:defRPr sz="2400">
                <a:solidFill>
                  <a:schemeClr val="bg2"/>
                </a:solidFill>
                <a:latin typeface="+mn-lt"/>
              </a:defRPr>
            </a:lvl9pPr>
          </a:lstStyle>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GB" sz="1800" kern="0" dirty="0" smtClean="0">
                <a:latin typeface="+mj-lt"/>
              </a:rPr>
              <a:t>Implementation of </a:t>
            </a:r>
            <a:r>
              <a:rPr lang="en-GB" sz="1800" dirty="0">
                <a:solidFill>
                  <a:srgbClr val="336699"/>
                </a:solidFill>
                <a:ea typeface="+mn-ea"/>
                <a:cs typeface="+mn-cs"/>
              </a:rPr>
              <a:t>specific subjects </a:t>
            </a:r>
            <a:r>
              <a:rPr lang="en-GB" sz="1800" kern="0" dirty="0" smtClean="0">
                <a:solidFill>
                  <a:srgbClr val="808080"/>
                </a:solidFill>
                <a:latin typeface="+mj-lt"/>
              </a:rPr>
              <a:t>and the </a:t>
            </a:r>
            <a:r>
              <a:rPr lang="en-GB" sz="1800" dirty="0">
                <a:solidFill>
                  <a:srgbClr val="336699"/>
                </a:solidFill>
                <a:ea typeface="+mn-ea"/>
                <a:cs typeface="+mn-cs"/>
              </a:rPr>
              <a:t>delivery of defined outputs</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GB" sz="1800" kern="0" dirty="0" smtClean="0">
                <a:latin typeface="+mj-lt"/>
              </a:rPr>
              <a:t>Focused on areas of EPEC’s expertise, </a:t>
            </a:r>
            <a:r>
              <a:rPr lang="en-GB" sz="1800" dirty="0">
                <a:solidFill>
                  <a:srgbClr val="336699"/>
                </a:solidFill>
                <a:ea typeface="+mn-ea"/>
                <a:cs typeface="+mn-cs"/>
              </a:rPr>
              <a:t>benefiting from synergies with other EPEC </a:t>
            </a:r>
            <a:r>
              <a:rPr lang="en-GB" sz="1800" kern="0" dirty="0">
                <a:latin typeface="+mj-lt"/>
              </a:rPr>
              <a:t>activities</a:t>
            </a:r>
            <a:r>
              <a:rPr lang="en-GB" sz="1800" kern="0" dirty="0" smtClean="0">
                <a:solidFill>
                  <a:srgbClr val="336699"/>
                </a:solidFill>
                <a:latin typeface="+mj-lt"/>
              </a:rPr>
              <a:t> </a:t>
            </a:r>
            <a:r>
              <a:rPr lang="en-GB" sz="1800" kern="0" dirty="0" smtClean="0">
                <a:latin typeface="+mj-lt"/>
              </a:rPr>
              <a:t>and other advisory service mandates</a:t>
            </a:r>
          </a:p>
          <a:p>
            <a:pPr marL="457200" lvl="1" indent="-171450" eaLnBrk="1" hangingPunct="1">
              <a:lnSpc>
                <a:spcPct val="80000"/>
              </a:lnSpc>
              <a:spcBef>
                <a:spcPts val="0"/>
              </a:spcBef>
              <a:spcAft>
                <a:spcPts val="600"/>
              </a:spcAft>
              <a:buSzPct val="88000"/>
              <a:buFont typeface="Arial" panose="020B0604020202020204" pitchFamily="34" charset="0"/>
              <a:buChar char="•"/>
              <a:defRPr/>
            </a:pPr>
            <a:r>
              <a:rPr lang="en-GB" sz="1800" kern="0" dirty="0" smtClean="0">
                <a:latin typeface="+mj-lt"/>
              </a:rPr>
              <a:t>Examples include:</a:t>
            </a:r>
          </a:p>
          <a:p>
            <a:pPr marL="712788" lvl="1" indent="-169863" eaLnBrk="1" hangingPunct="1">
              <a:lnSpc>
                <a:spcPct val="80000"/>
              </a:lnSpc>
              <a:spcBef>
                <a:spcPts val="0"/>
              </a:spcBef>
              <a:spcAft>
                <a:spcPts val="600"/>
              </a:spcAft>
              <a:buSzPct val="88000"/>
              <a:buFont typeface="Arial" panose="020B0604020202020204" pitchFamily="34" charset="0"/>
              <a:buChar char="•"/>
              <a:defRPr/>
            </a:pPr>
            <a:r>
              <a:rPr lang="en-GB" sz="1800" kern="0" dirty="0">
                <a:latin typeface="+mj-lt"/>
              </a:rPr>
              <a:t>FEMIP region initiatives, most recently MED 5P technical assistance facility</a:t>
            </a:r>
          </a:p>
          <a:p>
            <a:pPr marL="712788" lvl="1" indent="-169863" eaLnBrk="1" hangingPunct="1">
              <a:lnSpc>
                <a:spcPct val="80000"/>
              </a:lnSpc>
              <a:spcBef>
                <a:spcPts val="0"/>
              </a:spcBef>
              <a:spcAft>
                <a:spcPts val="600"/>
              </a:spcAft>
              <a:buSzPct val="88000"/>
              <a:buFont typeface="Arial" panose="020B0604020202020204" pitchFamily="34" charset="0"/>
              <a:buChar char="•"/>
              <a:defRPr/>
            </a:pPr>
            <a:r>
              <a:rPr lang="en-GB" sz="1800" kern="0" dirty="0">
                <a:latin typeface="+mj-lt"/>
              </a:rPr>
              <a:t>Western Balkans </a:t>
            </a:r>
            <a:r>
              <a:rPr lang="en-GB" sz="1800" kern="0" dirty="0" smtClean="0">
                <a:latin typeface="+mj-lt"/>
              </a:rPr>
              <a:t>assignment 1: Legal and institutional frameworks</a:t>
            </a:r>
            <a:endParaRPr lang="en-GB" sz="1800" kern="0" dirty="0">
              <a:latin typeface="+mj-lt"/>
            </a:endParaRPr>
          </a:p>
          <a:p>
            <a:pPr marL="712788" lvl="1" indent="-169863" eaLnBrk="1" hangingPunct="1">
              <a:lnSpc>
                <a:spcPct val="80000"/>
              </a:lnSpc>
              <a:spcBef>
                <a:spcPts val="0"/>
              </a:spcBef>
              <a:spcAft>
                <a:spcPts val="600"/>
              </a:spcAft>
              <a:buSzPct val="88000"/>
              <a:buFont typeface="Arial" panose="020B0604020202020204" pitchFamily="34" charset="0"/>
              <a:buChar char="•"/>
              <a:defRPr/>
            </a:pPr>
            <a:r>
              <a:rPr lang="en-GB" sz="1800" b="1" kern="0" dirty="0">
                <a:solidFill>
                  <a:srgbClr val="336699"/>
                </a:solidFill>
                <a:latin typeface="+mj-lt"/>
              </a:rPr>
              <a:t>Western Balkans </a:t>
            </a:r>
            <a:r>
              <a:rPr lang="en-GB" sz="1800" b="1" kern="0" dirty="0" smtClean="0">
                <a:solidFill>
                  <a:srgbClr val="336699"/>
                </a:solidFill>
                <a:latin typeface="+mj-lt"/>
              </a:rPr>
              <a:t>assignment 2: </a:t>
            </a:r>
            <a:r>
              <a:rPr lang="en-GB" sz="1800" b="1" kern="0" dirty="0" smtClean="0">
                <a:solidFill>
                  <a:srgbClr val="336699"/>
                </a:solidFill>
              </a:rPr>
              <a:t>Strengthening public </a:t>
            </a:r>
            <a:r>
              <a:rPr lang="en-GB" sz="1800" b="1" kern="0" dirty="0">
                <a:solidFill>
                  <a:srgbClr val="336699"/>
                </a:solidFill>
              </a:rPr>
              <a:t>sector </a:t>
            </a:r>
            <a:r>
              <a:rPr lang="en-GB" sz="1800" b="1" kern="0" dirty="0" smtClean="0">
                <a:solidFill>
                  <a:srgbClr val="336699"/>
                </a:solidFill>
              </a:rPr>
              <a:t>capacity </a:t>
            </a:r>
            <a:endParaRPr lang="en-GB" sz="1800" b="1" kern="0" dirty="0">
              <a:solidFill>
                <a:srgbClr val="336699"/>
              </a:solidFill>
              <a:latin typeface="+mj-lt"/>
            </a:endParaRPr>
          </a:p>
          <a:p>
            <a:pPr lvl="1">
              <a:spcBef>
                <a:spcPts val="400"/>
              </a:spcBef>
              <a:buSzPct val="88000"/>
            </a:pPr>
            <a:endParaRPr lang="en-GB" sz="1200" kern="0" dirty="0" smtClean="0">
              <a:latin typeface="Arial" panose="020B0604020202020204" pitchFamily="34" charset="0"/>
            </a:endParaRPr>
          </a:p>
          <a:p>
            <a:pPr marL="0" indent="0"/>
            <a:endParaRPr lang="en-GB" kern="0" dirty="0"/>
          </a:p>
        </p:txBody>
      </p:sp>
      <p:sp>
        <p:nvSpPr>
          <p:cNvPr id="11" name="Rectangle 10"/>
          <p:cNvSpPr/>
          <p:nvPr/>
        </p:nvSpPr>
        <p:spPr bwMode="auto">
          <a:xfrm>
            <a:off x="737786" y="6165304"/>
            <a:ext cx="7056784" cy="360040"/>
          </a:xfrm>
          <a:prstGeom prst="rect">
            <a:avLst/>
          </a:prstGeom>
          <a:noFill/>
          <a:ln w="25400" cap="flat" cmpd="sng" algn="ctr">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13"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5</a:t>
            </a:fld>
            <a:endParaRPr lang="en-GB" sz="1600" dirty="0" smtClean="0">
              <a:solidFill>
                <a:schemeClr val="bg2"/>
              </a:solidFill>
            </a:endParaRPr>
          </a:p>
        </p:txBody>
      </p:sp>
    </p:spTree>
    <p:extLst>
      <p:ext uri="{BB962C8B-B14F-4D97-AF65-F5344CB8AC3E}">
        <p14:creationId xmlns:p14="http://schemas.microsoft.com/office/powerpoint/2010/main" val="1622425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2349153"/>
            <a:ext cx="9144000" cy="15118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3800" dirty="0" smtClean="0">
                <a:solidFill>
                  <a:srgbClr val="336699"/>
                </a:solidFill>
                <a:ea typeface="+mn-ea"/>
              </a:rPr>
              <a:t>2. </a:t>
            </a:r>
            <a:r>
              <a:rPr lang="en-US" sz="3800" dirty="0">
                <a:solidFill>
                  <a:srgbClr val="336699"/>
                </a:solidFill>
                <a:ea typeface="+mn-ea"/>
              </a:rPr>
              <a:t>EPEC WBIF </a:t>
            </a:r>
            <a:r>
              <a:rPr lang="en-US" sz="3800" dirty="0" smtClean="0">
                <a:solidFill>
                  <a:srgbClr val="336699"/>
                </a:solidFill>
                <a:ea typeface="+mn-ea"/>
              </a:rPr>
              <a:t>Assignment 2016-18</a:t>
            </a:r>
            <a:endParaRPr lang="en-US" sz="3800" dirty="0">
              <a:solidFill>
                <a:srgbClr val="336699"/>
              </a:solidFill>
              <a:ea typeface="+mn-ea"/>
            </a:endParaRPr>
          </a:p>
        </p:txBody>
      </p:sp>
      <p:sp>
        <p:nvSpPr>
          <p:cNvPr id="5"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6</a:t>
            </a:fld>
            <a:endParaRPr lang="en-GB" sz="1600" dirty="0" smtClean="0">
              <a:solidFill>
                <a:schemeClr val="bg2"/>
              </a:solidFill>
            </a:endParaRPr>
          </a:p>
        </p:txBody>
      </p:sp>
    </p:spTree>
    <p:extLst>
      <p:ext uri="{BB962C8B-B14F-4D97-AF65-F5344CB8AC3E}">
        <p14:creationId xmlns:p14="http://schemas.microsoft.com/office/powerpoint/2010/main" val="987429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3554" y="2448272"/>
            <a:ext cx="8136904" cy="3672408"/>
          </a:xfrm>
          <a:prstGeom prst="rect">
            <a:avLst/>
          </a:prstGeom>
        </p:spPr>
        <p:txBody>
          <a:bodyPr/>
          <a:lstStyle/>
          <a:p>
            <a:pPr marL="342900" lvl="0" indent="-342900">
              <a:spcAft>
                <a:spcPts val="0"/>
              </a:spcAft>
              <a:buClr>
                <a:srgbClr val="365F91"/>
              </a:buClr>
              <a:buFont typeface="+mj-lt"/>
              <a:buAutoNum type="arabicPeriod"/>
            </a:pPr>
            <a:endParaRPr lang="en-GB" sz="1800" dirty="0">
              <a:solidFill>
                <a:schemeClr val="bg2"/>
              </a:solidFill>
              <a:latin typeface="+mn-lt"/>
              <a:ea typeface="+mn-ea"/>
              <a:cs typeface="+mn-cs"/>
            </a:endParaRPr>
          </a:p>
        </p:txBody>
      </p:sp>
      <p:sp>
        <p:nvSpPr>
          <p:cNvPr id="7" name="Title 4"/>
          <p:cNvSpPr txBox="1">
            <a:spLocks/>
          </p:cNvSpPr>
          <p:nvPr/>
        </p:nvSpPr>
        <p:spPr>
          <a:xfrm>
            <a:off x="396000" y="900000"/>
            <a:ext cx="8168399" cy="577600"/>
          </a:xfrm>
          <a:prstGeom prst="rect">
            <a:avLst/>
          </a:prstGeom>
        </p:spPr>
        <p:txBody>
          <a:bodyPr/>
          <a:lstStyle>
            <a:lvl1pPr algn="l" rtl="0" eaLnBrk="0" fontAlgn="base" hangingPunct="0">
              <a:spcBef>
                <a:spcPct val="0"/>
              </a:spcBef>
              <a:spcAft>
                <a:spcPct val="0"/>
              </a:spcAft>
              <a:defRPr sz="2800" b="1">
                <a:solidFill>
                  <a:srgbClr val="336699"/>
                </a:solidFill>
                <a:latin typeface="+mj-lt"/>
                <a:ea typeface="+mj-ea"/>
                <a:cs typeface="+mj-cs"/>
              </a:defRPr>
            </a:lvl1pPr>
            <a:lvl2pPr algn="l" rtl="0" eaLnBrk="0" fontAlgn="base" hangingPunct="0">
              <a:spcBef>
                <a:spcPct val="0"/>
              </a:spcBef>
              <a:spcAft>
                <a:spcPct val="0"/>
              </a:spcAft>
              <a:defRPr sz="2800" b="1">
                <a:solidFill>
                  <a:srgbClr val="336699"/>
                </a:solidFill>
                <a:latin typeface="Calibri" pitchFamily="34" charset="0"/>
              </a:defRPr>
            </a:lvl2pPr>
            <a:lvl3pPr algn="l" rtl="0" eaLnBrk="0" fontAlgn="base" hangingPunct="0">
              <a:spcBef>
                <a:spcPct val="0"/>
              </a:spcBef>
              <a:spcAft>
                <a:spcPct val="0"/>
              </a:spcAft>
              <a:defRPr sz="2800" b="1">
                <a:solidFill>
                  <a:srgbClr val="336699"/>
                </a:solidFill>
                <a:latin typeface="Calibri" pitchFamily="34" charset="0"/>
              </a:defRPr>
            </a:lvl3pPr>
            <a:lvl4pPr algn="l" rtl="0" eaLnBrk="0" fontAlgn="base" hangingPunct="0">
              <a:spcBef>
                <a:spcPct val="0"/>
              </a:spcBef>
              <a:spcAft>
                <a:spcPct val="0"/>
              </a:spcAft>
              <a:defRPr sz="2800" b="1">
                <a:solidFill>
                  <a:srgbClr val="336699"/>
                </a:solidFill>
                <a:latin typeface="Calibri" pitchFamily="34" charset="0"/>
              </a:defRPr>
            </a:lvl4pPr>
            <a:lvl5pPr algn="l" rtl="0" eaLnBrk="0" fontAlgn="base" hangingPunct="0">
              <a:spcBef>
                <a:spcPct val="0"/>
              </a:spcBef>
              <a:spcAft>
                <a:spcPct val="0"/>
              </a:spcAft>
              <a:defRPr sz="2800" b="1">
                <a:solidFill>
                  <a:srgbClr val="336699"/>
                </a:solidFill>
                <a:latin typeface="Calibri" pitchFamily="34" charset="0"/>
              </a:defRPr>
            </a:lvl5pPr>
            <a:lvl6pPr marL="457200" algn="l" rtl="0" fontAlgn="base">
              <a:spcBef>
                <a:spcPct val="0"/>
              </a:spcBef>
              <a:spcAft>
                <a:spcPct val="0"/>
              </a:spcAft>
              <a:defRPr sz="2800" b="1">
                <a:solidFill>
                  <a:srgbClr val="336699"/>
                </a:solidFill>
                <a:latin typeface="Calibri" pitchFamily="34" charset="0"/>
              </a:defRPr>
            </a:lvl6pPr>
            <a:lvl7pPr marL="914400" algn="l" rtl="0" fontAlgn="base">
              <a:spcBef>
                <a:spcPct val="0"/>
              </a:spcBef>
              <a:spcAft>
                <a:spcPct val="0"/>
              </a:spcAft>
              <a:defRPr sz="2800" b="1">
                <a:solidFill>
                  <a:srgbClr val="336699"/>
                </a:solidFill>
                <a:latin typeface="Calibri" pitchFamily="34" charset="0"/>
              </a:defRPr>
            </a:lvl7pPr>
            <a:lvl8pPr marL="1371600" algn="l" rtl="0" fontAlgn="base">
              <a:spcBef>
                <a:spcPct val="0"/>
              </a:spcBef>
              <a:spcAft>
                <a:spcPct val="0"/>
              </a:spcAft>
              <a:defRPr sz="2800" b="1">
                <a:solidFill>
                  <a:srgbClr val="336699"/>
                </a:solidFill>
                <a:latin typeface="Calibri" pitchFamily="34" charset="0"/>
              </a:defRPr>
            </a:lvl8pPr>
            <a:lvl9pPr marL="1828800" algn="l" rtl="0" fontAlgn="base">
              <a:spcBef>
                <a:spcPct val="0"/>
              </a:spcBef>
              <a:spcAft>
                <a:spcPct val="0"/>
              </a:spcAft>
              <a:defRPr sz="2800" b="1">
                <a:solidFill>
                  <a:srgbClr val="336699"/>
                </a:solidFill>
                <a:latin typeface="Calibri" pitchFamily="34" charset="0"/>
              </a:defRPr>
            </a:lvl9pPr>
          </a:lstStyle>
          <a:p>
            <a:pPr algn="ctr"/>
            <a:r>
              <a:rPr lang="en-US" sz="2600" b="0" kern="0" dirty="0" smtClean="0"/>
              <a:t>The WBIF Assignment 2016-2018</a:t>
            </a:r>
            <a:endParaRPr lang="en-US" sz="2600" kern="0" dirty="0"/>
          </a:p>
        </p:txBody>
      </p:sp>
      <p:sp>
        <p:nvSpPr>
          <p:cNvPr id="9" name="Text Box 5"/>
          <p:cNvSpPr txBox="1">
            <a:spLocks noChangeArrowheads="1"/>
          </p:cNvSpPr>
          <p:nvPr/>
        </p:nvSpPr>
        <p:spPr bwMode="auto">
          <a:xfrm>
            <a:off x="428400" y="1728000"/>
            <a:ext cx="8136904" cy="400110"/>
          </a:xfrm>
          <a:prstGeom prst="rect">
            <a:avLst/>
          </a:prstGeom>
          <a:solidFill>
            <a:srgbClr val="EAEAEA">
              <a:alpha val="4784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pPr eaLnBrk="1" hangingPunct="1">
              <a:spcBef>
                <a:spcPct val="50000"/>
              </a:spcBef>
            </a:pPr>
            <a:r>
              <a:rPr lang="en-GB" altLang="en-US" sz="2000" dirty="0">
                <a:solidFill>
                  <a:srgbClr val="336699"/>
                </a:solidFill>
                <a:latin typeface="+mj-lt"/>
              </a:rPr>
              <a:t>The assignment aims at ‘</a:t>
            </a:r>
            <a:r>
              <a:rPr lang="en-US" altLang="en-US" sz="2000" dirty="0">
                <a:solidFill>
                  <a:srgbClr val="336699"/>
                </a:solidFill>
                <a:latin typeface="+mj-lt"/>
              </a:rPr>
              <a:t>Strengthening the capacity of the public sector by</a:t>
            </a:r>
            <a:r>
              <a:rPr lang="en-GB" altLang="en-US" sz="2000" dirty="0">
                <a:solidFill>
                  <a:srgbClr val="336699"/>
                </a:solidFill>
                <a:latin typeface="+mj-lt"/>
              </a:rPr>
              <a:t>…</a:t>
            </a:r>
          </a:p>
        </p:txBody>
      </p:sp>
      <p:sp>
        <p:nvSpPr>
          <p:cNvPr id="11" name="Text Box 5"/>
          <p:cNvSpPr txBox="1">
            <a:spLocks noChangeArrowheads="1"/>
          </p:cNvSpPr>
          <p:nvPr/>
        </p:nvSpPr>
        <p:spPr bwMode="auto">
          <a:xfrm>
            <a:off x="428399" y="3212976"/>
            <a:ext cx="8136000" cy="396875"/>
          </a:xfrm>
          <a:prstGeom prst="rect">
            <a:avLst/>
          </a:prstGeom>
          <a:solidFill>
            <a:srgbClr val="EAEAEA">
              <a:alpha val="47842"/>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Verdana" pitchFamily="34" charset="0"/>
                <a:cs typeface="Times New Roman" pitchFamily="18" charset="0"/>
              </a:defRPr>
            </a:lvl1pPr>
            <a:lvl2pPr marL="742950" indent="-285750" eaLnBrk="0" hangingPunct="0">
              <a:defRPr>
                <a:solidFill>
                  <a:schemeClr val="tx1"/>
                </a:solidFill>
                <a:latin typeface="Verdana" pitchFamily="34" charset="0"/>
                <a:cs typeface="Times New Roman" pitchFamily="18" charset="0"/>
              </a:defRPr>
            </a:lvl2pPr>
            <a:lvl3pPr marL="1143000" indent="-228600" eaLnBrk="0" hangingPunct="0">
              <a:defRPr>
                <a:solidFill>
                  <a:schemeClr val="tx1"/>
                </a:solidFill>
                <a:latin typeface="Verdana" pitchFamily="34" charset="0"/>
                <a:cs typeface="Times New Roman" pitchFamily="18" charset="0"/>
              </a:defRPr>
            </a:lvl3pPr>
            <a:lvl4pPr marL="1600200" indent="-228600" eaLnBrk="0" hangingPunct="0">
              <a:defRPr>
                <a:solidFill>
                  <a:schemeClr val="tx1"/>
                </a:solidFill>
                <a:latin typeface="Verdana" pitchFamily="34" charset="0"/>
                <a:cs typeface="Times New Roman" pitchFamily="18" charset="0"/>
              </a:defRPr>
            </a:lvl4pPr>
            <a:lvl5pPr marL="2057400" indent="-228600" eaLnBrk="0" hangingPunct="0">
              <a:defRPr>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a:solidFill>
                  <a:schemeClr val="tx1"/>
                </a:solidFill>
                <a:latin typeface="Verdana" pitchFamily="34" charset="0"/>
                <a:cs typeface="Times New Roman" pitchFamily="18" charset="0"/>
              </a:defRPr>
            </a:lvl9pPr>
          </a:lstStyle>
          <a:p>
            <a:pPr eaLnBrk="1" hangingPunct="1">
              <a:spcBef>
                <a:spcPct val="50000"/>
              </a:spcBef>
            </a:pPr>
            <a:r>
              <a:rPr lang="en-GB" altLang="en-US" sz="2000" dirty="0">
                <a:solidFill>
                  <a:srgbClr val="336699"/>
                </a:solidFill>
                <a:latin typeface="+mj-lt"/>
              </a:rPr>
              <a:t>The assignment is based on four components:</a:t>
            </a:r>
          </a:p>
        </p:txBody>
      </p:sp>
      <p:sp>
        <p:nvSpPr>
          <p:cNvPr id="12" name="Rectangle 11"/>
          <p:cNvSpPr/>
          <p:nvPr/>
        </p:nvSpPr>
        <p:spPr>
          <a:xfrm>
            <a:off x="755576" y="2158398"/>
            <a:ext cx="7920880" cy="1080296"/>
          </a:xfrm>
          <a:prstGeom prst="rect">
            <a:avLst/>
          </a:prstGeom>
        </p:spPr>
        <p:txBody>
          <a:bodyPr wrap="square">
            <a:spAutoFit/>
          </a:bodyPr>
          <a:lstStyle/>
          <a:p>
            <a:pPr lvl="1" indent="-171450">
              <a:lnSpc>
                <a:spcPct val="80000"/>
              </a:lnSpc>
              <a:spcBef>
                <a:spcPts val="0"/>
              </a:spcBef>
              <a:spcAft>
                <a:spcPts val="600"/>
              </a:spcAft>
              <a:buClr>
                <a:srgbClr val="336699"/>
              </a:buClr>
              <a:buFont typeface="Arial" panose="020B0604020202020204" pitchFamily="34" charset="0"/>
              <a:buChar char="•"/>
              <a:defRPr/>
            </a:pPr>
            <a:r>
              <a:rPr lang="en-GB" sz="1800" dirty="0">
                <a:solidFill>
                  <a:schemeClr val="bg2"/>
                </a:solidFill>
                <a:latin typeface="+mj-lt"/>
                <a:cs typeface="Calibri" panose="020F0502020204030204" pitchFamily="34" charset="0"/>
              </a:rPr>
              <a:t>facilitating the </a:t>
            </a:r>
            <a:r>
              <a:rPr lang="en-GB" sz="1800" dirty="0">
                <a:solidFill>
                  <a:srgbClr val="336699"/>
                </a:solidFill>
                <a:latin typeface="+mj-lt"/>
                <a:cs typeface="Times New Roman" pitchFamily="18" charset="0"/>
              </a:rPr>
              <a:t>exchange of good practices and lessons learned</a:t>
            </a:r>
            <a:r>
              <a:rPr lang="en-GB" sz="2000" dirty="0">
                <a:solidFill>
                  <a:srgbClr val="336699"/>
                </a:solidFill>
                <a:latin typeface="+mj-lt"/>
                <a:cs typeface="Times New Roman" pitchFamily="18" charset="0"/>
              </a:rPr>
              <a:t> </a:t>
            </a:r>
            <a:r>
              <a:rPr lang="en-GB" sz="1800" dirty="0">
                <a:solidFill>
                  <a:schemeClr val="bg2"/>
                </a:solidFill>
                <a:latin typeface="+mj-lt"/>
                <a:cs typeface="Calibri" panose="020F0502020204030204" pitchFamily="34" charset="0"/>
              </a:rPr>
              <a:t>among </a:t>
            </a:r>
            <a:r>
              <a:rPr lang="fr-CH" sz="1800" dirty="0">
                <a:solidFill>
                  <a:schemeClr val="bg2"/>
                </a:solidFill>
                <a:latin typeface="+mj-lt"/>
                <a:cs typeface="Calibri" panose="020F0502020204030204" pitchFamily="34" charset="0"/>
              </a:rPr>
              <a:t>public </a:t>
            </a:r>
            <a:r>
              <a:rPr lang="en-GB" sz="1800" dirty="0">
                <a:solidFill>
                  <a:schemeClr val="bg2"/>
                </a:solidFill>
                <a:latin typeface="+mj-lt"/>
                <a:cs typeface="Calibri" panose="020F0502020204030204" pitchFamily="34" charset="0"/>
              </a:rPr>
              <a:t>authorities</a:t>
            </a:r>
            <a:r>
              <a:rPr lang="fr-CH" sz="1800" dirty="0">
                <a:solidFill>
                  <a:schemeClr val="bg2"/>
                </a:solidFill>
                <a:latin typeface="+mj-lt"/>
                <a:cs typeface="Calibri" panose="020F0502020204030204" pitchFamily="34" charset="0"/>
              </a:rPr>
              <a:t> </a:t>
            </a:r>
            <a:r>
              <a:rPr lang="en-GB" sz="1800" dirty="0">
                <a:solidFill>
                  <a:schemeClr val="bg2"/>
                </a:solidFill>
                <a:latin typeface="+mj-lt"/>
                <a:cs typeface="Calibri" panose="020F0502020204030204" pitchFamily="34" charset="0"/>
              </a:rPr>
              <a:t>in the Western Balkans and with the EPEC network</a:t>
            </a:r>
          </a:p>
          <a:p>
            <a:pPr lvl="1" indent="-171450">
              <a:lnSpc>
                <a:spcPct val="80000"/>
              </a:lnSpc>
              <a:spcBef>
                <a:spcPts val="0"/>
              </a:spcBef>
              <a:spcAft>
                <a:spcPts val="600"/>
              </a:spcAft>
              <a:buClr>
                <a:srgbClr val="336699"/>
              </a:buClr>
              <a:buFont typeface="Arial" panose="020B0604020202020204" pitchFamily="34" charset="0"/>
              <a:buChar char="•"/>
              <a:defRPr/>
            </a:pPr>
            <a:r>
              <a:rPr lang="fr-CH" sz="1800" dirty="0">
                <a:solidFill>
                  <a:schemeClr val="bg2"/>
                </a:solidFill>
                <a:latin typeface="+mj-lt"/>
                <a:cs typeface="Calibri" panose="020F0502020204030204" pitchFamily="34" charset="0"/>
              </a:rPr>
              <a:t>supporting public </a:t>
            </a:r>
            <a:r>
              <a:rPr lang="en-GB" sz="1800" dirty="0">
                <a:solidFill>
                  <a:schemeClr val="bg2"/>
                </a:solidFill>
                <a:latin typeface="+mj-lt"/>
                <a:cs typeface="Calibri" panose="020F0502020204030204" pitchFamily="34" charset="0"/>
              </a:rPr>
              <a:t>authorities</a:t>
            </a:r>
            <a:r>
              <a:rPr lang="fr-CH" sz="1800" dirty="0">
                <a:solidFill>
                  <a:schemeClr val="bg2"/>
                </a:solidFill>
                <a:latin typeface="+mj-lt"/>
                <a:cs typeface="Calibri" panose="020F0502020204030204" pitchFamily="34" charset="0"/>
              </a:rPr>
              <a:t> to </a:t>
            </a:r>
            <a:r>
              <a:rPr lang="fr-CH" sz="1800" dirty="0" err="1" smtClean="0">
                <a:solidFill>
                  <a:srgbClr val="336699"/>
                </a:solidFill>
                <a:latin typeface="+mj-lt"/>
                <a:cs typeface="Times New Roman" pitchFamily="18" charset="0"/>
              </a:rPr>
              <a:t>assess</a:t>
            </a:r>
            <a:r>
              <a:rPr lang="fr-CH" sz="1800" dirty="0" smtClean="0">
                <a:solidFill>
                  <a:srgbClr val="336699"/>
                </a:solidFill>
                <a:latin typeface="+mj-lt"/>
                <a:cs typeface="Times New Roman" pitchFamily="18" charset="0"/>
              </a:rPr>
              <a:t> </a:t>
            </a:r>
            <a:r>
              <a:rPr lang="fr-CH" sz="1800" dirty="0" err="1" smtClean="0">
                <a:solidFill>
                  <a:srgbClr val="336699"/>
                </a:solidFill>
                <a:latin typeface="+mj-lt"/>
                <a:cs typeface="Times New Roman" pitchFamily="18" charset="0"/>
              </a:rPr>
              <a:t>preparation</a:t>
            </a:r>
            <a:r>
              <a:rPr lang="fr-CH" sz="1800" dirty="0" smtClean="0">
                <a:solidFill>
                  <a:srgbClr val="336699"/>
                </a:solidFill>
                <a:latin typeface="+mj-lt"/>
                <a:cs typeface="Times New Roman" pitchFamily="18" charset="0"/>
              </a:rPr>
              <a:t> and ‘</a:t>
            </a:r>
            <a:r>
              <a:rPr lang="fr-CH" sz="1800" dirty="0" err="1" smtClean="0">
                <a:solidFill>
                  <a:srgbClr val="336699"/>
                </a:solidFill>
                <a:latin typeface="+mj-lt"/>
                <a:cs typeface="Times New Roman" pitchFamily="18" charset="0"/>
              </a:rPr>
              <a:t>market</a:t>
            </a:r>
            <a:r>
              <a:rPr lang="fr-CH" sz="1800" dirty="0" smtClean="0">
                <a:solidFill>
                  <a:srgbClr val="336699"/>
                </a:solidFill>
                <a:latin typeface="+mj-lt"/>
                <a:cs typeface="Times New Roman" pitchFamily="18" charset="0"/>
              </a:rPr>
              <a:t> </a:t>
            </a:r>
            <a:r>
              <a:rPr lang="fr-CH" sz="1800" dirty="0" err="1" smtClean="0">
                <a:solidFill>
                  <a:srgbClr val="336699"/>
                </a:solidFill>
                <a:latin typeface="+mj-lt"/>
                <a:cs typeface="Times New Roman" pitchFamily="18" charset="0"/>
              </a:rPr>
              <a:t>readiness</a:t>
            </a:r>
            <a:r>
              <a:rPr lang="fr-CH" sz="1800" dirty="0" smtClean="0">
                <a:solidFill>
                  <a:srgbClr val="336699"/>
                </a:solidFill>
                <a:latin typeface="+mj-lt"/>
                <a:cs typeface="Times New Roman" pitchFamily="18" charset="0"/>
              </a:rPr>
              <a:t>’ </a:t>
            </a:r>
            <a:r>
              <a:rPr lang="en-US" sz="1800" dirty="0" smtClean="0">
                <a:solidFill>
                  <a:srgbClr val="336699"/>
                </a:solidFill>
                <a:latin typeface="+mj-lt"/>
                <a:cs typeface="Times New Roman" pitchFamily="18" charset="0"/>
              </a:rPr>
              <a:t>of PPP </a:t>
            </a:r>
            <a:r>
              <a:rPr lang="fr-CH" sz="1800" dirty="0" smtClean="0">
                <a:solidFill>
                  <a:srgbClr val="336699"/>
                </a:solidFill>
                <a:latin typeface="+mj-lt"/>
                <a:cs typeface="Times New Roman" pitchFamily="18" charset="0"/>
              </a:rPr>
              <a:t>projets</a:t>
            </a:r>
            <a:endParaRPr lang="en-GB" sz="1800" dirty="0">
              <a:solidFill>
                <a:srgbClr val="336699"/>
              </a:solidFill>
              <a:latin typeface="+mj-lt"/>
              <a:cs typeface="Times New Roman" pitchFamily="18" charset="0"/>
            </a:endParaRPr>
          </a:p>
        </p:txBody>
      </p:sp>
      <p:graphicFrame>
        <p:nvGraphicFramePr>
          <p:cNvPr id="5" name="Diagram 4"/>
          <p:cNvGraphicFramePr/>
          <p:nvPr>
            <p:extLst>
              <p:ext uri="{D42A27DB-BD31-4B8C-83A1-F6EECF244321}">
                <p14:modId xmlns:p14="http://schemas.microsoft.com/office/powerpoint/2010/main" val="2154177612"/>
              </p:ext>
            </p:extLst>
          </p:nvPr>
        </p:nvGraphicFramePr>
        <p:xfrm>
          <a:off x="0" y="3783407"/>
          <a:ext cx="9036496" cy="2520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7</a:t>
            </a:fld>
            <a:endParaRPr lang="en-GB" sz="1600" dirty="0" smtClean="0">
              <a:solidFill>
                <a:schemeClr val="bg2"/>
              </a:solidFill>
            </a:endParaRPr>
          </a:p>
        </p:txBody>
      </p:sp>
    </p:spTree>
    <p:extLst>
      <p:ext uri="{BB962C8B-B14F-4D97-AF65-F5344CB8AC3E}">
        <p14:creationId xmlns:p14="http://schemas.microsoft.com/office/powerpoint/2010/main" val="553159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2"/>
          <p:cNvSpPr>
            <a:spLocks noChangeArrowheads="1"/>
          </p:cNvSpPr>
          <p:nvPr/>
        </p:nvSpPr>
        <p:spPr bwMode="auto">
          <a:xfrm>
            <a:off x="0" y="2349153"/>
            <a:ext cx="9144000" cy="151189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a:defRPr/>
            </a:pPr>
            <a:r>
              <a:rPr lang="en-US" sz="3800" dirty="0">
                <a:solidFill>
                  <a:srgbClr val="336699"/>
                </a:solidFill>
                <a:ea typeface="+mn-ea"/>
              </a:rPr>
              <a:t>2</a:t>
            </a:r>
            <a:r>
              <a:rPr lang="en-US" sz="3800" dirty="0" smtClean="0">
                <a:solidFill>
                  <a:srgbClr val="336699"/>
                </a:solidFill>
                <a:ea typeface="+mn-ea"/>
              </a:rPr>
              <a:t>.1 WBIF workshops on </a:t>
            </a:r>
          </a:p>
          <a:p>
            <a:pPr algn="ctr">
              <a:defRPr/>
            </a:pPr>
            <a:r>
              <a:rPr lang="en-US" sz="3800" dirty="0" smtClean="0">
                <a:solidFill>
                  <a:srgbClr val="336699"/>
                </a:solidFill>
                <a:ea typeface="+mn-ea"/>
              </a:rPr>
              <a:t>PPP preparation and procurement</a:t>
            </a:r>
            <a:endParaRPr lang="en-US" sz="3800" dirty="0">
              <a:solidFill>
                <a:srgbClr val="336699"/>
              </a:solidFill>
              <a:ea typeface="+mn-ea"/>
            </a:endParaRPr>
          </a:p>
        </p:txBody>
      </p:sp>
      <p:sp>
        <p:nvSpPr>
          <p:cNvPr id="5"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8</a:t>
            </a:fld>
            <a:endParaRPr lang="en-GB" sz="1600" dirty="0" smtClean="0">
              <a:solidFill>
                <a:schemeClr val="bg2"/>
              </a:solidFill>
            </a:endParaRPr>
          </a:p>
        </p:txBody>
      </p:sp>
    </p:spTree>
    <p:extLst>
      <p:ext uri="{BB962C8B-B14F-4D97-AF65-F5344CB8AC3E}">
        <p14:creationId xmlns:p14="http://schemas.microsoft.com/office/powerpoint/2010/main" val="22654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3" name="Rectangle 2"/>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bg1"/>
              </a:solidFill>
              <a:effectLst/>
              <a:latin typeface="Calibri" pitchFamily="34"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7"/>
          <p:cNvSpPr/>
          <p:nvPr/>
        </p:nvSpPr>
        <p:spPr bwMode="auto">
          <a:xfrm>
            <a:off x="7812360" y="3356992"/>
            <a:ext cx="360040"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1" name="Rectangle 10"/>
          <p:cNvSpPr/>
          <p:nvPr/>
        </p:nvSpPr>
        <p:spPr bwMode="auto">
          <a:xfrm>
            <a:off x="7812360" y="3356992"/>
            <a:ext cx="360040"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GB" smtClean="0">
              <a:solidFill>
                <a:srgbClr val="FFFFFF"/>
              </a:solidFill>
            </a:endParaRPr>
          </a:p>
        </p:txBody>
      </p:sp>
      <p:sp>
        <p:nvSpPr>
          <p:cNvPr id="12" name="Text Box 5"/>
          <p:cNvSpPr txBox="1">
            <a:spLocks noChangeArrowheads="1"/>
          </p:cNvSpPr>
          <p:nvPr/>
        </p:nvSpPr>
        <p:spPr bwMode="auto">
          <a:xfrm>
            <a:off x="398703" y="1566000"/>
            <a:ext cx="8745295" cy="5273238"/>
          </a:xfrm>
          <a:prstGeom prst="rect">
            <a:avLst/>
          </a:prstGeom>
          <a:solidFill>
            <a:schemeClr val="bg1"/>
          </a:solidFill>
          <a:ln>
            <a:noFill/>
          </a:ln>
          <a:extLst/>
        </p:spPr>
        <p:txBody>
          <a:bodyPr wrap="square">
            <a:spAutoFit/>
          </a:bodyPr>
          <a:lstStyle>
            <a:lvl1pPr marL="457200" indent="-457200" eaLnBrk="0" hangingPunct="0">
              <a:defRPr sz="2400">
                <a:solidFill>
                  <a:schemeClr val="tx1"/>
                </a:solidFill>
                <a:latin typeface="Arial" charset="0"/>
                <a:cs typeface="Times New Roman" pitchFamily="18" charset="0"/>
              </a:defRPr>
            </a:lvl1pPr>
            <a:lvl2pPr marL="742950" indent="-285750" eaLnBrk="0" hangingPunct="0">
              <a:defRPr sz="2400">
                <a:solidFill>
                  <a:schemeClr val="tx1"/>
                </a:solidFill>
                <a:latin typeface="Arial" charset="0"/>
                <a:cs typeface="Times New Roman" pitchFamily="18" charset="0"/>
              </a:defRPr>
            </a:lvl2pPr>
            <a:lvl3pPr marL="1143000" indent="-228600" eaLnBrk="0" hangingPunct="0">
              <a:defRPr sz="2400">
                <a:solidFill>
                  <a:schemeClr val="tx1"/>
                </a:solidFill>
                <a:latin typeface="Arial" charset="0"/>
                <a:cs typeface="Times New Roman" pitchFamily="18" charset="0"/>
              </a:defRPr>
            </a:lvl3pPr>
            <a:lvl4pPr marL="1600200" indent="-228600" eaLnBrk="0" hangingPunct="0">
              <a:defRPr sz="2400">
                <a:solidFill>
                  <a:schemeClr val="tx1"/>
                </a:solidFill>
                <a:latin typeface="Arial" charset="0"/>
                <a:cs typeface="Times New Roman" pitchFamily="18" charset="0"/>
              </a:defRPr>
            </a:lvl4pPr>
            <a:lvl5pPr marL="2057400" indent="-228600" eaLnBrk="0" hangingPunct="0">
              <a:defRPr sz="2400">
                <a:solidFill>
                  <a:schemeClr val="tx1"/>
                </a:solidFill>
                <a:latin typeface="Arial" charset="0"/>
                <a:cs typeface="Times New Roman" pitchFamily="18" charset="0"/>
              </a:defRPr>
            </a:lvl5pPr>
            <a:lvl6pPr marL="2514600" indent="-228600" eaLnBrk="0" fontAlgn="base" hangingPunct="0">
              <a:spcBef>
                <a:spcPct val="20000"/>
              </a:spcBef>
              <a:spcAft>
                <a:spcPct val="0"/>
              </a:spcAft>
              <a:buChar char="•"/>
              <a:defRPr sz="2400">
                <a:solidFill>
                  <a:schemeClr val="tx1"/>
                </a:solidFill>
                <a:latin typeface="Arial" charset="0"/>
                <a:cs typeface="Times New Roman" pitchFamily="18" charset="0"/>
              </a:defRPr>
            </a:lvl6pPr>
            <a:lvl7pPr marL="2971800" indent="-228600" eaLnBrk="0" fontAlgn="base" hangingPunct="0">
              <a:spcBef>
                <a:spcPct val="20000"/>
              </a:spcBef>
              <a:spcAft>
                <a:spcPct val="0"/>
              </a:spcAft>
              <a:buChar char="•"/>
              <a:defRPr sz="2400">
                <a:solidFill>
                  <a:schemeClr val="tx1"/>
                </a:solidFill>
                <a:latin typeface="Arial" charset="0"/>
                <a:cs typeface="Times New Roman" pitchFamily="18" charset="0"/>
              </a:defRPr>
            </a:lvl7pPr>
            <a:lvl8pPr marL="3429000" indent="-228600" eaLnBrk="0" fontAlgn="base" hangingPunct="0">
              <a:spcBef>
                <a:spcPct val="20000"/>
              </a:spcBef>
              <a:spcAft>
                <a:spcPct val="0"/>
              </a:spcAft>
              <a:buChar char="•"/>
              <a:defRPr sz="2400">
                <a:solidFill>
                  <a:schemeClr val="tx1"/>
                </a:solidFill>
                <a:latin typeface="Arial" charset="0"/>
                <a:cs typeface="Times New Roman" pitchFamily="18" charset="0"/>
              </a:defRPr>
            </a:lvl8pPr>
            <a:lvl9pPr marL="3886200" indent="-228600" eaLnBrk="0" fontAlgn="base" hangingPunct="0">
              <a:spcBef>
                <a:spcPct val="20000"/>
              </a:spcBef>
              <a:spcAft>
                <a:spcPct val="0"/>
              </a:spcAft>
              <a:buChar char="•"/>
              <a:defRPr sz="2400">
                <a:solidFill>
                  <a:schemeClr val="tx1"/>
                </a:solidFill>
                <a:latin typeface="Arial" charset="0"/>
                <a:cs typeface="Times New Roman" pitchFamily="18" charset="0"/>
              </a:defRPr>
            </a:lvl9pPr>
          </a:lstStyle>
          <a:p>
            <a:pPr marL="0" lvl="1" indent="0" eaLnBrk="1" hangingPunct="1">
              <a:lnSpc>
                <a:spcPts val="2500"/>
              </a:lnSpc>
              <a:spcBef>
                <a:spcPts val="0"/>
              </a:spcBef>
              <a:spcAft>
                <a:spcPts val="600"/>
              </a:spcAft>
              <a:buClr>
                <a:srgbClr val="365F91"/>
              </a:buClr>
              <a:buSzPct val="88000"/>
              <a:tabLst>
                <a:tab pos="895350" algn="l"/>
              </a:tabLst>
              <a:defRPr/>
            </a:pPr>
            <a:r>
              <a:rPr lang="en-US" sz="2000" dirty="0" smtClean="0">
                <a:solidFill>
                  <a:srgbClr val="7F7F7F"/>
                </a:solidFill>
                <a:latin typeface="+mn-lt"/>
                <a:ea typeface="+mn-ea"/>
                <a:cs typeface="+mn-cs"/>
              </a:rPr>
              <a:t>1. </a:t>
            </a:r>
            <a:r>
              <a:rPr lang="en-US" sz="2000" dirty="0" smtClean="0">
                <a:solidFill>
                  <a:srgbClr val="336699"/>
                </a:solidFill>
                <a:latin typeface="+mn-lt"/>
                <a:cs typeface="Arial" charset="0"/>
              </a:rPr>
              <a:t>National </a:t>
            </a:r>
            <a:r>
              <a:rPr lang="en-US" sz="2000" dirty="0">
                <a:solidFill>
                  <a:srgbClr val="336699"/>
                </a:solidFill>
                <a:latin typeface="+mn-lt"/>
                <a:cs typeface="Arial" charset="0"/>
              </a:rPr>
              <a:t>capacity building workshops</a:t>
            </a:r>
            <a:r>
              <a:rPr lang="en-US" sz="2000" dirty="0">
                <a:solidFill>
                  <a:srgbClr val="7F7F7F"/>
                </a:solidFill>
                <a:latin typeface="+mn-lt"/>
                <a:ea typeface="+mn-ea"/>
                <a:cs typeface="+mn-cs"/>
              </a:rPr>
              <a:t> </a:t>
            </a:r>
            <a:r>
              <a:rPr lang="en-US" sz="2000" dirty="0" smtClean="0">
                <a:solidFill>
                  <a:srgbClr val="7F7F7F"/>
                </a:solidFill>
                <a:latin typeface="+mn-lt"/>
                <a:ea typeface="+mn-ea"/>
                <a:cs typeface="+mn-cs"/>
              </a:rPr>
              <a:t>in 2017 on preparing PPP projects: </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7F7F7F"/>
                </a:solidFill>
                <a:latin typeface="+mn-lt"/>
              </a:rPr>
              <a:t>Content: These workshops have been based on the </a:t>
            </a:r>
            <a:r>
              <a:rPr lang="en-US" sz="2000" dirty="0" smtClean="0">
                <a:solidFill>
                  <a:srgbClr val="336699"/>
                </a:solidFill>
                <a:latin typeface="+mn-lt"/>
                <a:cs typeface="Arial" charset="0"/>
              </a:rPr>
              <a:t>Project Preparation Status Tool (PPST) </a:t>
            </a:r>
            <a:r>
              <a:rPr lang="en-US" sz="2000" dirty="0" smtClean="0">
                <a:solidFill>
                  <a:srgbClr val="7F7F7F"/>
                </a:solidFill>
                <a:latin typeface="+mn-lt"/>
              </a:rPr>
              <a:t>which supports procuring authorities in preparing sound PPP projects by providing a </a:t>
            </a:r>
            <a:r>
              <a:rPr lang="en-US" sz="2000" dirty="0" smtClean="0">
                <a:solidFill>
                  <a:srgbClr val="336699"/>
                </a:solidFill>
                <a:latin typeface="+mn-lt"/>
                <a:cs typeface="Arial" charset="0"/>
              </a:rPr>
              <a:t>checklist “to do” </a:t>
            </a:r>
            <a:r>
              <a:rPr lang="en-US" sz="2000" dirty="0" smtClean="0">
                <a:solidFill>
                  <a:srgbClr val="7F7F7F"/>
                </a:solidFill>
                <a:latin typeface="+mn-lt"/>
              </a:rPr>
              <a:t>with the aim to </a:t>
            </a:r>
            <a:r>
              <a:rPr lang="en-US" sz="2000" dirty="0" smtClean="0">
                <a:solidFill>
                  <a:srgbClr val="336699"/>
                </a:solidFill>
                <a:latin typeface="+mn-lt"/>
                <a:cs typeface="Arial" charset="0"/>
              </a:rPr>
              <a:t>identify</a:t>
            </a:r>
            <a:r>
              <a:rPr lang="en-US" sz="2000" dirty="0" smtClean="0">
                <a:solidFill>
                  <a:srgbClr val="7F7F7F"/>
                </a:solidFill>
                <a:latin typeface="+mn-lt"/>
              </a:rPr>
              <a:t> </a:t>
            </a:r>
            <a:r>
              <a:rPr lang="en-US" sz="2000" dirty="0" smtClean="0">
                <a:solidFill>
                  <a:srgbClr val="336699"/>
                </a:solidFill>
                <a:latin typeface="+mn-lt"/>
                <a:cs typeface="Arial" charset="0"/>
              </a:rPr>
              <a:t>gaps </a:t>
            </a:r>
            <a:r>
              <a:rPr lang="en-US" sz="2000" dirty="0" smtClean="0">
                <a:solidFill>
                  <a:srgbClr val="7F7F7F"/>
                </a:solidFill>
                <a:latin typeface="+mn-lt"/>
              </a:rPr>
              <a:t>in the preparation process.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a:solidFill>
                  <a:srgbClr val="7F7F7F"/>
                </a:solidFill>
                <a:latin typeface="+mn-lt"/>
                <a:ea typeface="+mn-ea"/>
                <a:cs typeface="+mn-cs"/>
              </a:rPr>
              <a:t>Meetings: The workshops were followed by </a:t>
            </a:r>
            <a:r>
              <a:rPr lang="en-US" sz="2000" dirty="0">
                <a:solidFill>
                  <a:srgbClr val="336699"/>
                </a:solidFill>
                <a:latin typeface="+mn-lt"/>
                <a:ea typeface="+mn-ea"/>
                <a:cs typeface="+mn-cs"/>
              </a:rPr>
              <a:t>one-to-one meetings with project </a:t>
            </a:r>
            <a:r>
              <a:rPr lang="en-US" sz="2000" dirty="0" smtClean="0">
                <a:solidFill>
                  <a:srgbClr val="336699"/>
                </a:solidFill>
                <a:latin typeface="+mn-lt"/>
                <a:ea typeface="+mn-ea"/>
                <a:cs typeface="+mn-cs"/>
              </a:rPr>
              <a:t>teams </a:t>
            </a:r>
            <a:r>
              <a:rPr lang="en-US" sz="2000" dirty="0" smtClean="0">
                <a:solidFill>
                  <a:schemeClr val="bg2"/>
                </a:solidFill>
                <a:latin typeface="+mn-lt"/>
                <a:ea typeface="+mn-ea"/>
                <a:cs typeface="+mn-cs"/>
              </a:rPr>
              <a:t>(discussing projects in the energy, transport, waste, education, health sector)</a:t>
            </a:r>
            <a:endParaRPr lang="en-US" sz="2000" dirty="0">
              <a:solidFill>
                <a:schemeClr val="bg2"/>
              </a:solidFill>
              <a:latin typeface="+mn-lt"/>
              <a:ea typeface="+mn-ea"/>
              <a:cs typeface="+mn-cs"/>
            </a:endParaRP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336699"/>
                </a:solidFill>
                <a:latin typeface="+mn-lt"/>
                <a:ea typeface="+mn-ea"/>
                <a:cs typeface="+mn-cs"/>
              </a:rPr>
              <a:t>Time</a:t>
            </a:r>
            <a:r>
              <a:rPr lang="en-US" sz="2000" dirty="0" smtClean="0">
                <a:solidFill>
                  <a:srgbClr val="7F7F7F"/>
                </a:solidFill>
                <a:latin typeface="+mn-lt"/>
                <a:ea typeface="+mn-ea"/>
                <a:cs typeface="+mn-cs"/>
              </a:rPr>
              <a:t>: Workshops were held in Tirana (in May 2017), Belgrade (in June), Pristina (in Sept.), Sarajevo and Banja Luka (in Sept.) and Skopje (in Nov.)</a:t>
            </a:r>
          </a:p>
          <a:p>
            <a:pPr marL="0" lvl="1" indent="0" eaLnBrk="1" hangingPunct="1">
              <a:lnSpc>
                <a:spcPts val="2500"/>
              </a:lnSpc>
              <a:spcBef>
                <a:spcPts val="1200"/>
              </a:spcBef>
              <a:spcAft>
                <a:spcPts val="600"/>
              </a:spcAft>
              <a:buClr>
                <a:srgbClr val="365F91"/>
              </a:buClr>
              <a:buSzPct val="88000"/>
              <a:tabLst>
                <a:tab pos="895350" algn="l"/>
              </a:tabLst>
              <a:defRPr/>
            </a:pPr>
            <a:r>
              <a:rPr lang="en-US" sz="2000" dirty="0" smtClean="0">
                <a:solidFill>
                  <a:srgbClr val="7F7F7F"/>
                </a:solidFill>
                <a:latin typeface="+mn-lt"/>
                <a:ea typeface="+mn-ea"/>
                <a:cs typeface="+mn-cs"/>
              </a:rPr>
              <a:t>2. </a:t>
            </a:r>
            <a:r>
              <a:rPr lang="en-US" sz="2000" dirty="0" smtClean="0">
                <a:solidFill>
                  <a:srgbClr val="336699"/>
                </a:solidFill>
                <a:latin typeface="+mn-lt"/>
                <a:ea typeface="+mn-ea"/>
                <a:cs typeface="+mn-cs"/>
              </a:rPr>
              <a:t>National dissemination workshops </a:t>
            </a:r>
            <a:r>
              <a:rPr lang="en-US" sz="2000" dirty="0" smtClean="0">
                <a:solidFill>
                  <a:srgbClr val="7F7F7F"/>
                </a:solidFill>
                <a:latin typeface="+mn-lt"/>
                <a:ea typeface="+mn-ea"/>
                <a:cs typeface="+mn-cs"/>
              </a:rPr>
              <a:t>in 2018 to present: </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336699"/>
                </a:solidFill>
                <a:latin typeface="+mn-lt"/>
                <a:ea typeface="+mn-ea"/>
                <a:cs typeface="+mn-cs"/>
              </a:rPr>
              <a:t>Main findings</a:t>
            </a:r>
            <a:r>
              <a:rPr lang="en-US" sz="2000" dirty="0" smtClean="0">
                <a:solidFill>
                  <a:srgbClr val="7F7F7F"/>
                </a:solidFill>
                <a:latin typeface="+mn-lt"/>
                <a:ea typeface="+mn-ea"/>
                <a:cs typeface="+mn-cs"/>
              </a:rPr>
              <a:t>, challenges and recommendations</a:t>
            </a:r>
          </a:p>
          <a:p>
            <a:pPr marL="342900" lvl="1" indent="-342900" eaLnBrk="1" hangingPunct="1">
              <a:lnSpc>
                <a:spcPts val="2500"/>
              </a:lnSpc>
              <a:spcBef>
                <a:spcPts val="0"/>
              </a:spcBef>
              <a:spcAft>
                <a:spcPts val="600"/>
              </a:spcAft>
              <a:buClr>
                <a:srgbClr val="365F91"/>
              </a:buClr>
              <a:buSzPct val="88000"/>
              <a:buFontTx/>
              <a:buChar char="•"/>
              <a:tabLst>
                <a:tab pos="895350" algn="l"/>
              </a:tabLst>
              <a:defRPr/>
            </a:pPr>
            <a:r>
              <a:rPr lang="en-US" sz="2000" dirty="0" smtClean="0">
                <a:solidFill>
                  <a:srgbClr val="336699"/>
                </a:solidFill>
                <a:latin typeface="+mn-lt"/>
                <a:ea typeface="+mn-ea"/>
                <a:cs typeface="+mn-cs"/>
              </a:rPr>
              <a:t>Guidance documents </a:t>
            </a:r>
            <a:r>
              <a:rPr lang="en-US" sz="2000" dirty="0" smtClean="0">
                <a:solidFill>
                  <a:srgbClr val="7F7F7F"/>
                </a:solidFill>
                <a:latin typeface="+mn-lt"/>
                <a:ea typeface="+mn-ea"/>
                <a:cs typeface="+mn-cs"/>
              </a:rPr>
              <a:t>on PPP project preparation and procurement prepared by EPEC to support public officials in the Region</a:t>
            </a:r>
            <a:endParaRPr lang="en-GB" sz="2000" dirty="0" smtClean="0">
              <a:solidFill>
                <a:srgbClr val="7F7F7F"/>
              </a:solidFill>
              <a:latin typeface="+mn-lt"/>
              <a:ea typeface="+mn-ea"/>
              <a:cs typeface="+mn-cs"/>
            </a:endParaRPr>
          </a:p>
        </p:txBody>
      </p:sp>
      <p:sp>
        <p:nvSpPr>
          <p:cNvPr id="13" name="Rectangle 2" descr="Title of the presentation"/>
          <p:cNvSpPr txBox="1">
            <a:spLocks noChangeArrowheads="1"/>
          </p:cNvSpPr>
          <p:nvPr/>
        </p:nvSpPr>
        <p:spPr bwMode="auto">
          <a:xfrm>
            <a:off x="396000" y="1051200"/>
            <a:ext cx="8568000" cy="5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eaLnBrk="0" hangingPunct="0">
              <a:defRPr sz="3000">
                <a:solidFill>
                  <a:srgbClr val="336699"/>
                </a:solidFill>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a:defRPr/>
            </a:pPr>
            <a:r>
              <a:rPr lang="en-US" sz="2600" dirty="0" smtClean="0"/>
              <a:t>EPEC workshops in the region in 2017 and 2018</a:t>
            </a:r>
            <a:endParaRPr lang="en-US" sz="2600" dirty="0"/>
          </a:p>
        </p:txBody>
      </p:sp>
      <p:sp>
        <p:nvSpPr>
          <p:cNvPr id="14" name="Slide Number Placeholder 3"/>
          <p:cNvSpPr txBox="1">
            <a:spLocks/>
          </p:cNvSpPr>
          <p:nvPr/>
        </p:nvSpPr>
        <p:spPr bwMode="auto">
          <a:xfrm>
            <a:off x="6875462" y="6453336"/>
            <a:ext cx="2268537" cy="404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200">
                <a:solidFill>
                  <a:schemeClr val="bg1"/>
                </a:solidFill>
                <a:latin typeface="Calibri" pitchFamily="34" charset="0"/>
                <a:ea typeface="MS PGothic" pitchFamily="34" charset="-128"/>
              </a:defRPr>
            </a:lvl1pPr>
            <a:lvl2pPr marL="742950" indent="-285750" eaLnBrk="0" hangingPunct="0">
              <a:defRPr sz="1200">
                <a:solidFill>
                  <a:schemeClr val="bg1"/>
                </a:solidFill>
                <a:latin typeface="Calibri" pitchFamily="34" charset="0"/>
                <a:ea typeface="MS PGothic" pitchFamily="34" charset="-128"/>
              </a:defRPr>
            </a:lvl2pPr>
            <a:lvl3pPr marL="1143000" indent="-228600" eaLnBrk="0" hangingPunct="0">
              <a:defRPr sz="1200">
                <a:solidFill>
                  <a:schemeClr val="bg1"/>
                </a:solidFill>
                <a:latin typeface="Calibri" pitchFamily="34" charset="0"/>
                <a:ea typeface="MS PGothic" pitchFamily="34" charset="-128"/>
              </a:defRPr>
            </a:lvl3pPr>
            <a:lvl4pPr marL="1600200" indent="-228600" eaLnBrk="0" hangingPunct="0">
              <a:defRPr sz="1200">
                <a:solidFill>
                  <a:schemeClr val="bg1"/>
                </a:solidFill>
                <a:latin typeface="Calibri" pitchFamily="34" charset="0"/>
                <a:ea typeface="MS PGothic" pitchFamily="34" charset="-128"/>
              </a:defRPr>
            </a:lvl4pPr>
            <a:lvl5pPr marL="2057400" indent="-228600" eaLnBrk="0" hangingPunct="0">
              <a:defRPr sz="1200">
                <a:solidFill>
                  <a:schemeClr val="bg1"/>
                </a:solidFill>
                <a:latin typeface="Calibri" pitchFamily="34" charset="0"/>
                <a:ea typeface="MS PGothic" pitchFamily="34" charset="-128"/>
              </a:defRPr>
            </a:lvl5pPr>
            <a:lvl6pPr marL="2514600" indent="-228600" algn="ctr" eaLnBrk="0" fontAlgn="base" hangingPunct="0">
              <a:spcBef>
                <a:spcPct val="0"/>
              </a:spcBef>
              <a:spcAft>
                <a:spcPct val="0"/>
              </a:spcAft>
              <a:defRPr sz="1200">
                <a:solidFill>
                  <a:schemeClr val="bg1"/>
                </a:solidFill>
                <a:latin typeface="Calibri" pitchFamily="34" charset="0"/>
                <a:ea typeface="MS PGothic" pitchFamily="34" charset="-128"/>
              </a:defRPr>
            </a:lvl6pPr>
            <a:lvl7pPr marL="2971800" indent="-228600" algn="ctr" eaLnBrk="0" fontAlgn="base" hangingPunct="0">
              <a:spcBef>
                <a:spcPct val="0"/>
              </a:spcBef>
              <a:spcAft>
                <a:spcPct val="0"/>
              </a:spcAft>
              <a:defRPr sz="1200">
                <a:solidFill>
                  <a:schemeClr val="bg1"/>
                </a:solidFill>
                <a:latin typeface="Calibri" pitchFamily="34" charset="0"/>
                <a:ea typeface="MS PGothic" pitchFamily="34" charset="-128"/>
              </a:defRPr>
            </a:lvl7pPr>
            <a:lvl8pPr marL="3429000" indent="-228600" algn="ctr" eaLnBrk="0" fontAlgn="base" hangingPunct="0">
              <a:spcBef>
                <a:spcPct val="0"/>
              </a:spcBef>
              <a:spcAft>
                <a:spcPct val="0"/>
              </a:spcAft>
              <a:defRPr sz="1200">
                <a:solidFill>
                  <a:schemeClr val="bg1"/>
                </a:solidFill>
                <a:latin typeface="Calibri" pitchFamily="34" charset="0"/>
                <a:ea typeface="MS PGothic" pitchFamily="34" charset="-128"/>
              </a:defRPr>
            </a:lvl8pPr>
            <a:lvl9pPr marL="3886200" indent="-228600" algn="ctr" eaLnBrk="0" fontAlgn="base" hangingPunct="0">
              <a:spcBef>
                <a:spcPct val="0"/>
              </a:spcBef>
              <a:spcAft>
                <a:spcPct val="0"/>
              </a:spcAft>
              <a:defRPr sz="1200">
                <a:solidFill>
                  <a:schemeClr val="bg1"/>
                </a:solidFill>
                <a:latin typeface="Calibri" pitchFamily="34" charset="0"/>
                <a:ea typeface="MS PGothic" pitchFamily="34" charset="-128"/>
              </a:defRPr>
            </a:lvl9pPr>
          </a:lstStyle>
          <a:p>
            <a:pPr algn="r" eaLnBrk="1" hangingPunct="1">
              <a:defRPr/>
            </a:pPr>
            <a:fld id="{6A59CF5F-81B6-457E-B3D8-E57F9CF0EBBC}" type="slidenum">
              <a:rPr lang="en-GB" sz="1600" smtClean="0">
                <a:solidFill>
                  <a:schemeClr val="bg2"/>
                </a:solidFill>
              </a:rPr>
              <a:pPr algn="r" eaLnBrk="1" hangingPunct="1">
                <a:defRPr/>
              </a:pPr>
              <a:t>9</a:t>
            </a:fld>
            <a:endParaRPr lang="en-GB" sz="1600" dirty="0" smtClean="0">
              <a:solidFill>
                <a:schemeClr val="bg2"/>
              </a:solidFill>
            </a:endParaRPr>
          </a:p>
        </p:txBody>
      </p:sp>
    </p:spTree>
    <p:extLst>
      <p:ext uri="{BB962C8B-B14F-4D97-AF65-F5344CB8AC3E}">
        <p14:creationId xmlns:p14="http://schemas.microsoft.com/office/powerpoint/2010/main" val="3796034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EPEC Template">
  <a:themeElements>
    <a:clrScheme name="EPE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PEC Templat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chemeClr val="bg1"/>
            </a:solidFill>
            <a:effectLst/>
            <a:latin typeface="Calibri" pitchFamily="34" charset="0"/>
          </a:defRPr>
        </a:defPPr>
      </a:lstStyle>
    </a:spDef>
    <a:lnDef>
      <a:spPr bwMode="auto">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EPEC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PEC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PEC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PEC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PEC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PEC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PEC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PEC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PEC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PEC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PEC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PEC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16930</TotalTime>
  <Words>1600</Words>
  <Application>Microsoft Office PowerPoint</Application>
  <PresentationFormat>On-screen Show (4:3)</PresentationFormat>
  <Paragraphs>206</Paragraphs>
  <Slides>21</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MS PGothic</vt:lpstr>
      <vt:lpstr>Arial</vt:lpstr>
      <vt:lpstr>Calibri</vt:lpstr>
      <vt:lpstr>Times New Roman</vt:lpstr>
      <vt:lpstr>Wingdings</vt:lpstr>
      <vt:lpstr>EPEC Template</vt:lpstr>
      <vt:lpstr>PowerPoint Presentation</vt:lpstr>
      <vt:lpstr>Agenda</vt:lpstr>
      <vt:lpstr>PowerPoint Presentation</vt:lpstr>
      <vt:lpstr>The European PPP Expertise Centre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European Investment 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dc:creator>
  <cp:lastModifiedBy>GUMMERT Knut</cp:lastModifiedBy>
  <cp:revision>872</cp:revision>
  <cp:lastPrinted>2018-09-12T14:57:54Z</cp:lastPrinted>
  <dcterms:created xsi:type="dcterms:W3CDTF">2012-03-16T09:38:58Z</dcterms:created>
  <dcterms:modified xsi:type="dcterms:W3CDTF">2018-10-09T14:30:47Z</dcterms:modified>
</cp:coreProperties>
</file>