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451" r:id="rId2"/>
    <p:sldId id="452" r:id="rId3"/>
    <p:sldId id="453" r:id="rId4"/>
    <p:sldId id="455" r:id="rId5"/>
    <p:sldId id="454" r:id="rId6"/>
    <p:sldId id="456" r:id="rId7"/>
    <p:sldId id="457" r:id="rId8"/>
    <p:sldId id="495" r:id="rId9"/>
    <p:sldId id="497" r:id="rId10"/>
    <p:sldId id="498" r:id="rId11"/>
    <p:sldId id="496" r:id="rId12"/>
    <p:sldId id="499" r:id="rId13"/>
    <p:sldId id="500" r:id="rId14"/>
    <p:sldId id="501" r:id="rId15"/>
    <p:sldId id="502" r:id="rId16"/>
    <p:sldId id="503" r:id="rId17"/>
    <p:sldId id="504" r:id="rId18"/>
    <p:sldId id="505" r:id="rId19"/>
    <p:sldId id="506" r:id="rId20"/>
    <p:sldId id="507" r:id="rId21"/>
    <p:sldId id="508" r:id="rId22"/>
    <p:sldId id="509" r:id="rId23"/>
    <p:sldId id="510" r:id="rId24"/>
    <p:sldId id="511" r:id="rId25"/>
    <p:sldId id="512" r:id="rId26"/>
    <p:sldId id="513" r:id="rId27"/>
    <p:sldId id="514" r:id="rId28"/>
    <p:sldId id="515" r:id="rId29"/>
    <p:sldId id="516" r:id="rId30"/>
    <p:sldId id="517" r:id="rId31"/>
    <p:sldId id="518" r:id="rId32"/>
    <p:sldId id="520" r:id="rId33"/>
    <p:sldId id="519" r:id="rId34"/>
    <p:sldId id="479" r:id="rId35"/>
    <p:sldId id="494" r:id="rId36"/>
  </p:sldIdLst>
  <p:sldSz cx="9144000" cy="6858000" type="screen4x3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Calibri" pitchFamily="34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MMERT Knut" initials="GK" lastIdx="11" clrIdx="0"/>
  <p:cmAuthor id="1" name="MIHOVA Tsvetelina" initials="M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65F91"/>
    <a:srgbClr val="7F7F7F"/>
    <a:srgbClr val="898989"/>
    <a:srgbClr val="CE9260"/>
    <a:srgbClr val="000000"/>
    <a:srgbClr val="A85A6A"/>
    <a:srgbClr val="999999"/>
    <a:srgbClr val="729D70"/>
    <a:srgbClr val="68A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0" autoAdjust="0"/>
    <p:restoredTop sz="92388" autoAdjust="0"/>
  </p:normalViewPr>
  <p:slideViewPr>
    <p:cSldViewPr>
      <p:cViewPr varScale="1">
        <p:scale>
          <a:sx n="80" d="100"/>
          <a:sy n="80" d="100"/>
        </p:scale>
        <p:origin x="15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0" y="84"/>
      </p:cViewPr>
      <p:guideLst>
        <p:guide orient="horz" pos="2932"/>
        <p:guide pos="22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1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73ECDD1-D571-44D2-969E-14F3A86046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957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1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1" y="4421823"/>
            <a:ext cx="5618480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7E51564-22D7-4500-A955-D13575A939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70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5069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017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945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8839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768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78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8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23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431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385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284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51564-22D7-4500-A955-D13575A9399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651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0817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5684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58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993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6376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16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2231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0404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8953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47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53775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6019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1834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86101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72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914085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DA3340-44B4-43FA-9B8B-F2A317DB2766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49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028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7288" cy="3727450"/>
          </a:xfrm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9627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5612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411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894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88E9D-8C70-442B-A9FF-7657315AA1B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6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6"/>
          <p:cNvSpPr>
            <a:spLocks noGrp="1"/>
          </p:cNvSpPr>
          <p:nvPr>
            <p:ph type="dgm" sz="quarter" idx="12"/>
          </p:nvPr>
        </p:nvSpPr>
        <p:spPr>
          <a:xfrm>
            <a:off x="971550" y="1628775"/>
            <a:ext cx="7416800" cy="439261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1A03C2A7-DCF3-474C-8333-7B26859888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4"/>
          </p:nvPr>
        </p:nvSpPr>
        <p:spPr>
          <a:xfrm>
            <a:off x="0" y="6380163"/>
            <a:ext cx="2897188" cy="474662"/>
          </a:xfrm>
          <a:prstGeom prst="rect">
            <a:avLst/>
          </a:prstGeom>
        </p:spPr>
        <p:txBody>
          <a:bodyPr/>
          <a:lstStyle>
            <a:lvl1pPr algn="l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59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6769100" cy="5191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365F91"/>
              </a:buClr>
              <a:buFont typeface="Arial" pitchFamily="34" charset="0"/>
              <a:buChar char="•"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42950" indent="-285750">
              <a:buFont typeface="Calibri" pitchFamily="34" charset="0"/>
              <a:buChar char="—"/>
              <a:defRPr sz="2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1143000" indent="-228600">
              <a:buFont typeface="Calibri" pitchFamily="34" charset="0"/>
              <a:buChar char="—"/>
              <a:defRPr sz="1600" baseline="0">
                <a:solidFill>
                  <a:schemeClr val="tx1"/>
                </a:solidFill>
              </a:defRPr>
            </a:lvl3pPr>
            <a:lvl4pPr marL="1600200" indent="-228600">
              <a:buClr>
                <a:srgbClr val="365F91"/>
              </a:buClr>
              <a:buFont typeface="Wingdings" pitchFamily="2" charset="2"/>
              <a:buChar char="§"/>
              <a:defRPr sz="1200" baseline="0">
                <a:solidFill>
                  <a:schemeClr val="tx1"/>
                </a:solidFill>
              </a:defRPr>
            </a:lvl4pPr>
            <a:lvl5pPr marL="1828800" indent="0">
              <a:buNone/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baseline="0">
                <a:solidFill>
                  <a:srgbClr val="999999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DE72B02F-B801-4018-843B-CCDB7F7F6B1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380163"/>
            <a:ext cx="2897188" cy="474662"/>
          </a:xfrm>
          <a:prstGeom prst="rect">
            <a:avLst/>
          </a:prstGeom>
        </p:spPr>
        <p:txBody>
          <a:bodyPr/>
          <a:lstStyle>
            <a:lvl1pPr algn="l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44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038600" cy="452596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365F91"/>
              </a:buClr>
              <a:buFont typeface="Arial" pitchFamily="34" charset="0"/>
              <a:buChar char="•"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42950" indent="-285750">
              <a:buFont typeface="Calibri" pitchFamily="34" charset="0"/>
              <a:buChar char="—"/>
              <a:defRPr lang="en-US" sz="2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2pPr>
            <a:lvl3pPr marL="1143000" indent="-228600">
              <a:buFont typeface="Wingdings" pitchFamily="2" charset="2"/>
              <a:buChar char="§"/>
              <a:defRPr lang="en-US" sz="1600" baseline="0" dirty="0" smtClean="0">
                <a:solidFill>
                  <a:schemeClr val="tx1"/>
                </a:solidFill>
                <a:latin typeface="+mn-lt"/>
              </a:defRPr>
            </a:lvl3pPr>
            <a:lvl4pPr marL="1600200" indent="-228600">
              <a:defRPr lang="en-US" sz="1200" baseline="0" dirty="0" smtClean="0">
                <a:solidFill>
                  <a:schemeClr val="tx1"/>
                </a:solidFill>
                <a:latin typeface="+mn-lt"/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484313"/>
            <a:ext cx="4038600" cy="452596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365F91"/>
              </a:buClr>
              <a:buFont typeface="Arial" pitchFamily="34" charset="0"/>
              <a:buChar char="•"/>
              <a:defRPr lang="en-US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>
              <a:buFont typeface="Calibri" pitchFamily="34" charset="0"/>
              <a:buChar char="—"/>
              <a:defRPr lang="en-US" sz="2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2pPr>
            <a:lvl3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Tx/>
              <a:buFont typeface="Calibri" pitchFamily="34" charset="0"/>
              <a:buNone/>
              <a:tabLst/>
              <a:defRPr lang="en-US" sz="1600" baseline="0" dirty="0" smtClean="0">
                <a:solidFill>
                  <a:schemeClr val="tx1"/>
                </a:solidFill>
                <a:latin typeface="+mn-lt"/>
              </a:defRPr>
            </a:lvl3pPr>
            <a:lvl4pPr>
              <a:defRPr lang="en-US" sz="1200" baseline="0" dirty="0" smtClean="0">
                <a:solidFill>
                  <a:schemeClr val="tx1"/>
                </a:solidFill>
                <a:latin typeface="+mn-lt"/>
              </a:defRPr>
            </a:lvl4pPr>
            <a:lvl5pPr>
              <a:defRPr sz="1800" baseline="0">
                <a:solidFill>
                  <a:schemeClr val="accent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EBA92D97-E636-4C95-BB41-BB4B1B5C85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380163"/>
            <a:ext cx="2897188" cy="474662"/>
          </a:xfrm>
          <a:prstGeom prst="rect">
            <a:avLst/>
          </a:prstGeom>
        </p:spPr>
        <p:txBody>
          <a:bodyPr/>
          <a:lstStyle>
            <a:lvl1pPr algn="l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37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>
            <a:spLocks noChangeArrowheads="1"/>
          </p:cNvSpPr>
          <p:nvPr userDrawn="1"/>
        </p:nvSpPr>
        <p:spPr bwMode="auto">
          <a:xfrm>
            <a:off x="395288" y="1268413"/>
            <a:ext cx="8280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381750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0F1941ED-E653-43A2-B4F4-4A6DFF878B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380163"/>
            <a:ext cx="2897188" cy="474662"/>
          </a:xfrm>
          <a:prstGeom prst="rect">
            <a:avLst/>
          </a:prstGeom>
        </p:spPr>
        <p:txBody>
          <a:bodyPr/>
          <a:lstStyle>
            <a:lvl1pPr algn="l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2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548681"/>
            <a:ext cx="5904656" cy="5040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SmartArt Placeholder 6"/>
          <p:cNvSpPr>
            <a:spLocks noGrp="1"/>
          </p:cNvSpPr>
          <p:nvPr>
            <p:ph type="dgm" sz="quarter" idx="12"/>
          </p:nvPr>
        </p:nvSpPr>
        <p:spPr>
          <a:xfrm>
            <a:off x="971550" y="1628775"/>
            <a:ext cx="7416800" cy="439261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algn="r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1A03C2A7-DCF3-474C-8333-7B26859888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4"/>
          </p:nvPr>
        </p:nvSpPr>
        <p:spPr>
          <a:xfrm>
            <a:off x="0" y="6380163"/>
            <a:ext cx="2897188" cy="474662"/>
          </a:xfrm>
        </p:spPr>
        <p:txBody>
          <a:bodyPr/>
          <a:lstStyle>
            <a:lvl1pPr algn="l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6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6769100" cy="519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038600" cy="452596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365F91"/>
              </a:buClr>
              <a:buFont typeface="Arial" pitchFamily="34" charset="0"/>
              <a:buChar char="•"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42950" indent="-285750">
              <a:buFont typeface="Calibri" pitchFamily="34" charset="0"/>
              <a:buChar char="—"/>
              <a:defRPr lang="en-US" sz="2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2pPr>
            <a:lvl3pPr marL="1143000" indent="-228600">
              <a:buFont typeface="Wingdings" pitchFamily="2" charset="2"/>
              <a:buChar char="§"/>
              <a:defRPr lang="en-US" sz="1600" baseline="0" dirty="0" smtClean="0">
                <a:solidFill>
                  <a:schemeClr val="tx1"/>
                </a:solidFill>
                <a:latin typeface="+mn-lt"/>
              </a:defRPr>
            </a:lvl3pPr>
            <a:lvl4pPr marL="1600200" indent="-228600">
              <a:defRPr lang="en-US" sz="1200" baseline="0" dirty="0" smtClean="0">
                <a:solidFill>
                  <a:schemeClr val="tx1"/>
                </a:solidFill>
                <a:latin typeface="+mn-lt"/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288" y="1484313"/>
            <a:ext cx="4038600" cy="452596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365F91"/>
              </a:buClr>
              <a:buFont typeface="Arial" pitchFamily="34" charset="0"/>
              <a:buChar char="•"/>
              <a:defRPr lang="en-US" sz="24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>
              <a:buFont typeface="Calibri" pitchFamily="34" charset="0"/>
              <a:buChar char="—"/>
              <a:defRPr lang="en-US" sz="2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2pPr>
            <a:lvl3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Tx/>
              <a:buFont typeface="Calibri" pitchFamily="34" charset="0"/>
              <a:buNone/>
              <a:tabLst/>
              <a:defRPr lang="en-US" sz="1600" baseline="0" dirty="0" smtClean="0">
                <a:solidFill>
                  <a:schemeClr val="tx1"/>
                </a:solidFill>
                <a:latin typeface="+mn-lt"/>
              </a:defRPr>
            </a:lvl3pPr>
            <a:lvl4pPr>
              <a:defRPr lang="en-US" sz="1200" baseline="0" dirty="0" smtClean="0">
                <a:solidFill>
                  <a:schemeClr val="tx1"/>
                </a:solidFill>
                <a:latin typeface="+mn-lt"/>
              </a:defRPr>
            </a:lvl4pPr>
            <a:lvl5pPr>
              <a:defRPr sz="1800" baseline="0">
                <a:solidFill>
                  <a:schemeClr val="accent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algn="r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fld id="{EBA92D97-E636-4C95-BB41-BB4B1B5C85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380163"/>
            <a:ext cx="2897188" cy="474662"/>
          </a:xfrm>
        </p:spPr>
        <p:txBody>
          <a:bodyPr/>
          <a:lstStyle>
            <a:lvl1pPr algn="l">
              <a:defRPr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6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7" descr="epec-logo-croppe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6713"/>
            <a:ext cx="1539642" cy="53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8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88" y="1"/>
            <a:ext cx="2040740" cy="912434"/>
          </a:xfrm>
          <a:prstGeom prst="rect">
            <a:avLst/>
          </a:prstGeom>
        </p:spPr>
      </p:pic>
      <p:sp>
        <p:nvSpPr>
          <p:cNvPr id="14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53200" y="648425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aseline="0">
                <a:solidFill>
                  <a:srgbClr val="808080"/>
                </a:solidFill>
                <a:latin typeface="Arial" panose="020B0604020202020204" pitchFamily="34" charset="0"/>
              </a:defRPr>
            </a:lvl1pPr>
          </a:lstStyle>
          <a:p>
            <a:fld id="{30A2E291-8B73-497E-BADF-CC61971CB1A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322340" y="144876"/>
            <a:ext cx="2528564" cy="5801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4" r:id="rId3"/>
    <p:sldLayoutId id="2147483767" r:id="rId4"/>
    <p:sldLayoutId id="2147483768" r:id="rId5"/>
    <p:sldLayoutId id="214748376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•"/>
        <a:defRPr sz="24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Font typeface="Calibri" pitchFamily="34" charset="0"/>
        <a:buChar char="–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hyperlink" Target="https://www.wbif.eu/news-and-events/outputs-of-the-wbif-supported-epec-project-strengthening-the-capacity-of-the-public-sector-to-undertake-ppps-in-the-western-balkans-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547664" y="2564904"/>
            <a:ext cx="6192688" cy="180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130000"/>
              </a:lnSpc>
              <a:defRPr/>
            </a:pPr>
            <a:r>
              <a:rPr lang="en-US" sz="4000" dirty="0">
                <a:solidFill>
                  <a:srgbClr val="336699"/>
                </a:solidFill>
                <a:ea typeface="+mn-ea"/>
              </a:rPr>
              <a:t>A Guide to </a:t>
            </a:r>
            <a:r>
              <a:rPr lang="en-US" sz="4000" dirty="0" smtClean="0">
                <a:solidFill>
                  <a:srgbClr val="336699"/>
                </a:solidFill>
                <a:ea typeface="+mn-ea"/>
              </a:rPr>
              <a:t>Preparing and Procuring PPP Projects</a:t>
            </a:r>
            <a:endParaRPr lang="en-US" sz="40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5976" y="508518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Tirana, Albania</a:t>
            </a:r>
          </a:p>
          <a:p>
            <a:pPr algn="r">
              <a:spcBef>
                <a:spcPts val="0"/>
              </a:spcBef>
              <a:defRPr/>
            </a:pPr>
            <a:r>
              <a:rPr lang="en-US" sz="2400">
                <a:solidFill>
                  <a:schemeClr val="bg2">
                    <a:lumMod val="60000"/>
                    <a:lumOff val="40000"/>
                  </a:schemeClr>
                </a:solidFill>
              </a:rPr>
              <a:t>11 October 2018</a:t>
            </a:r>
            <a:endParaRPr lang="en-US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082" y="5116083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Fernando Crespo Diu</a:t>
            </a: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Principal Adviser 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European PPP Expertise Centre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European Investment Bank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0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1 – Project identification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2 – Appraise suitability of PPP to deliver project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PPP suitability test</a:t>
            </a:r>
            <a:r>
              <a:rPr lang="en-US" sz="2200" dirty="0" smtClean="0"/>
              <a:t>, determine if a project has the elementary characteristics to be procured as a PPP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Aims at </a:t>
            </a:r>
            <a:r>
              <a:rPr lang="en-US" sz="2200" dirty="0">
                <a:solidFill>
                  <a:srgbClr val="365F91"/>
                </a:solidFill>
              </a:rPr>
              <a:t>discarding unsuitable projects</a:t>
            </a:r>
            <a:r>
              <a:rPr lang="en-US" sz="2200" dirty="0" smtClean="0"/>
              <a:t>, not to identify the most suitable ones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Largely </a:t>
            </a:r>
            <a:r>
              <a:rPr lang="en-US" sz="2200" dirty="0">
                <a:solidFill>
                  <a:srgbClr val="365F91"/>
                </a:solidFill>
              </a:rPr>
              <a:t>qualitative approach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Approach might vary from country to country and across sectors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991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1 – Project identification </a:t>
            </a:r>
            <a:endParaRPr lang="en-US" sz="3000" dirty="0">
              <a:solidFill>
                <a:srgbClr val="33669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328970"/>
            <a:ext cx="839580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83568" y="3068960"/>
            <a:ext cx="7776864" cy="10801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3800" dirty="0" smtClean="0">
                <a:solidFill>
                  <a:srgbClr val="336699"/>
                </a:solidFill>
                <a:ea typeface="+mn-ea"/>
              </a:rPr>
              <a:t>3. Phase 2 – Project preparation</a:t>
            </a:r>
            <a:endParaRPr lang="en-US" sz="38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 smtClean="0">
              <a:solidFill>
                <a:srgbClr val="336699"/>
              </a:solidFill>
              <a:ea typeface="+mn-ea"/>
            </a:endParaRPr>
          </a:p>
          <a:p>
            <a:pPr>
              <a:defRPr/>
            </a:pPr>
            <a:endParaRPr lang="en-US" sz="3800" b="1" dirty="0" smtClean="0">
              <a:solidFill>
                <a:srgbClr val="336699"/>
              </a:solidFill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1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2 – Project preparation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The </a:t>
            </a:r>
            <a:r>
              <a:rPr lang="en-US" sz="2200" dirty="0"/>
              <a:t>public authority sets up the governance structure for the project and conducts more in-depth analyses </a:t>
            </a:r>
            <a:r>
              <a:rPr lang="en-US" sz="2200" dirty="0" smtClean="0"/>
              <a:t>of key </a:t>
            </a:r>
            <a:r>
              <a:rPr lang="en-US" sz="2200" dirty="0"/>
              <a:t>issues: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Value for Money </a:t>
            </a:r>
            <a:r>
              <a:rPr lang="en-US" sz="2200" dirty="0" smtClean="0"/>
              <a:t>(</a:t>
            </a:r>
            <a:r>
              <a:rPr lang="en-US" sz="2200" dirty="0" err="1" smtClean="0"/>
              <a:t>VfM</a:t>
            </a:r>
            <a:r>
              <a:rPr lang="en-US" sz="2200" dirty="0"/>
              <a:t>)</a:t>
            </a:r>
            <a:r>
              <a:rPr lang="en-US" sz="2200" dirty="0" smtClean="0"/>
              <a:t> assessments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Affordability</a:t>
            </a:r>
            <a:r>
              <a:rPr lang="en-US" sz="2200" dirty="0" smtClean="0"/>
              <a:t> (financial and fiscal) analysis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Risk analysis</a:t>
            </a:r>
            <a:r>
              <a:rPr lang="en-US" sz="2200" dirty="0" smtClean="0"/>
              <a:t>, allocation and mitigation measures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Preparation of tender documents</a:t>
            </a:r>
            <a:r>
              <a:rPr lang="en-US" sz="2200" dirty="0" smtClean="0"/>
              <a:t>, technical specifications, Terms of Reference, minutes of contract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Final result of this phase: </a:t>
            </a:r>
            <a:r>
              <a:rPr lang="en-US" sz="2200" dirty="0"/>
              <a:t>public authority </a:t>
            </a:r>
            <a:r>
              <a:rPr lang="en-US" sz="2200" dirty="0" smtClean="0">
                <a:solidFill>
                  <a:srgbClr val="365F91"/>
                </a:solidFill>
              </a:rPr>
              <a:t>ready </a:t>
            </a:r>
            <a:r>
              <a:rPr lang="en-US" sz="2200" dirty="0">
                <a:solidFill>
                  <a:srgbClr val="365F91"/>
                </a:solidFill>
              </a:rPr>
              <a:t>to start the public procurement</a:t>
            </a:r>
            <a:r>
              <a:rPr lang="en-US" sz="2200" dirty="0"/>
              <a:t> phase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13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2 – Project preparation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326836"/>
              </p:ext>
            </p:extLst>
          </p:nvPr>
        </p:nvGraphicFramePr>
        <p:xfrm>
          <a:off x="467544" y="1628801"/>
          <a:ext cx="8280919" cy="5167382"/>
        </p:xfrm>
        <a:graphic>
          <a:graphicData uri="http://schemas.openxmlformats.org/drawingml/2006/table">
            <a:tbl>
              <a:tblPr firstRow="1" firstCol="1" bandRow="1"/>
              <a:tblGrid>
                <a:gridCol w="2164729">
                  <a:extLst>
                    <a:ext uri="{9D8B030D-6E8A-4147-A177-3AD203B41FA5}">
                      <a16:colId xmlns:a16="http://schemas.microsoft.com/office/drawing/2014/main" val="3657237538"/>
                    </a:ext>
                  </a:extLst>
                </a:gridCol>
                <a:gridCol w="2227759">
                  <a:extLst>
                    <a:ext uri="{9D8B030D-6E8A-4147-A177-3AD203B41FA5}">
                      <a16:colId xmlns:a16="http://schemas.microsoft.com/office/drawing/2014/main" val="3562113027"/>
                    </a:ext>
                  </a:extLst>
                </a:gridCol>
                <a:gridCol w="3888431">
                  <a:extLst>
                    <a:ext uri="{9D8B030D-6E8A-4147-A177-3AD203B41FA5}">
                      <a16:colId xmlns:a16="http://schemas.microsoft.com/office/drawing/2014/main" val="936987767"/>
                    </a:ext>
                  </a:extLst>
                </a:gridCol>
              </a:tblGrid>
              <a:tr h="229494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 2	Project preparation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670067"/>
                  </a:ext>
                </a:extLst>
              </a:tr>
              <a:tr h="229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478203"/>
                  </a:ext>
                </a:extLst>
              </a:tr>
              <a:tr h="801844">
                <a:tc row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b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Managing and planning the process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 project team and governance structure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 the project management team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Define the PPP project governance structure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470469"/>
                  </a:ext>
                </a:extLst>
              </a:tr>
              <a:tr h="8018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 team of transaction advisers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the expertise needs of the public authority team; then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 the advisers to meet these needs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50932"/>
                  </a:ext>
                </a:extLst>
              </a:tr>
              <a:tr h="8018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project plan and timetable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the project activities and the critical path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a detailed project plan and timetable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239139"/>
                  </a:ext>
                </a:extLst>
              </a:tr>
              <a:tr h="1564978"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GB" sz="1300" b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Developing the PPP Project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appraisal process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Feasibility studies: scoping and structuring the project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Affordability assessment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 for Money assessment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analysis and allocation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Finance-ability and bankability assessment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Market assessment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399542"/>
                  </a:ext>
                </a:extLst>
              </a:tr>
              <a:tr h="6110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Statistical classification of </a:t>
                      </a:r>
                      <a:r>
                        <a:rPr lang="en-GB" sz="1300" dirty="0" smtClean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C0504D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 to statistical approaches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5570" indent="-1155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7" marR="64447" marT="16708" marB="16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105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77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2 – Project preparation </a:t>
            </a:r>
          </a:p>
          <a:p>
            <a:r>
              <a:rPr lang="en-US" sz="3000" dirty="0" smtClean="0">
                <a:solidFill>
                  <a:srgbClr val="336699"/>
                </a:solidFill>
              </a:rPr>
              <a:t>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Managing and planning the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Good practice to </a:t>
            </a:r>
            <a:r>
              <a:rPr lang="en-US" sz="2200" dirty="0" smtClean="0">
                <a:solidFill>
                  <a:srgbClr val="365F91"/>
                </a:solidFill>
              </a:rPr>
              <a:t>create a </a:t>
            </a:r>
            <a:r>
              <a:rPr lang="en-US" sz="2200" dirty="0">
                <a:solidFill>
                  <a:srgbClr val="365F91"/>
                </a:solidFill>
              </a:rPr>
              <a:t>“steering committee” </a:t>
            </a:r>
            <a:r>
              <a:rPr lang="en-US" sz="2200" dirty="0"/>
              <a:t>(supervise and decide on matters related to </a:t>
            </a:r>
            <a:r>
              <a:rPr lang="en-US" sz="2200" dirty="0" smtClean="0"/>
              <a:t>the process) </a:t>
            </a:r>
            <a:r>
              <a:rPr lang="en-US" sz="2200" dirty="0" smtClean="0">
                <a:solidFill>
                  <a:srgbClr val="365F91"/>
                </a:solidFill>
              </a:rPr>
              <a:t>and a “project team” </a:t>
            </a:r>
            <a:r>
              <a:rPr lang="en-US" sz="2200" dirty="0" smtClean="0"/>
              <a:t>(developing work and managing transaction advisers)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Design of </a:t>
            </a:r>
            <a:r>
              <a:rPr lang="en-US" sz="2200" dirty="0" smtClean="0">
                <a:solidFill>
                  <a:srgbClr val="365F91"/>
                </a:solidFill>
              </a:rPr>
              <a:t>project team with adequate skills </a:t>
            </a:r>
            <a:r>
              <a:rPr lang="en-US" sz="2200" dirty="0" smtClean="0"/>
              <a:t>(legal, financial and technical)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Select </a:t>
            </a:r>
            <a:r>
              <a:rPr lang="en-US" sz="2200" dirty="0">
                <a:solidFill>
                  <a:srgbClr val="365F91"/>
                </a:solidFill>
              </a:rPr>
              <a:t>transaction </a:t>
            </a:r>
            <a:r>
              <a:rPr lang="en-US" sz="2200" dirty="0" smtClean="0">
                <a:solidFill>
                  <a:srgbClr val="365F91"/>
                </a:solidFill>
              </a:rPr>
              <a:t>advisers</a:t>
            </a:r>
            <a:r>
              <a:rPr lang="en-US" sz="2200" dirty="0" smtClean="0"/>
              <a:t>, legal, technical, financial, environmental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Manage </a:t>
            </a:r>
            <a:r>
              <a:rPr lang="en-US" sz="2200" dirty="0" smtClean="0">
                <a:solidFill>
                  <a:srgbClr val="365F91"/>
                </a:solidFill>
              </a:rPr>
              <a:t>confidentiality and potential conflicts of interest</a:t>
            </a:r>
            <a:endParaRPr lang="en-US" sz="2200" dirty="0">
              <a:solidFill>
                <a:srgbClr val="365F91"/>
              </a:solidFill>
            </a:endParaRP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Prepare a </a:t>
            </a:r>
            <a:r>
              <a:rPr lang="en-US" sz="2200" dirty="0">
                <a:solidFill>
                  <a:srgbClr val="365F91"/>
                </a:solidFill>
              </a:rPr>
              <a:t>project plan</a:t>
            </a:r>
            <a:r>
              <a:rPr lang="en-US" sz="2200" dirty="0"/>
              <a:t>, </a:t>
            </a:r>
            <a:r>
              <a:rPr lang="en-US" sz="2200" dirty="0" smtClean="0"/>
              <a:t>task list and timetable, key milestones and outputs (documents), decision making and approval process dates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0192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2 – Project preparation </a:t>
            </a:r>
          </a:p>
          <a:p>
            <a:r>
              <a:rPr lang="en-US" sz="3000" dirty="0" smtClean="0">
                <a:solidFill>
                  <a:srgbClr val="336699"/>
                </a:solidFill>
              </a:rPr>
              <a:t>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5184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2 – Developing the PPP project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Feasibility analysis</a:t>
            </a:r>
            <a:r>
              <a:rPr lang="en-US" sz="2200" dirty="0" smtClean="0"/>
              <a:t>, defining and scoping the project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Affordability analysis</a:t>
            </a:r>
            <a:r>
              <a:rPr lang="en-US" sz="2200" dirty="0" smtClean="0"/>
              <a:t>, fiscally viable, all expenditure along the lifecycle assumed by the public sector budget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Value for Money assessment</a:t>
            </a:r>
            <a:r>
              <a:rPr lang="en-US" sz="2200" dirty="0" smtClean="0"/>
              <a:t>, both qualitative (suitability of project to be procured as a PPP) and quantitative (compared fiscal costs of the PPP with traditional procurement options), the </a:t>
            </a:r>
            <a:r>
              <a:rPr lang="en-US" sz="2200" dirty="0"/>
              <a:t>Public Sector Comparator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Risk analysis and risk allocation</a:t>
            </a:r>
            <a:r>
              <a:rPr lang="en-US" sz="2200" dirty="0" smtClean="0"/>
              <a:t>, to achieve the expected </a:t>
            </a:r>
            <a:r>
              <a:rPr lang="en-US" sz="2200" dirty="0" err="1" smtClean="0"/>
              <a:t>VfM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Risk management</a:t>
            </a:r>
            <a:r>
              <a:rPr lang="en-US" sz="2200" dirty="0" smtClean="0"/>
              <a:t> process:</a:t>
            </a:r>
          </a:p>
          <a:p>
            <a:pPr marL="360363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i="1" dirty="0" smtClean="0">
                <a:solidFill>
                  <a:srgbClr val="365F91"/>
                </a:solidFill>
              </a:rPr>
              <a:t>(</a:t>
            </a:r>
            <a:r>
              <a:rPr lang="en-US" sz="2200" i="1" dirty="0" err="1" smtClean="0">
                <a:solidFill>
                  <a:srgbClr val="365F91"/>
                </a:solidFill>
              </a:rPr>
              <a:t>i</a:t>
            </a:r>
            <a:r>
              <a:rPr lang="en-US" sz="2200" i="1" dirty="0" smtClean="0">
                <a:solidFill>
                  <a:srgbClr val="365F91"/>
                </a:solidFill>
              </a:rPr>
              <a:t>)</a:t>
            </a:r>
            <a:r>
              <a:rPr lang="en-US" sz="2200" dirty="0" smtClean="0"/>
              <a:t> identification and prioritization, </a:t>
            </a:r>
            <a:r>
              <a:rPr lang="en-US" sz="2200" i="1" dirty="0">
                <a:solidFill>
                  <a:srgbClr val="365F91"/>
                </a:solidFill>
              </a:rPr>
              <a:t>(ii) </a:t>
            </a:r>
            <a:r>
              <a:rPr lang="en-US" sz="2200" dirty="0" smtClean="0"/>
              <a:t>assessment and valuation, </a:t>
            </a:r>
            <a:r>
              <a:rPr lang="en-US" sz="2200" i="1" dirty="0">
                <a:solidFill>
                  <a:srgbClr val="365F91"/>
                </a:solidFill>
              </a:rPr>
              <a:t>(iii)</a:t>
            </a:r>
            <a:r>
              <a:rPr lang="en-US" sz="2200" dirty="0" smtClean="0"/>
              <a:t> allocation, </a:t>
            </a:r>
            <a:r>
              <a:rPr lang="en-US" sz="2200" i="1" dirty="0">
                <a:solidFill>
                  <a:srgbClr val="365F91"/>
                </a:solidFill>
              </a:rPr>
              <a:t>(iv)</a:t>
            </a:r>
            <a:r>
              <a:rPr lang="en-US" sz="2200" dirty="0" smtClean="0"/>
              <a:t> mitigation and </a:t>
            </a:r>
            <a:r>
              <a:rPr lang="en-US" sz="2200" i="1" dirty="0">
                <a:solidFill>
                  <a:srgbClr val="365F91"/>
                </a:solidFill>
              </a:rPr>
              <a:t>(v)</a:t>
            </a:r>
            <a:r>
              <a:rPr lang="en-US" sz="2200" dirty="0" smtClean="0"/>
              <a:t> monitoring and review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240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2 – Project preparation </a:t>
            </a:r>
          </a:p>
          <a:p>
            <a:r>
              <a:rPr lang="en-US" sz="3000" dirty="0" smtClean="0">
                <a:solidFill>
                  <a:srgbClr val="336699"/>
                </a:solidFill>
              </a:rPr>
              <a:t>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5184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2 – Developing the PPP project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Assess </a:t>
            </a:r>
            <a:r>
              <a:rPr lang="en-US" sz="2200" dirty="0" smtClean="0">
                <a:solidFill>
                  <a:srgbClr val="365F91"/>
                </a:solidFill>
              </a:rPr>
              <a:t>bankability of project</a:t>
            </a:r>
            <a:r>
              <a:rPr lang="en-US" sz="2200" dirty="0" smtClean="0"/>
              <a:t>, reliability of project revenue and costs, financial market capacity, 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Assess </a:t>
            </a:r>
            <a:r>
              <a:rPr lang="en-US" sz="2200" dirty="0" err="1">
                <a:solidFill>
                  <a:srgbClr val="365F91"/>
                </a:solidFill>
              </a:rPr>
              <a:t>financeability</a:t>
            </a:r>
            <a:r>
              <a:rPr lang="en-US" sz="2200" dirty="0">
                <a:solidFill>
                  <a:srgbClr val="365F91"/>
                </a:solidFill>
              </a:rPr>
              <a:t> of project</a:t>
            </a:r>
            <a:r>
              <a:rPr lang="en-US" sz="2200" dirty="0" smtClean="0"/>
              <a:t>, willingness to finance the project both by debt and equity investors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Market assessment</a:t>
            </a:r>
            <a:r>
              <a:rPr lang="en-US" sz="2200" dirty="0" smtClean="0"/>
              <a:t>, project adequate to technical and financial capacity of private operators, able financial institutions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Statistical treatment of the PPP contract</a:t>
            </a:r>
            <a:r>
              <a:rPr lang="en-US" sz="2200" dirty="0" smtClean="0"/>
              <a:t>, consider impact on national accounts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8065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2 – Project preparation </a:t>
            </a:r>
          </a:p>
          <a:p>
            <a:r>
              <a:rPr lang="en-US" sz="3000" dirty="0" smtClean="0">
                <a:solidFill>
                  <a:srgbClr val="336699"/>
                </a:solidFill>
              </a:rPr>
              <a:t> </a:t>
            </a:r>
            <a:endParaRPr lang="en-US" sz="3000" dirty="0">
              <a:solidFill>
                <a:srgbClr val="3366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85" y="1285771"/>
            <a:ext cx="7075767" cy="559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4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83568" y="3068960"/>
            <a:ext cx="7776864" cy="10801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3800" dirty="0">
                <a:solidFill>
                  <a:srgbClr val="336699"/>
                </a:solidFill>
                <a:ea typeface="+mn-ea"/>
              </a:rPr>
              <a:t>4</a:t>
            </a:r>
            <a:r>
              <a:rPr lang="en-US" sz="3800" dirty="0" smtClean="0">
                <a:solidFill>
                  <a:srgbClr val="336699"/>
                </a:solidFill>
                <a:ea typeface="+mn-ea"/>
              </a:rPr>
              <a:t>. Phase 3 – Project procurement</a:t>
            </a:r>
            <a:endParaRPr lang="en-US" sz="38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 smtClean="0">
              <a:solidFill>
                <a:srgbClr val="336699"/>
              </a:solidFill>
              <a:ea typeface="+mn-ea"/>
            </a:endParaRPr>
          </a:p>
          <a:p>
            <a:pPr>
              <a:defRPr/>
            </a:pPr>
            <a:endParaRPr lang="en-US" sz="3800" b="1" dirty="0" smtClean="0">
              <a:solidFill>
                <a:srgbClr val="336699"/>
              </a:solidFill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07765"/>
            <a:ext cx="8373368" cy="519112"/>
          </a:xfrm>
        </p:spPr>
        <p:txBody>
          <a:bodyPr/>
          <a:lstStyle/>
          <a:p>
            <a:pPr algn="ctr"/>
            <a:r>
              <a:rPr lang="fr-CH" sz="3200" b="0" dirty="0" smtClean="0"/>
              <a:t>Agenda</a:t>
            </a:r>
            <a:endParaRPr lang="en-GB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99382"/>
            <a:ext cx="7797304" cy="4525962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Introduction to the Guide </a:t>
            </a:r>
            <a:r>
              <a:rPr lang="en-US" dirty="0" smtClean="0"/>
              <a:t>to Preparing and Procuring a PPP Project</a:t>
            </a:r>
            <a:endParaRPr lang="en-US" dirty="0"/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 smtClean="0"/>
              <a:t>Phase 1 – Project identification</a:t>
            </a:r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 smtClean="0"/>
              <a:t>Phase 2 – Project preparation</a:t>
            </a:r>
            <a:endParaRPr lang="en-US" dirty="0"/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GB" dirty="0" smtClean="0"/>
              <a:t>Phase 3 – Project procurement</a:t>
            </a:r>
          </a:p>
          <a:p>
            <a:pPr marL="457200" indent="-457200">
              <a:spcBef>
                <a:spcPts val="6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GB" dirty="0" smtClean="0"/>
              <a:t>Final comments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72B02F-B801-4018-843B-CCDB7F7F6B1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3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3 – Project procurement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Aimed </a:t>
            </a:r>
            <a:r>
              <a:rPr lang="en-US" sz="2200" dirty="0"/>
              <a:t>at selecting the most appropriate and competent private partner in order to achieve the public authority’s desired service outcomes for the PPP </a:t>
            </a:r>
            <a:r>
              <a:rPr lang="en-US" sz="2200" dirty="0" smtClean="0"/>
              <a:t>project.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The ultimate goal, </a:t>
            </a:r>
            <a:r>
              <a:rPr lang="en-US" sz="2200" dirty="0" err="1" smtClean="0">
                <a:solidFill>
                  <a:srgbClr val="365F91"/>
                </a:solidFill>
              </a:rPr>
              <a:t>maximise</a:t>
            </a:r>
            <a:r>
              <a:rPr lang="en-US" sz="2200" dirty="0" smtClean="0">
                <a:solidFill>
                  <a:srgbClr val="365F91"/>
                </a:solidFill>
              </a:rPr>
              <a:t> </a:t>
            </a:r>
            <a:r>
              <a:rPr lang="en-US" sz="2200" dirty="0">
                <a:solidFill>
                  <a:srgbClr val="365F91"/>
                </a:solidFill>
              </a:rPr>
              <a:t>the </a:t>
            </a:r>
            <a:r>
              <a:rPr lang="en-US" sz="2200" dirty="0" err="1">
                <a:solidFill>
                  <a:srgbClr val="365F91"/>
                </a:solidFill>
              </a:rPr>
              <a:t>VfM</a:t>
            </a:r>
            <a:endParaRPr lang="en-US" sz="2200" dirty="0">
              <a:solidFill>
                <a:srgbClr val="365F91"/>
              </a:solidFill>
            </a:endParaRP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Through a procurement process </a:t>
            </a:r>
            <a:r>
              <a:rPr lang="en-US" sz="2200" dirty="0">
                <a:solidFill>
                  <a:srgbClr val="365F91"/>
                </a:solidFill>
              </a:rPr>
              <a:t>maximizing </a:t>
            </a:r>
            <a:r>
              <a:rPr lang="en-US" sz="2200" dirty="0" smtClean="0">
                <a:solidFill>
                  <a:srgbClr val="365F91"/>
                </a:solidFill>
              </a:rPr>
              <a:t>competition </a:t>
            </a:r>
            <a:r>
              <a:rPr lang="en-US" sz="2200" dirty="0"/>
              <a:t>amongst private parties </a:t>
            </a:r>
            <a:r>
              <a:rPr lang="en-US" sz="2200" dirty="0" smtClean="0"/>
              <a:t>bidding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Success </a:t>
            </a:r>
            <a:r>
              <a:rPr lang="en-US" sz="2200" dirty="0"/>
              <a:t>of the PPP procurement process depends </a:t>
            </a:r>
            <a:r>
              <a:rPr lang="en-US" sz="2200" dirty="0" smtClean="0"/>
              <a:t>on </a:t>
            </a:r>
            <a:r>
              <a:rPr lang="en-US" sz="2200" dirty="0">
                <a:solidFill>
                  <a:srgbClr val="365F91"/>
                </a:solidFill>
              </a:rPr>
              <a:t>how effectively procuring authorities are able to communicate and interact with the private sector</a:t>
            </a:r>
            <a:r>
              <a:rPr lang="en-US" sz="2200" dirty="0"/>
              <a:t> and interpret market capacity and appetite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0236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820767"/>
              </p:ext>
            </p:extLst>
          </p:nvPr>
        </p:nvGraphicFramePr>
        <p:xfrm>
          <a:off x="179512" y="1430473"/>
          <a:ext cx="8784978" cy="5630138"/>
        </p:xfrm>
        <a:graphic>
          <a:graphicData uri="http://schemas.openxmlformats.org/drawingml/2006/table">
            <a:tbl>
              <a:tblPr firstRow="1" firstCol="1" bandRow="1"/>
              <a:tblGrid>
                <a:gridCol w="1244541">
                  <a:extLst>
                    <a:ext uri="{9D8B030D-6E8A-4147-A177-3AD203B41FA5}">
                      <a16:colId xmlns:a16="http://schemas.microsoft.com/office/drawing/2014/main" val="2493242190"/>
                    </a:ext>
                  </a:extLst>
                </a:gridCol>
                <a:gridCol w="1756995">
                  <a:extLst>
                    <a:ext uri="{9D8B030D-6E8A-4147-A177-3AD203B41FA5}">
                      <a16:colId xmlns:a16="http://schemas.microsoft.com/office/drawing/2014/main" val="1823485131"/>
                    </a:ext>
                  </a:extLst>
                </a:gridCol>
                <a:gridCol w="5783442">
                  <a:extLst>
                    <a:ext uri="{9D8B030D-6E8A-4147-A177-3AD203B41FA5}">
                      <a16:colId xmlns:a16="http://schemas.microsoft.com/office/drawing/2014/main" val="2031649664"/>
                    </a:ext>
                  </a:extLst>
                </a:gridCol>
              </a:tblGrid>
              <a:tr h="111888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 3	Project Procurement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721217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05053"/>
                  </a:ext>
                </a:extLst>
              </a:tr>
              <a:tr h="635736">
                <a:tc rowSpan="4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b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Tendering process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Procurement notice, invitation to pre-qualify and shortlisting of candidates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 a public procurement notice or contract notice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Send an information document and invitation to pre-qualify to parties who express interest in tendering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Shortlist the candidates who meet the pre-qualification criteria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26740"/>
                  </a:ext>
                </a:extLst>
              </a:tr>
              <a:tr h="3265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Invitation to tender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Send tender invitation documents to the shortlisted candidates including proposed draft PPP contract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776659"/>
                  </a:ext>
                </a:extLst>
              </a:tr>
              <a:tr h="6357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Interaction with tenderers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Hold one or more meetings with each tenderer to develop potential tender solutions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 any necessary clarifications to tenderers and update tender documents/draft PPP contract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Invite final tenders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6136737"/>
                  </a:ext>
                </a:extLst>
              </a:tr>
              <a:tr h="4038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of tenders and identification of the preferred tenderer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Evaluate compliant tenders using the pre-published evaluation criteria.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First-ranked tender selected as preferred or successful tender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46566"/>
                  </a:ext>
                </a:extLst>
              </a:tr>
              <a:tr h="481158">
                <a:tc row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GB" sz="1100" b="1" dirty="0" smtClean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 </a:t>
                      </a:r>
                      <a:r>
                        <a:rPr lang="en-GB" sz="1100" b="1" dirty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and financial close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Finalise PPP contract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Finalise the PPP contract details with the preferred/successful tenderer.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 any agreed non-material changes to the tender PPP contract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606190"/>
                  </a:ext>
                </a:extLst>
              </a:tr>
              <a:tr h="7130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Conclude financing agreements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Lenders to the preferred/successful tenderer carry out their due diligence checks and confirm financing terms.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the preferred/successful tenderer, finalise the terms of the financing/ancillary agreements with the lenders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220768"/>
                  </a:ext>
                </a:extLst>
              </a:tr>
              <a:tr h="1022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award and financial close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 dirty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 notice to unsuccessful tenderers of intention to award the contract (standstill period)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 dirty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Assuming no legal challenge, the PPP contract is signed (contract close) along with all related agreements and financing agreement (financial close)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76923C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100" i="1" dirty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parties satisfy any remaining conditions precedent that are necessary to make the PPP contract effective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55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8" marR="32918" marT="8534" marB="853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90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98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Assessing </a:t>
            </a:r>
            <a:r>
              <a:rPr lang="en-US" sz="2200" dirty="0" smtClean="0">
                <a:solidFill>
                  <a:srgbClr val="336699"/>
                </a:solidFill>
              </a:rPr>
              <a:t>PPP </a:t>
            </a:r>
            <a:r>
              <a:rPr lang="en-US" sz="2200" dirty="0">
                <a:solidFill>
                  <a:srgbClr val="336699"/>
                </a:solidFill>
              </a:rPr>
              <a:t>market </a:t>
            </a:r>
            <a:r>
              <a:rPr lang="en-US" sz="2200" dirty="0" smtClean="0">
                <a:solidFill>
                  <a:srgbClr val="336699"/>
                </a:solidFill>
              </a:rPr>
              <a:t>readiness</a:t>
            </a:r>
            <a:r>
              <a:rPr lang="en-US" sz="2200" dirty="0" smtClean="0"/>
              <a:t>, public consultation to generate market appetite, open, transparent and nondiscriminatory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Choosing </a:t>
            </a:r>
            <a:r>
              <a:rPr lang="en-US" sz="2200" dirty="0"/>
              <a:t>an </a:t>
            </a:r>
            <a:r>
              <a:rPr lang="en-US" sz="2200" dirty="0">
                <a:solidFill>
                  <a:srgbClr val="336699"/>
                </a:solidFill>
              </a:rPr>
              <a:t>appropriate procurement procedure</a:t>
            </a:r>
            <a:r>
              <a:rPr lang="en-US" sz="2200" dirty="0" smtClean="0"/>
              <a:t>, four available according to Directive 2014/24/EC: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>
                <a:solidFill>
                  <a:srgbClr val="336699"/>
                </a:solidFill>
              </a:rPr>
              <a:t>Open</a:t>
            </a:r>
            <a:r>
              <a:rPr lang="en-US" sz="2200" dirty="0" smtClean="0"/>
              <a:t> procedure – not recommended for PPP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>
                <a:solidFill>
                  <a:srgbClr val="336699"/>
                </a:solidFill>
              </a:rPr>
              <a:t>R</a:t>
            </a:r>
            <a:r>
              <a:rPr lang="en-US" sz="2200" dirty="0" smtClean="0">
                <a:solidFill>
                  <a:srgbClr val="336699"/>
                </a:solidFill>
              </a:rPr>
              <a:t>estricted</a:t>
            </a:r>
            <a:r>
              <a:rPr lang="en-US" sz="2200" dirty="0" smtClean="0"/>
              <a:t> procedure </a:t>
            </a:r>
            <a:r>
              <a:rPr lang="en-US" sz="2200" dirty="0"/>
              <a:t>– not </a:t>
            </a:r>
            <a:r>
              <a:rPr lang="en-US" sz="2200" dirty="0" smtClean="0"/>
              <a:t>common </a:t>
            </a:r>
            <a:r>
              <a:rPr lang="en-US" sz="2200" dirty="0"/>
              <a:t>for PPP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>
                <a:solidFill>
                  <a:srgbClr val="336699"/>
                </a:solidFill>
              </a:rPr>
              <a:t>C</a:t>
            </a:r>
            <a:r>
              <a:rPr lang="en-US" sz="2200" dirty="0" smtClean="0">
                <a:solidFill>
                  <a:srgbClr val="336699"/>
                </a:solidFill>
              </a:rPr>
              <a:t>ompetitive </a:t>
            </a:r>
            <a:r>
              <a:rPr lang="en-US" sz="2200" dirty="0">
                <a:solidFill>
                  <a:srgbClr val="336699"/>
                </a:solidFill>
              </a:rPr>
              <a:t>dialogue</a:t>
            </a:r>
            <a:r>
              <a:rPr lang="en-US" sz="2200" dirty="0"/>
              <a:t> </a:t>
            </a:r>
            <a:r>
              <a:rPr lang="en-US" sz="2200" dirty="0" smtClean="0"/>
              <a:t>procedure – two-staged, common and recommended for PPP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>
                <a:solidFill>
                  <a:srgbClr val="336699"/>
                </a:solidFill>
              </a:rPr>
              <a:t>C</a:t>
            </a:r>
            <a:r>
              <a:rPr lang="en-US" sz="2200" dirty="0" smtClean="0">
                <a:solidFill>
                  <a:srgbClr val="336699"/>
                </a:solidFill>
              </a:rPr>
              <a:t>ompetitive </a:t>
            </a:r>
            <a:r>
              <a:rPr lang="en-US" sz="2200" dirty="0">
                <a:solidFill>
                  <a:srgbClr val="336699"/>
                </a:solidFill>
              </a:rPr>
              <a:t>procedure</a:t>
            </a:r>
            <a:r>
              <a:rPr lang="en-US" sz="2200" dirty="0"/>
              <a:t> with </a:t>
            </a:r>
            <a:r>
              <a:rPr lang="en-US" sz="2200" dirty="0" smtClean="0"/>
              <a:t>negotiation </a:t>
            </a:r>
            <a:r>
              <a:rPr lang="en-US" sz="2200" dirty="0"/>
              <a:t>– two-staged</a:t>
            </a:r>
            <a:r>
              <a:rPr lang="en-US" sz="2200" dirty="0" smtClean="0"/>
              <a:t>, common and recommended </a:t>
            </a:r>
            <a:r>
              <a:rPr lang="en-US" sz="2200" dirty="0"/>
              <a:t>for PPP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31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Design </a:t>
            </a:r>
            <a:r>
              <a:rPr lang="en-US" sz="2200" dirty="0">
                <a:solidFill>
                  <a:srgbClr val="336699"/>
                </a:solidFill>
              </a:rPr>
              <a:t>an appropriate procurement process</a:t>
            </a:r>
            <a:r>
              <a:rPr lang="en-US" sz="2200" dirty="0"/>
              <a:t>, </a:t>
            </a:r>
            <a:r>
              <a:rPr lang="en-US" sz="2200" dirty="0" smtClean="0"/>
              <a:t>choose of </a:t>
            </a:r>
            <a:r>
              <a:rPr lang="en-US" sz="2200" dirty="0"/>
              <a:t>procurement procedure </a:t>
            </a:r>
            <a:r>
              <a:rPr lang="en-US" sz="2200" dirty="0" smtClean="0"/>
              <a:t>and design steps </a:t>
            </a:r>
            <a:r>
              <a:rPr lang="en-US" sz="2200" dirty="0"/>
              <a:t>that the public authority uses </a:t>
            </a:r>
            <a:r>
              <a:rPr lang="en-US" sz="2200" dirty="0" smtClean="0"/>
              <a:t>to </a:t>
            </a:r>
            <a:r>
              <a:rPr lang="en-US" sz="2200" dirty="0"/>
              <a:t>implement that </a:t>
            </a:r>
            <a:r>
              <a:rPr lang="en-US" sz="2200" dirty="0" smtClean="0"/>
              <a:t>procedure, balance </a:t>
            </a:r>
            <a:r>
              <a:rPr lang="en-US" sz="2200" i="1" dirty="0" smtClean="0">
                <a:solidFill>
                  <a:srgbClr val="336699"/>
                </a:solidFill>
              </a:rPr>
              <a:t>(</a:t>
            </a:r>
            <a:r>
              <a:rPr lang="en-US" sz="2200" i="1" dirty="0" err="1" smtClean="0">
                <a:solidFill>
                  <a:srgbClr val="336699"/>
                </a:solidFill>
              </a:rPr>
              <a:t>i</a:t>
            </a:r>
            <a:r>
              <a:rPr lang="en-US" sz="2200" i="1" dirty="0" smtClean="0">
                <a:solidFill>
                  <a:srgbClr val="336699"/>
                </a:solidFill>
              </a:rPr>
              <a:t>)</a:t>
            </a:r>
            <a:r>
              <a:rPr lang="en-US" sz="2200" dirty="0" smtClean="0"/>
              <a:t> avoiding excessive complexity and too demanding conditions and </a:t>
            </a:r>
            <a:r>
              <a:rPr lang="en-US" sz="2200" i="1" dirty="0" smtClean="0">
                <a:solidFill>
                  <a:srgbClr val="336699"/>
                </a:solidFill>
              </a:rPr>
              <a:t>(ii)</a:t>
            </a:r>
            <a:r>
              <a:rPr lang="en-US" sz="2200" dirty="0" smtClean="0"/>
              <a:t> selecting suitable partners for PPP – things to think about: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>
                <a:solidFill>
                  <a:srgbClr val="336699"/>
                </a:solidFill>
              </a:rPr>
              <a:t>Number of candidates</a:t>
            </a:r>
            <a:r>
              <a:rPr lang="en-US" sz="2200" dirty="0"/>
              <a:t> to pre-qualify and </a:t>
            </a:r>
            <a:r>
              <a:rPr lang="en-US" sz="2200" dirty="0" smtClean="0"/>
              <a:t>invite to tender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/>
              <a:t>How </a:t>
            </a:r>
            <a:r>
              <a:rPr lang="en-US" sz="2200" dirty="0"/>
              <a:t>many </a:t>
            </a:r>
            <a:r>
              <a:rPr lang="en-US" sz="2200" dirty="0">
                <a:solidFill>
                  <a:srgbClr val="336699"/>
                </a:solidFill>
              </a:rPr>
              <a:t>rounds of dialogue</a:t>
            </a:r>
            <a:r>
              <a:rPr lang="en-US" sz="2200" dirty="0"/>
              <a:t> </a:t>
            </a:r>
            <a:r>
              <a:rPr lang="en-US" sz="2200" dirty="0" smtClean="0"/>
              <a:t>and </a:t>
            </a:r>
            <a:r>
              <a:rPr lang="en-US" sz="2200" dirty="0"/>
              <a:t>on what aspects of the PPP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/>
              <a:t>Should </a:t>
            </a:r>
            <a:r>
              <a:rPr lang="en-US" sz="2200" dirty="0"/>
              <a:t>there be a </a:t>
            </a:r>
            <a:r>
              <a:rPr lang="en-US" sz="2200" dirty="0">
                <a:solidFill>
                  <a:srgbClr val="336699"/>
                </a:solidFill>
              </a:rPr>
              <a:t>reduction in the number of tenderers</a:t>
            </a:r>
            <a:r>
              <a:rPr lang="en-US" sz="2200" dirty="0"/>
              <a:t> during the </a:t>
            </a:r>
            <a:r>
              <a:rPr lang="en-US" sz="2200" dirty="0" smtClean="0"/>
              <a:t>dialogue, when and on </a:t>
            </a:r>
            <a:r>
              <a:rPr lang="en-US" sz="2200" dirty="0"/>
              <a:t>what basis?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/>
              <a:t>Select </a:t>
            </a:r>
            <a:r>
              <a:rPr lang="en-US" sz="2200" dirty="0">
                <a:solidFill>
                  <a:srgbClr val="336699"/>
                </a:solidFill>
              </a:rPr>
              <a:t>qualitative aspects of tenders for evaluation</a:t>
            </a:r>
            <a:r>
              <a:rPr lang="en-US" sz="2200" dirty="0" smtClean="0"/>
              <a:t> </a:t>
            </a:r>
            <a:r>
              <a:rPr lang="en-US" sz="2200" dirty="0"/>
              <a:t>and how important </a:t>
            </a:r>
            <a:r>
              <a:rPr lang="en-US" sz="2200" dirty="0" smtClean="0"/>
              <a:t>they are </a:t>
            </a:r>
            <a:r>
              <a:rPr lang="en-US" sz="2200" dirty="0"/>
              <a:t>relative to the tender price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887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Good practice to </a:t>
            </a:r>
            <a:r>
              <a:rPr lang="en-US" sz="2200" dirty="0">
                <a:solidFill>
                  <a:srgbClr val="365F91"/>
                </a:solidFill>
              </a:rPr>
              <a:t>create a “steering committee” </a:t>
            </a:r>
            <a:r>
              <a:rPr lang="en-US" sz="2200" dirty="0"/>
              <a:t>(supervise and decide on matters related to the process) </a:t>
            </a:r>
            <a:r>
              <a:rPr lang="en-US" sz="2200" dirty="0">
                <a:solidFill>
                  <a:srgbClr val="365F91"/>
                </a:solidFill>
              </a:rPr>
              <a:t>and a </a:t>
            </a:r>
            <a:r>
              <a:rPr lang="en-US" sz="2200" dirty="0" smtClean="0">
                <a:solidFill>
                  <a:srgbClr val="365F91"/>
                </a:solidFill>
              </a:rPr>
              <a:t>“project/tender </a:t>
            </a:r>
            <a:r>
              <a:rPr lang="en-US" sz="2200" dirty="0">
                <a:solidFill>
                  <a:srgbClr val="365F91"/>
                </a:solidFill>
              </a:rPr>
              <a:t>team” </a:t>
            </a:r>
            <a:r>
              <a:rPr lang="en-US" sz="2200" dirty="0"/>
              <a:t>(developing work and managing transaction advisers)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Launch procurement notice </a:t>
            </a:r>
            <a:r>
              <a:rPr lang="en-US" sz="2200" dirty="0"/>
              <a:t>(or contract notice</a:t>
            </a:r>
            <a:r>
              <a:rPr lang="en-US" sz="2200" dirty="0" smtClean="0"/>
              <a:t>), starts </a:t>
            </a:r>
            <a:r>
              <a:rPr lang="en-US" sz="2200" dirty="0"/>
              <a:t>the procurement process and gives legal effect to the proceedings that will lead to the award of a public contract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Pre-qualification process to confirm the capacity candidates</a:t>
            </a:r>
            <a:r>
              <a:rPr lang="en-US" sz="2200" dirty="0" smtClean="0"/>
              <a:t> to </a:t>
            </a:r>
            <a:r>
              <a:rPr lang="en-US" sz="2200" dirty="0"/>
              <a:t>undertake the PPP </a:t>
            </a:r>
            <a:r>
              <a:rPr lang="en-US" sz="2200" dirty="0" smtClean="0"/>
              <a:t>contract, invite those candidates (the shortlist) </a:t>
            </a:r>
            <a:r>
              <a:rPr lang="en-US" sz="2200" dirty="0"/>
              <a:t>who are best qualified to prepare a </a:t>
            </a:r>
            <a:r>
              <a:rPr lang="en-US" sz="2200" dirty="0" smtClean="0"/>
              <a:t>tender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Criteria </a:t>
            </a:r>
            <a:r>
              <a:rPr lang="en-US" sz="2200" dirty="0">
                <a:solidFill>
                  <a:srgbClr val="336699"/>
                </a:solidFill>
              </a:rPr>
              <a:t>for pre-qualifying and shortlisting</a:t>
            </a:r>
            <a:r>
              <a:rPr lang="en-US" sz="2200" dirty="0"/>
              <a:t> </a:t>
            </a:r>
            <a:r>
              <a:rPr lang="en-US" sz="2200" dirty="0" smtClean="0"/>
              <a:t>candidates: </a:t>
            </a:r>
            <a:r>
              <a:rPr lang="en-US" sz="2200" i="1" dirty="0" smtClean="0">
                <a:solidFill>
                  <a:srgbClr val="336699"/>
                </a:solidFill>
              </a:rPr>
              <a:t>(</a:t>
            </a:r>
            <a:r>
              <a:rPr lang="en-US" sz="2200" i="1" dirty="0" err="1" smtClean="0">
                <a:solidFill>
                  <a:srgbClr val="336699"/>
                </a:solidFill>
              </a:rPr>
              <a:t>i</a:t>
            </a:r>
            <a:r>
              <a:rPr lang="en-US" sz="2200" i="1" dirty="0" smtClean="0">
                <a:solidFill>
                  <a:srgbClr val="336699"/>
                </a:solidFill>
              </a:rPr>
              <a:t>)</a:t>
            </a:r>
            <a:r>
              <a:rPr lang="en-US" sz="2200" dirty="0" smtClean="0"/>
              <a:t> economic </a:t>
            </a:r>
            <a:r>
              <a:rPr lang="en-US" sz="2200" dirty="0"/>
              <a:t>and financial standing, </a:t>
            </a:r>
            <a:r>
              <a:rPr lang="en-US" sz="2200" i="1" dirty="0">
                <a:solidFill>
                  <a:srgbClr val="336699"/>
                </a:solidFill>
              </a:rPr>
              <a:t>(ii) </a:t>
            </a:r>
            <a:r>
              <a:rPr lang="en-US" sz="2200" dirty="0" smtClean="0"/>
              <a:t>technical </a:t>
            </a:r>
            <a:r>
              <a:rPr lang="en-US" sz="2200" dirty="0"/>
              <a:t>and professional </a:t>
            </a:r>
            <a:r>
              <a:rPr lang="en-US" sz="2200" dirty="0" smtClean="0"/>
              <a:t>ability, and </a:t>
            </a:r>
            <a:r>
              <a:rPr lang="en-US" sz="2200" i="1" dirty="0" smtClean="0">
                <a:solidFill>
                  <a:srgbClr val="336699"/>
                </a:solidFill>
              </a:rPr>
              <a:t>(iii</a:t>
            </a:r>
            <a:r>
              <a:rPr lang="en-US" sz="2200" i="1" dirty="0">
                <a:solidFill>
                  <a:srgbClr val="336699"/>
                </a:solidFill>
              </a:rPr>
              <a:t>)</a:t>
            </a:r>
            <a:r>
              <a:rPr lang="en-US" sz="2200" dirty="0"/>
              <a:t> </a:t>
            </a:r>
            <a:r>
              <a:rPr lang="en-US" sz="2200" dirty="0" smtClean="0"/>
              <a:t>suitability </a:t>
            </a:r>
            <a:r>
              <a:rPr lang="en-US" sz="2200" dirty="0"/>
              <a:t>to pursue the professional activity</a:t>
            </a:r>
          </a:p>
        </p:txBody>
      </p:sp>
    </p:spTree>
    <p:extLst>
      <p:ext uri="{BB962C8B-B14F-4D97-AF65-F5344CB8AC3E}">
        <p14:creationId xmlns:p14="http://schemas.microsoft.com/office/powerpoint/2010/main" val="157149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Invitation to tender</a:t>
            </a:r>
            <a:r>
              <a:rPr lang="en-US" sz="2200" dirty="0"/>
              <a:t>, contains </a:t>
            </a:r>
            <a:r>
              <a:rPr lang="en-US" sz="2200" dirty="0" smtClean="0"/>
              <a:t>the </a:t>
            </a:r>
            <a:r>
              <a:rPr lang="en-US" sz="2200" dirty="0"/>
              <a:t>information that tenderers will need in order to formulate </a:t>
            </a:r>
            <a:r>
              <a:rPr lang="en-US" sz="2200" dirty="0" smtClean="0"/>
              <a:t>a </a:t>
            </a:r>
            <a:r>
              <a:rPr lang="en-US" sz="2200" dirty="0"/>
              <a:t>competitive offer </a:t>
            </a:r>
            <a:r>
              <a:rPr lang="en-US" sz="2200" dirty="0" smtClean="0"/>
              <a:t>for the PPP 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Technical information</a:t>
            </a:r>
            <a:r>
              <a:rPr lang="en-US" sz="2200" dirty="0" smtClean="0"/>
              <a:t> </a:t>
            </a:r>
            <a:r>
              <a:rPr lang="en-US" sz="2200" dirty="0"/>
              <a:t>on the project and the requirements of the public </a:t>
            </a:r>
            <a:r>
              <a:rPr lang="en-US" sz="2200" dirty="0" smtClean="0"/>
              <a:t>authority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Description of procurement </a:t>
            </a:r>
            <a:r>
              <a:rPr lang="en-US" sz="2200" dirty="0">
                <a:solidFill>
                  <a:srgbClr val="336699"/>
                </a:solidFill>
              </a:rPr>
              <a:t>process</a:t>
            </a:r>
            <a:r>
              <a:rPr lang="en-US" sz="2200" dirty="0"/>
              <a:t> </a:t>
            </a:r>
            <a:r>
              <a:rPr lang="en-US" sz="2200" dirty="0" smtClean="0"/>
              <a:t>and its timetable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Instructions</a:t>
            </a:r>
            <a:r>
              <a:rPr lang="en-US" sz="2200" dirty="0" smtClean="0"/>
              <a:t> </a:t>
            </a:r>
            <a:r>
              <a:rPr lang="en-US" sz="2200" dirty="0"/>
              <a:t>to </a:t>
            </a:r>
            <a:r>
              <a:rPr lang="en-US" sz="2200" dirty="0" smtClean="0"/>
              <a:t>tenderers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Draft </a:t>
            </a:r>
            <a:r>
              <a:rPr lang="en-US" sz="2200" dirty="0">
                <a:solidFill>
                  <a:srgbClr val="336699"/>
                </a:solidFill>
              </a:rPr>
              <a:t>PPP contract</a:t>
            </a:r>
            <a:r>
              <a:rPr lang="en-US" sz="2200" dirty="0"/>
              <a:t> and associated technical and financial </a:t>
            </a:r>
            <a:r>
              <a:rPr lang="en-US" sz="2200" dirty="0" smtClean="0"/>
              <a:t>schedules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36699"/>
                </a:solidFill>
              </a:rPr>
              <a:t>Draft PPP contract will include</a:t>
            </a:r>
            <a:r>
              <a:rPr lang="en-US" sz="2200" dirty="0" smtClean="0"/>
              <a:t>: </a:t>
            </a:r>
            <a:r>
              <a:rPr lang="en-US" sz="2200" i="1" dirty="0" smtClean="0">
                <a:solidFill>
                  <a:srgbClr val="336699"/>
                </a:solidFill>
              </a:rPr>
              <a:t>(</a:t>
            </a:r>
            <a:r>
              <a:rPr lang="en-US" sz="2200" i="1" dirty="0" err="1" smtClean="0">
                <a:solidFill>
                  <a:srgbClr val="336699"/>
                </a:solidFill>
              </a:rPr>
              <a:t>i</a:t>
            </a:r>
            <a:r>
              <a:rPr lang="en-US" sz="2200" i="1" dirty="0" smtClean="0">
                <a:solidFill>
                  <a:srgbClr val="336699"/>
                </a:solidFill>
              </a:rPr>
              <a:t>)</a:t>
            </a:r>
            <a:r>
              <a:rPr lang="en-US" sz="2200" dirty="0" smtClean="0"/>
              <a:t> main terms </a:t>
            </a:r>
            <a:r>
              <a:rPr lang="en-US" sz="2200" dirty="0"/>
              <a:t>and conditions, </a:t>
            </a:r>
            <a:r>
              <a:rPr lang="en-US" sz="2200" i="1" dirty="0">
                <a:solidFill>
                  <a:srgbClr val="336699"/>
                </a:solidFill>
              </a:rPr>
              <a:t>(ii) </a:t>
            </a:r>
            <a:r>
              <a:rPr lang="en-US" sz="2200" dirty="0"/>
              <a:t>	Public </a:t>
            </a:r>
            <a:r>
              <a:rPr lang="en-US" sz="2200" dirty="0" smtClean="0"/>
              <a:t>authority </a:t>
            </a:r>
            <a:r>
              <a:rPr lang="en-US" sz="2200" dirty="0"/>
              <a:t>requirements </a:t>
            </a:r>
            <a:r>
              <a:rPr lang="en-US" sz="2200" dirty="0" smtClean="0"/>
              <a:t>and output specifications, </a:t>
            </a:r>
            <a:r>
              <a:rPr lang="en-US" sz="2200" i="1" dirty="0">
                <a:solidFill>
                  <a:srgbClr val="336699"/>
                </a:solidFill>
              </a:rPr>
              <a:t>(iii) </a:t>
            </a:r>
            <a:r>
              <a:rPr lang="en-US" sz="2200" dirty="0" smtClean="0"/>
              <a:t>remuneration mechanism, </a:t>
            </a:r>
            <a:r>
              <a:rPr lang="en-US" sz="2200" i="1" dirty="0">
                <a:solidFill>
                  <a:srgbClr val="336699"/>
                </a:solidFill>
              </a:rPr>
              <a:t>(iv) </a:t>
            </a:r>
            <a:r>
              <a:rPr lang="en-US" sz="2200" dirty="0" smtClean="0"/>
              <a:t>insurances, technical auditors…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180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A typical </a:t>
            </a:r>
            <a:r>
              <a:rPr lang="en-US" sz="2200" dirty="0">
                <a:solidFill>
                  <a:srgbClr val="336699"/>
                </a:solidFill>
              </a:rPr>
              <a:t>PPP contractual structure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554693"/>
            <a:ext cx="6480438" cy="418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7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Manage interactions with tenderers </a:t>
            </a:r>
            <a:r>
              <a:rPr lang="en-US" sz="2200" dirty="0" smtClean="0"/>
              <a:t>through different phases </a:t>
            </a:r>
            <a:r>
              <a:rPr lang="en-US" sz="2200" dirty="0"/>
              <a:t>of the competitive dialogue </a:t>
            </a:r>
            <a:r>
              <a:rPr lang="en-US" sz="2200" dirty="0" smtClean="0"/>
              <a:t>or procedure </a:t>
            </a:r>
            <a:r>
              <a:rPr lang="en-US" sz="2200" dirty="0"/>
              <a:t>with negotiation</a:t>
            </a:r>
            <a:endParaRPr lang="en-US" sz="2200" dirty="0" smtClean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/>
              <a:t>First phase, </a:t>
            </a:r>
            <a:r>
              <a:rPr lang="en-US" sz="2200" dirty="0">
                <a:solidFill>
                  <a:srgbClr val="336699"/>
                </a:solidFill>
              </a:rPr>
              <a:t>ensure </a:t>
            </a:r>
            <a:r>
              <a:rPr lang="en-US" sz="2200" dirty="0" smtClean="0">
                <a:solidFill>
                  <a:srgbClr val="336699"/>
                </a:solidFill>
              </a:rPr>
              <a:t>common </a:t>
            </a:r>
            <a:r>
              <a:rPr lang="en-US" sz="2200" dirty="0">
                <a:solidFill>
                  <a:srgbClr val="336699"/>
                </a:solidFill>
              </a:rPr>
              <a:t>understanding </a:t>
            </a:r>
            <a:r>
              <a:rPr lang="en-US" sz="2200" dirty="0"/>
              <a:t>of the tender invitation </a:t>
            </a:r>
            <a:r>
              <a:rPr lang="en-US" sz="2200" dirty="0" smtClean="0"/>
              <a:t>document, clarifications disclosed to all tenderers, good practice to keep record of meetings and issues raised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/>
              <a:t>Second phase, </a:t>
            </a:r>
            <a:r>
              <a:rPr lang="en-US" sz="2200" dirty="0" smtClean="0"/>
              <a:t>meeting with </a:t>
            </a:r>
            <a:r>
              <a:rPr lang="en-US" sz="2200" dirty="0"/>
              <a:t>tenderers </a:t>
            </a:r>
            <a:r>
              <a:rPr lang="en-US" sz="2200" dirty="0" smtClean="0"/>
              <a:t>in </a:t>
            </a:r>
            <a:r>
              <a:rPr lang="en-US" sz="2200" dirty="0">
                <a:solidFill>
                  <a:srgbClr val="336699"/>
                </a:solidFill>
              </a:rPr>
              <a:t>preparation of their final tender</a:t>
            </a:r>
            <a:r>
              <a:rPr lang="en-US" sz="2200" dirty="0" smtClean="0"/>
              <a:t>, confidentiality issues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/>
              <a:t>Submission of </a:t>
            </a:r>
            <a:r>
              <a:rPr lang="en-US" sz="2200" dirty="0">
                <a:solidFill>
                  <a:srgbClr val="336699"/>
                </a:solidFill>
              </a:rPr>
              <a:t>final tender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36699"/>
                </a:solidFill>
              </a:rPr>
              <a:t>Managing tenderer queries and requests for </a:t>
            </a:r>
            <a:r>
              <a:rPr lang="en-US" sz="2200" dirty="0" smtClean="0">
                <a:solidFill>
                  <a:srgbClr val="336699"/>
                </a:solidFill>
              </a:rPr>
              <a:t>clarification</a:t>
            </a:r>
            <a:r>
              <a:rPr lang="en-US" sz="2200" dirty="0"/>
              <a:t> </a:t>
            </a:r>
            <a:r>
              <a:rPr lang="en-US" sz="2200" dirty="0" smtClean="0"/>
              <a:t>from tenderers, </a:t>
            </a:r>
            <a:r>
              <a:rPr lang="en-US" sz="2200" dirty="0"/>
              <a:t>using </a:t>
            </a:r>
            <a:r>
              <a:rPr lang="en-US" sz="2200" dirty="0" smtClean="0"/>
              <a:t>a </a:t>
            </a:r>
            <a:r>
              <a:rPr lang="en-US" sz="2200" dirty="0"/>
              <a:t>defined communication </a:t>
            </a:r>
            <a:r>
              <a:rPr lang="en-US" sz="2200" dirty="0" smtClean="0"/>
              <a:t>protocol, rigorous management of process, swift replies, well stablished communication channel (web-based, e-mail)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1857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Evaluation of tenders</a:t>
            </a:r>
            <a:r>
              <a:rPr lang="en-US" sz="2200" dirty="0" smtClean="0"/>
              <a:t>, using different award criteria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/>
              <a:t>Lowest </a:t>
            </a:r>
            <a:r>
              <a:rPr lang="en-US" sz="2200" dirty="0">
                <a:solidFill>
                  <a:srgbClr val="336699"/>
                </a:solidFill>
              </a:rPr>
              <a:t>price</a:t>
            </a:r>
            <a:endParaRPr lang="en-US" sz="2200" dirty="0" smtClean="0">
              <a:solidFill>
                <a:srgbClr val="336699"/>
              </a:solidFill>
            </a:endParaRPr>
          </a:p>
          <a:p>
            <a:pPr marL="1169988" indent="-354013" defTabSz="36146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J"/>
              <a:defRPr sz="3168"/>
            </a:pPr>
            <a:r>
              <a:rPr lang="en-US" sz="2200" dirty="0" smtClean="0"/>
              <a:t>Easy to apply, mechanical</a:t>
            </a:r>
          </a:p>
          <a:p>
            <a:pPr marL="1169988" indent="-354013" defTabSz="36146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 sz="3168"/>
            </a:pPr>
            <a:r>
              <a:rPr lang="en-US" sz="2200" dirty="0" smtClean="0"/>
              <a:t>Doesn’t allow for qualitative considerations</a:t>
            </a:r>
            <a:endParaRPr lang="en-US" sz="2200" dirty="0"/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MEAT</a:t>
            </a:r>
            <a:r>
              <a:rPr lang="en-US" sz="2200" dirty="0" smtClean="0"/>
              <a:t> (most </a:t>
            </a:r>
            <a:r>
              <a:rPr lang="en-US" sz="2200" dirty="0"/>
              <a:t>economically advantageous </a:t>
            </a:r>
            <a:r>
              <a:rPr lang="en-US" sz="2200" dirty="0" smtClean="0"/>
              <a:t>tender</a:t>
            </a:r>
            <a:r>
              <a:rPr lang="en-US" sz="2200" dirty="0"/>
              <a:t>), assessment of </a:t>
            </a:r>
            <a:r>
              <a:rPr lang="en-US" sz="2200" dirty="0" smtClean="0"/>
              <a:t>best </a:t>
            </a:r>
            <a:r>
              <a:rPr lang="en-US" sz="2200" dirty="0"/>
              <a:t>price-quality ratio</a:t>
            </a:r>
            <a:r>
              <a:rPr lang="en-US" sz="2200" dirty="0" smtClean="0"/>
              <a:t>, a </a:t>
            </a:r>
            <a:r>
              <a:rPr lang="en-US" sz="2200" dirty="0" smtClean="0">
                <a:solidFill>
                  <a:srgbClr val="336699"/>
                </a:solidFill>
              </a:rPr>
              <a:t>weighted mix of price </a:t>
            </a:r>
            <a:r>
              <a:rPr lang="en-US" sz="2200" dirty="0">
                <a:solidFill>
                  <a:srgbClr val="336699"/>
                </a:solidFill>
              </a:rPr>
              <a:t>and non-price </a:t>
            </a:r>
            <a:r>
              <a:rPr lang="en-US" sz="2200" dirty="0" smtClean="0">
                <a:solidFill>
                  <a:srgbClr val="336699"/>
                </a:solidFill>
              </a:rPr>
              <a:t>criteria</a:t>
            </a:r>
            <a:r>
              <a:rPr lang="en-US" sz="2200" dirty="0" smtClean="0"/>
              <a:t> to reflect their relative importance</a:t>
            </a:r>
          </a:p>
          <a:p>
            <a:pPr marL="806450" indent="-354013" defTabSz="36146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̶"/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Non-price criteria</a:t>
            </a:r>
            <a:r>
              <a:rPr lang="en-US" sz="2200" dirty="0" smtClean="0"/>
              <a:t> in </a:t>
            </a:r>
            <a:r>
              <a:rPr lang="en-US" sz="2200" dirty="0"/>
              <a:t>accordance with Directive </a:t>
            </a:r>
            <a:r>
              <a:rPr lang="en-US" sz="2200" dirty="0" smtClean="0"/>
              <a:t>2014/24/EU: quality, technical merit, aesthetics, design, accessibility, innovation, qualification and experience of staff performing the contract, period of completion, technical assistance…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0571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The tendering process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Evaluation of tenders to select the preferred tenderer</a:t>
            </a:r>
            <a:r>
              <a:rPr lang="en-US" sz="2200" dirty="0" smtClean="0"/>
              <a:t>, the process includes</a:t>
            </a:r>
          </a:p>
          <a:p>
            <a:pPr marL="806450" indent="-457200" defTabSz="36146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168"/>
            </a:pPr>
            <a:r>
              <a:rPr lang="en-US" sz="2200" dirty="0" smtClean="0"/>
              <a:t>Assess </a:t>
            </a:r>
            <a:r>
              <a:rPr lang="en-US" sz="2200" dirty="0" smtClean="0">
                <a:solidFill>
                  <a:srgbClr val="336699"/>
                </a:solidFill>
              </a:rPr>
              <a:t>completeness of proposals submitted </a:t>
            </a:r>
            <a:r>
              <a:rPr lang="en-US" sz="2200" dirty="0">
                <a:solidFill>
                  <a:srgbClr val="336699"/>
                </a:solidFill>
              </a:rPr>
              <a:t>and formats </a:t>
            </a:r>
            <a:r>
              <a:rPr lang="en-US" sz="2200" dirty="0" smtClean="0">
                <a:solidFill>
                  <a:srgbClr val="336699"/>
                </a:solidFill>
              </a:rPr>
              <a:t>used</a:t>
            </a:r>
            <a:r>
              <a:rPr lang="en-US" sz="2200" dirty="0" smtClean="0"/>
              <a:t> are according to rules of invitation to tender</a:t>
            </a:r>
          </a:p>
          <a:p>
            <a:pPr marL="806450" indent="-457200" defTabSz="36146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168"/>
            </a:pPr>
            <a:r>
              <a:rPr lang="en-US" sz="2200" dirty="0" smtClean="0"/>
              <a:t>Initial </a:t>
            </a:r>
            <a:r>
              <a:rPr lang="en-US" sz="2200" dirty="0" smtClean="0">
                <a:solidFill>
                  <a:srgbClr val="336699"/>
                </a:solidFill>
              </a:rPr>
              <a:t>assessment of pass/fail criteria</a:t>
            </a:r>
            <a:r>
              <a:rPr lang="en-US" sz="2200" dirty="0"/>
              <a:t>, solution meets all minimum technical </a:t>
            </a:r>
            <a:r>
              <a:rPr lang="en-US" sz="2200" dirty="0" smtClean="0"/>
              <a:t>requirements, costs </a:t>
            </a:r>
            <a:r>
              <a:rPr lang="en-US" sz="2200" dirty="0"/>
              <a:t>and financial structure are consistent with the technical </a:t>
            </a:r>
            <a:r>
              <a:rPr lang="en-US" sz="2200" dirty="0" smtClean="0"/>
              <a:t>solution</a:t>
            </a:r>
          </a:p>
          <a:p>
            <a:pPr marL="806450" indent="-457200" defTabSz="36146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168"/>
            </a:pPr>
            <a:r>
              <a:rPr lang="en-US" sz="2200" dirty="0" smtClean="0"/>
              <a:t>Individual </a:t>
            </a:r>
            <a:r>
              <a:rPr lang="en-US" sz="2200" dirty="0"/>
              <a:t>tenders </a:t>
            </a:r>
            <a:r>
              <a:rPr lang="en-US" sz="2200" dirty="0" smtClean="0"/>
              <a:t>assessed </a:t>
            </a:r>
            <a:r>
              <a:rPr lang="en-US" sz="2200" dirty="0"/>
              <a:t>by </a:t>
            </a:r>
            <a:r>
              <a:rPr lang="en-US" sz="2200" dirty="0" smtClean="0"/>
              <a:t>project/tender team in </a:t>
            </a:r>
            <a:r>
              <a:rPr lang="en-US" sz="2200" dirty="0"/>
              <a:t>accordance with the </a:t>
            </a:r>
            <a:r>
              <a:rPr lang="en-US" sz="2200" dirty="0">
                <a:solidFill>
                  <a:srgbClr val="336699"/>
                </a:solidFill>
              </a:rPr>
              <a:t>criteria and the weights set out in the tender </a:t>
            </a:r>
            <a:r>
              <a:rPr lang="en-US" sz="2200" dirty="0" smtClean="0">
                <a:solidFill>
                  <a:srgbClr val="336699"/>
                </a:solidFill>
              </a:rPr>
              <a:t>documents</a:t>
            </a:r>
          </a:p>
          <a:p>
            <a:pPr marL="806450" indent="-457200" defTabSz="36146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3168"/>
            </a:pPr>
            <a:r>
              <a:rPr lang="en-US" sz="2200" dirty="0"/>
              <a:t>Ranking of tenders, </a:t>
            </a:r>
            <a:r>
              <a:rPr lang="en-US" sz="2200" dirty="0" smtClean="0">
                <a:solidFill>
                  <a:srgbClr val="336699"/>
                </a:solidFill>
              </a:rPr>
              <a:t>identify </a:t>
            </a:r>
            <a:r>
              <a:rPr lang="en-US" sz="2200" dirty="0">
                <a:solidFill>
                  <a:srgbClr val="336699"/>
                </a:solidFill>
              </a:rPr>
              <a:t>the </a:t>
            </a:r>
            <a:r>
              <a:rPr lang="en-US" sz="2200" dirty="0" smtClean="0">
                <a:solidFill>
                  <a:srgbClr val="336699"/>
                </a:solidFill>
              </a:rPr>
              <a:t>preferred tenderer and communicate to all parties involved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9466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83568" y="2852936"/>
            <a:ext cx="7776864" cy="14401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3800" dirty="0">
                <a:solidFill>
                  <a:srgbClr val="336699"/>
                </a:solidFill>
                <a:ea typeface="+mn-ea"/>
              </a:rPr>
              <a:t>1.  Introduction to the Guide to Preparing and Procuring a PPP Project</a:t>
            </a:r>
            <a:endParaRPr lang="en-US" sz="3800" b="1" dirty="0" smtClean="0">
              <a:solidFill>
                <a:srgbClr val="336699"/>
              </a:solidFill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2 – </a:t>
            </a:r>
            <a:r>
              <a:rPr lang="en-US" sz="2200" dirty="0"/>
              <a:t>The PPP contract and financial close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After the selection of the preferred tenderer, a number of tasks must be performed before signing the PPP contract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798612"/>
              </p:ext>
            </p:extLst>
          </p:nvPr>
        </p:nvGraphicFramePr>
        <p:xfrm>
          <a:off x="313696" y="2847600"/>
          <a:ext cx="8496944" cy="3975608"/>
        </p:xfrm>
        <a:graphic>
          <a:graphicData uri="http://schemas.openxmlformats.org/drawingml/2006/table">
            <a:tbl>
              <a:tblPr firstRow="1" firstCol="1" bandRow="1"/>
              <a:tblGrid>
                <a:gridCol w="1944216">
                  <a:extLst>
                    <a:ext uri="{9D8B030D-6E8A-4147-A177-3AD203B41FA5}">
                      <a16:colId xmlns:a16="http://schemas.microsoft.com/office/drawing/2014/main" val="1368349966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4034437426"/>
                    </a:ext>
                  </a:extLst>
                </a:gridCol>
              </a:tblGrid>
              <a:tr h="213995">
                <a:tc gridSpan="2">
                  <a:txBody>
                    <a:bodyPr/>
                    <a:lstStyle/>
                    <a:p>
                      <a:pPr marL="741680" indent="-741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Stage 2: 	PPP contract and financial close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1680" indent="-7416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en-GB" sz="13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From selection of winning tender to contract award and signing of all PPP-related agreements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639471"/>
                  </a:ext>
                </a:extLst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rgbClr val="76923C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Key activities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7780" marB="17780" anchor="ctr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131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Finalise PPP contract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Finalise/clarify/negotiate the PPP contract details with the preferred/successful tenderer.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 any agreed non-material changes to the PPP contract.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321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Conclude financing agreements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Lenders to the preferred/successful tenderer carry out their due diligence checks and confirm financing terms.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the preferred/successful tenderer, finalise the terms of the financing/ancillary agreements with the lenders.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6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award and financial close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 notice to unsuccessful tenderers of intention to award the contract (</a:t>
                      </a:r>
                      <a:r>
                        <a:rPr lang="en-GB" sz="13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standstill period</a:t>
                      </a: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(Assuming no legal challenge) the PPP contract is signed along with all related agreements (</a:t>
                      </a:r>
                      <a:r>
                        <a:rPr lang="en-GB" sz="13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close</a:t>
                      </a: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and the financing agreement (</a:t>
                      </a:r>
                      <a:r>
                        <a:rPr lang="en-GB" sz="13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close</a:t>
                      </a: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6213" lvl="0" indent="-176213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parties satisfy any remaining “conditions precedent” that are necessary to make the PPP contract effective.</a:t>
                      </a:r>
                    </a:p>
                  </a:txBody>
                  <a:tcPr marL="68580" marR="68580" marT="17780" marB="17780">
                    <a:lnL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92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8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>
                <a:solidFill>
                  <a:srgbClr val="336699"/>
                </a:solidFill>
              </a:rPr>
              <a:t>Phase 3 – Project procurement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2 – </a:t>
            </a:r>
            <a:r>
              <a:rPr lang="en-US" sz="2200" dirty="0"/>
              <a:t>The PPP contract and financial close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A note on “</a:t>
            </a:r>
            <a:r>
              <a:rPr lang="en-US" sz="2200" dirty="0">
                <a:solidFill>
                  <a:srgbClr val="336699"/>
                </a:solidFill>
              </a:rPr>
              <a:t>conditions precedent”</a:t>
            </a:r>
            <a:r>
              <a:rPr lang="en-US" sz="2200" dirty="0"/>
              <a:t>: activities that the private partner is required to </a:t>
            </a:r>
            <a:r>
              <a:rPr lang="en-US" sz="2200" dirty="0" smtClean="0"/>
              <a:t>undertake before </a:t>
            </a:r>
            <a:r>
              <a:rPr lang="en-US" sz="2200" dirty="0"/>
              <a:t>the PPP contract can take full effect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457" y="2954007"/>
            <a:ext cx="6548874" cy="390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83568" y="3068960"/>
            <a:ext cx="7776864" cy="10801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3800" dirty="0">
                <a:solidFill>
                  <a:srgbClr val="336699"/>
                </a:solidFill>
                <a:ea typeface="+mn-ea"/>
              </a:rPr>
              <a:t>5</a:t>
            </a:r>
            <a:r>
              <a:rPr lang="en-US" sz="3800" dirty="0" smtClean="0">
                <a:solidFill>
                  <a:srgbClr val="336699"/>
                </a:solidFill>
                <a:ea typeface="+mn-ea"/>
              </a:rPr>
              <a:t>. Final comments</a:t>
            </a:r>
            <a:endParaRPr lang="en-US" sz="38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 smtClean="0">
              <a:solidFill>
                <a:srgbClr val="336699"/>
              </a:solidFill>
              <a:ea typeface="+mn-ea"/>
            </a:endParaRPr>
          </a:p>
          <a:p>
            <a:pPr>
              <a:defRPr/>
            </a:pPr>
            <a:endParaRPr lang="en-US" sz="3800" b="1" dirty="0" smtClean="0">
              <a:solidFill>
                <a:srgbClr val="336699"/>
              </a:solidFill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9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Final comments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PPP is just </a:t>
            </a:r>
            <a:r>
              <a:rPr lang="en-US" sz="2200" dirty="0" smtClean="0">
                <a:solidFill>
                  <a:srgbClr val="336699"/>
                </a:solidFill>
              </a:rPr>
              <a:t>one of several public procurement tools</a:t>
            </a:r>
            <a:r>
              <a:rPr lang="en-US" sz="2200" dirty="0" smtClean="0"/>
              <a:t>, a mean to and end and not an end o itself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The </a:t>
            </a:r>
            <a:r>
              <a:rPr lang="en-US" sz="2200" dirty="0" smtClean="0">
                <a:solidFill>
                  <a:srgbClr val="336699"/>
                </a:solidFill>
              </a:rPr>
              <a:t>use of PPP based on objective criteria</a:t>
            </a:r>
            <a:r>
              <a:rPr lang="en-US" sz="2200" dirty="0" smtClean="0"/>
              <a:t>, qualitative and quantitative </a:t>
            </a:r>
            <a:r>
              <a:rPr lang="en-US" sz="2200" dirty="0" err="1" smtClean="0"/>
              <a:t>VfM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The </a:t>
            </a:r>
            <a:r>
              <a:rPr lang="en-US" sz="2200" dirty="0" smtClean="0">
                <a:solidFill>
                  <a:srgbClr val="336699"/>
                </a:solidFill>
              </a:rPr>
              <a:t>lifecycle approach of PPP increases complexity and brings challenges</a:t>
            </a:r>
            <a:r>
              <a:rPr lang="en-US" sz="2200" dirty="0" smtClean="0"/>
              <a:t>, necessary to enhance capacity of public institutions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Different stages of preparing and procuring PPP, lead by </a:t>
            </a:r>
            <a:r>
              <a:rPr lang="en-US" sz="2200" dirty="0">
                <a:solidFill>
                  <a:srgbClr val="336699"/>
                </a:solidFill>
              </a:rPr>
              <a:t>stable well dimensioned capable public teams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Transaction advisers </a:t>
            </a:r>
            <a:r>
              <a:rPr lang="en-US" sz="2200" dirty="0">
                <a:solidFill>
                  <a:srgbClr val="336699"/>
                </a:solidFill>
              </a:rPr>
              <a:t>must add value to public teams</a:t>
            </a:r>
            <a:r>
              <a:rPr lang="en-US" sz="2200" dirty="0" smtClean="0"/>
              <a:t>, not substitute them in their tasks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36699"/>
                </a:solidFill>
              </a:rPr>
              <a:t>Transparency and competition</a:t>
            </a:r>
            <a:r>
              <a:rPr lang="en-US" sz="2200" dirty="0" smtClean="0"/>
              <a:t> are key factors to </a:t>
            </a:r>
            <a:r>
              <a:rPr lang="en-US" sz="2200" dirty="0" err="1" smtClean="0"/>
              <a:t>maximise</a:t>
            </a:r>
            <a:r>
              <a:rPr lang="en-US" sz="2200" dirty="0" smtClean="0"/>
              <a:t> the value of a project from structuring to tendering (and contract execution)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622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83568" y="3212976"/>
            <a:ext cx="7776864" cy="10801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4400" dirty="0" smtClean="0">
                <a:solidFill>
                  <a:srgbClr val="336699"/>
                </a:solidFill>
                <a:ea typeface="+mn-ea"/>
              </a:rPr>
              <a:t>Questions?</a:t>
            </a:r>
          </a:p>
          <a:p>
            <a:pPr>
              <a:defRPr/>
            </a:pPr>
            <a:endParaRPr lang="en-US" sz="3800" b="1" dirty="0" smtClean="0">
              <a:solidFill>
                <a:srgbClr val="336699"/>
              </a:solidFill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2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sz="half" idx="1"/>
          </p:nvPr>
        </p:nvSpPr>
        <p:spPr bwMode="auto">
          <a:xfrm>
            <a:off x="323528" y="1771200"/>
            <a:ext cx="8497887" cy="31422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Clr>
                <a:schemeClr val="accent4"/>
              </a:buClr>
              <a:buFontTx/>
              <a:buNone/>
            </a:pPr>
            <a:r>
              <a:rPr lang="en-US" sz="3200" kern="1200" dirty="0" smtClean="0">
                <a:solidFill>
                  <a:srgbClr val="336699"/>
                </a:solidFill>
                <a:latin typeface="Calibri" panose="020F0502020204030204" pitchFamily="34" charset="0"/>
              </a:rPr>
              <a:t>European </a:t>
            </a:r>
            <a:r>
              <a:rPr lang="en-US" sz="3200" kern="1200" dirty="0">
                <a:solidFill>
                  <a:srgbClr val="336699"/>
                </a:solidFill>
                <a:latin typeface="Calibri" panose="020F0502020204030204" pitchFamily="34" charset="0"/>
              </a:rPr>
              <a:t>PPP Expertise Centre</a:t>
            </a:r>
          </a:p>
          <a:p>
            <a:pPr marL="0" indent="0" algn="ctr" eaLnBrk="1" hangingPunct="1">
              <a:buClr>
                <a:schemeClr val="accent4"/>
              </a:buClr>
              <a:buFontTx/>
              <a:buChar char="•"/>
            </a:pPr>
            <a:endParaRPr lang="en-GB" kern="1200" dirty="0">
              <a:solidFill>
                <a:srgbClr val="336699"/>
              </a:solidFill>
              <a:latin typeface="Calibri" panose="020F0502020204030204" pitchFamily="34" charset="0"/>
            </a:endParaRPr>
          </a:p>
          <a:p>
            <a:pPr marL="0" indent="0" algn="ctr" eaLnBrk="1" hangingPunct="1">
              <a:spcBef>
                <a:spcPct val="0"/>
              </a:spcBef>
              <a:buClr>
                <a:schemeClr val="accent4"/>
              </a:buClr>
              <a:buNone/>
            </a:pPr>
            <a:r>
              <a:rPr lang="fr-BE" sz="2000" u="sng" kern="1200" dirty="0">
                <a:solidFill>
                  <a:srgbClr val="336699"/>
                </a:solidFill>
                <a:latin typeface="Calibri" panose="020F0502020204030204" pitchFamily="34" charset="0"/>
              </a:rPr>
              <a:t>epec@eib.org </a:t>
            </a:r>
          </a:p>
          <a:p>
            <a:pPr marL="0" indent="0" algn="ctr" eaLnBrk="1" hangingPunct="1">
              <a:buClr>
                <a:schemeClr val="accent4"/>
              </a:buClr>
              <a:buNone/>
            </a:pPr>
            <a:r>
              <a:rPr lang="fr-BE" sz="2000" u="sng" kern="1200" dirty="0">
                <a:solidFill>
                  <a:srgbClr val="336699"/>
                </a:solidFill>
                <a:latin typeface="Calibri" panose="020F0502020204030204" pitchFamily="34" charset="0"/>
              </a:rPr>
              <a:t>www.eib.org/epec</a:t>
            </a:r>
          </a:p>
          <a:p>
            <a:pPr marL="0" indent="0" algn="ctr" eaLnBrk="1" hangingPunct="1">
              <a:buClr>
                <a:schemeClr val="accent4"/>
              </a:buClr>
              <a:buNone/>
            </a:pPr>
            <a:r>
              <a:rPr lang="fr-BE" sz="2000" u="sng" kern="1200" dirty="0">
                <a:solidFill>
                  <a:srgbClr val="336699"/>
                </a:solidFill>
                <a:latin typeface="Calibri" panose="020F0502020204030204" pitchFamily="34" charset="0"/>
              </a:rPr>
              <a:t>Twitter: @</a:t>
            </a:r>
            <a:r>
              <a:rPr lang="fr-BE" sz="2000" u="sng" kern="1200" dirty="0" err="1">
                <a:solidFill>
                  <a:srgbClr val="336699"/>
                </a:solidFill>
                <a:latin typeface="Calibri" panose="020F0502020204030204" pitchFamily="34" charset="0"/>
              </a:rPr>
              <a:t>EpecNews</a:t>
            </a:r>
            <a:endParaRPr lang="fr-BE" sz="2000" u="sng" kern="1200" dirty="0">
              <a:solidFill>
                <a:srgbClr val="336699"/>
              </a:solidFill>
              <a:latin typeface="Calibri" panose="020F0502020204030204" pitchFamily="34" charset="0"/>
            </a:endParaRPr>
          </a:p>
          <a:p>
            <a:pPr marL="0" indent="0" algn="ctr" eaLnBrk="1" hangingPunct="1">
              <a:buClr>
                <a:schemeClr val="accent4"/>
              </a:buClr>
              <a:buFontTx/>
              <a:buNone/>
            </a:pPr>
            <a:endParaRPr lang="fr-BE" sz="3200" kern="1200" dirty="0">
              <a:solidFill>
                <a:srgbClr val="336699"/>
              </a:solidFill>
              <a:latin typeface="Calibri" panose="020F0502020204030204" pitchFamily="34" charset="0"/>
            </a:endParaRPr>
          </a:p>
          <a:p>
            <a:pPr marL="0" indent="0" algn="ctr" eaLnBrk="1" hangingPunct="1">
              <a:buFontTx/>
              <a:buNone/>
            </a:pPr>
            <a:endParaRPr lang="fr-BE" sz="2000" dirty="0" smtClean="0">
              <a:solidFill>
                <a:srgbClr val="336699"/>
              </a:solidFill>
            </a:endParaRPr>
          </a:p>
        </p:txBody>
      </p:sp>
      <p:sp>
        <p:nvSpPr>
          <p:cNvPr id="45060" name="Rectangle 8"/>
          <p:cNvSpPr>
            <a:spLocks noChangeArrowheads="1"/>
          </p:cNvSpPr>
          <p:nvPr/>
        </p:nvSpPr>
        <p:spPr bwMode="auto">
          <a:xfrm>
            <a:off x="457200" y="1484313"/>
            <a:ext cx="3322638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1800">
              <a:solidFill>
                <a:srgbClr val="B2B2B2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sz="half" idx="1"/>
          </p:nvPr>
        </p:nvSpPr>
        <p:spPr bwMode="auto">
          <a:xfrm>
            <a:off x="2118519" y="4457775"/>
            <a:ext cx="6624735" cy="165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pt-BR" sz="1800" b="1" dirty="0">
                <a:solidFill>
                  <a:srgbClr val="336699"/>
                </a:solidFill>
              </a:rPr>
              <a:t>Fernando </a:t>
            </a:r>
            <a:r>
              <a:rPr lang="pt-BR" sz="1800" b="1" dirty="0" smtClean="0">
                <a:solidFill>
                  <a:srgbClr val="336699"/>
                </a:solidFill>
              </a:rPr>
              <a:t>Crespo Diu</a:t>
            </a:r>
            <a:endParaRPr lang="pt-BR" sz="1800" b="1" dirty="0">
              <a:solidFill>
                <a:srgbClr val="336699"/>
              </a:solidFill>
            </a:endParaRPr>
          </a:p>
          <a:p>
            <a:pPr marL="0" indent="0" eaLnBrk="1" hangingPunct="1">
              <a:buNone/>
            </a:pPr>
            <a:r>
              <a:rPr lang="fr-CH" sz="1800" dirty="0">
                <a:solidFill>
                  <a:srgbClr val="336699"/>
                </a:solidFill>
              </a:rPr>
              <a:t>Principal </a:t>
            </a:r>
            <a:r>
              <a:rPr lang="fr-CH" sz="1800" dirty="0" err="1">
                <a:solidFill>
                  <a:srgbClr val="336699"/>
                </a:solidFill>
              </a:rPr>
              <a:t>Adviser</a:t>
            </a:r>
            <a:endParaRPr lang="fr-CH" sz="1800" dirty="0">
              <a:solidFill>
                <a:srgbClr val="336699"/>
              </a:solidFill>
            </a:endParaRPr>
          </a:p>
          <a:p>
            <a:pPr marL="0" indent="0" eaLnBrk="1" hangingPunct="1">
              <a:buNone/>
            </a:pPr>
            <a:r>
              <a:rPr lang="fr-CH" sz="1800" dirty="0" smtClean="0">
                <a:solidFill>
                  <a:srgbClr val="336699"/>
                </a:solidFill>
              </a:rPr>
              <a:t>f.crespodiu@eib.org</a:t>
            </a:r>
          </a:p>
          <a:p>
            <a:pPr marL="0" indent="0" eaLnBrk="1" hangingPunct="1">
              <a:buNone/>
            </a:pPr>
            <a:r>
              <a:rPr lang="fr-BE" sz="1800" kern="1200" dirty="0" smtClean="0">
                <a:solidFill>
                  <a:srgbClr val="7F7F7F"/>
                </a:solidFill>
                <a:latin typeface="Calibri" panose="020F0502020204030204" pitchFamily="34" charset="0"/>
              </a:rPr>
              <a:t>+352 </a:t>
            </a:r>
            <a:r>
              <a:rPr lang="fr-BE" sz="1800" kern="1200" dirty="0">
                <a:solidFill>
                  <a:srgbClr val="7F7F7F"/>
                </a:solidFill>
                <a:latin typeface="Calibri" panose="020F0502020204030204" pitchFamily="34" charset="0"/>
              </a:rPr>
              <a:t>43 79 </a:t>
            </a:r>
            <a:r>
              <a:rPr lang="fr-BE" sz="1800" kern="1200" dirty="0" smtClean="0">
                <a:solidFill>
                  <a:srgbClr val="7F7F7F"/>
                </a:solidFill>
                <a:latin typeface="Calibri" panose="020F0502020204030204" pitchFamily="34" charset="0"/>
              </a:rPr>
              <a:t>83 696</a:t>
            </a:r>
          </a:p>
          <a:p>
            <a:pPr marL="0" indent="0" eaLnBrk="1" hangingPunct="1">
              <a:buNone/>
            </a:pPr>
            <a:r>
              <a:rPr lang="fr-BE" sz="1800" kern="1200" dirty="0" smtClean="0">
                <a:solidFill>
                  <a:srgbClr val="7F7F7F"/>
                </a:solidFill>
                <a:latin typeface="Calibri" panose="020F0502020204030204" pitchFamily="34" charset="0"/>
              </a:rPr>
              <a:t> </a:t>
            </a:r>
            <a:r>
              <a:rPr lang="fr-BE" sz="1800" b="1" dirty="0" smtClean="0">
                <a:solidFill>
                  <a:srgbClr val="336699"/>
                </a:solidFill>
              </a:rPr>
              <a:t>Knut </a:t>
            </a:r>
            <a:r>
              <a:rPr lang="fr-BE" sz="1800" b="1" dirty="0" err="1" smtClean="0">
                <a:solidFill>
                  <a:srgbClr val="336699"/>
                </a:solidFill>
              </a:rPr>
              <a:t>Gummert</a:t>
            </a:r>
            <a:endParaRPr lang="fr-BE" sz="1800" b="1" dirty="0" smtClean="0">
              <a:solidFill>
                <a:srgbClr val="336699"/>
              </a:solidFill>
            </a:endParaRPr>
          </a:p>
          <a:p>
            <a:pPr marL="0" indent="0" eaLnBrk="1" hangingPunct="1">
              <a:buNone/>
            </a:pPr>
            <a:r>
              <a:rPr lang="en-GB" sz="1800" dirty="0" smtClean="0">
                <a:solidFill>
                  <a:srgbClr val="336699"/>
                </a:solidFill>
              </a:rPr>
              <a:t>Adviser</a:t>
            </a:r>
          </a:p>
          <a:p>
            <a:pPr marL="0" indent="0" eaLnBrk="1" hangingPunct="1">
              <a:buNone/>
            </a:pPr>
            <a:r>
              <a:rPr lang="fr-BE" sz="1800" dirty="0" smtClean="0">
                <a:solidFill>
                  <a:srgbClr val="336699"/>
                </a:solidFill>
              </a:rPr>
              <a:t>k.gummert@eib.org</a:t>
            </a:r>
            <a:endParaRPr lang="fr-BE" sz="1800" dirty="0">
              <a:solidFill>
                <a:srgbClr val="336699"/>
              </a:solidFill>
            </a:endParaRPr>
          </a:p>
          <a:p>
            <a:pPr marL="0" indent="0" eaLnBrk="1" hangingPunct="1">
              <a:buNone/>
            </a:pPr>
            <a:r>
              <a:rPr lang="fr-BE" sz="1800" kern="1200" dirty="0">
                <a:solidFill>
                  <a:srgbClr val="7F7F7F"/>
                </a:solidFill>
                <a:latin typeface="Calibri" panose="020F0502020204030204" pitchFamily="34" charset="0"/>
              </a:rPr>
              <a:t>+352 43 79 82 757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6875462" y="6453336"/>
            <a:ext cx="2268537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defRPr/>
            </a:pPr>
            <a:fld id="{6A59CF5F-81B6-457E-B3D8-E57F9CF0EBBC}" type="slidenum">
              <a:rPr lang="en-GB" sz="1600" smtClean="0">
                <a:solidFill>
                  <a:schemeClr val="bg2"/>
                </a:solidFill>
              </a:rPr>
              <a:pPr algn="r" eaLnBrk="1" hangingPunct="1">
                <a:defRPr/>
              </a:pPr>
              <a:t>35</a:t>
            </a:fld>
            <a:endParaRPr lang="en-GB" sz="16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80728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Content of the Guide to Preparing and Procuring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39824" y="1723645"/>
            <a:ext cx="5760368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900"/>
              </a:spcAft>
            </a:pPr>
            <a:r>
              <a:rPr lang="en-US" sz="2000" dirty="0" smtClean="0"/>
              <a:t>Presents </a:t>
            </a:r>
            <a:r>
              <a:rPr lang="en-US" sz="2000" dirty="0"/>
              <a:t>current </a:t>
            </a:r>
            <a:r>
              <a:rPr lang="en-US" sz="2000" dirty="0">
                <a:solidFill>
                  <a:srgbClr val="365F91"/>
                </a:solidFill>
              </a:rPr>
              <a:t>good practice from the European PPP market </a:t>
            </a:r>
            <a:r>
              <a:rPr lang="en-US" sz="2000" dirty="0" smtClean="0"/>
              <a:t>relevant </a:t>
            </a:r>
            <a:r>
              <a:rPr lang="en-US" sz="2000" dirty="0"/>
              <a:t>to the public officials in the </a:t>
            </a:r>
            <a:r>
              <a:rPr lang="en-US" sz="2000" dirty="0" smtClean="0"/>
              <a:t>WB Region</a:t>
            </a:r>
          </a:p>
          <a:p>
            <a:pPr>
              <a:spcAft>
                <a:spcPts val="900"/>
              </a:spcAft>
            </a:pPr>
            <a:r>
              <a:rPr lang="en-US" sz="2000" dirty="0" smtClean="0"/>
              <a:t>Aims </a:t>
            </a:r>
            <a:r>
              <a:rPr lang="en-US" sz="2000" dirty="0"/>
              <a:t>to </a:t>
            </a:r>
            <a:r>
              <a:rPr lang="en-US" sz="2000" dirty="0">
                <a:solidFill>
                  <a:srgbClr val="365F91"/>
                </a:solidFill>
              </a:rPr>
              <a:t>provide a framework for decision making </a:t>
            </a:r>
            <a:r>
              <a:rPr lang="en-US" sz="2000" dirty="0" smtClean="0"/>
              <a:t>during preparing </a:t>
            </a:r>
            <a:r>
              <a:rPr lang="en-US" sz="2000" dirty="0"/>
              <a:t>and procuring a PPP </a:t>
            </a:r>
            <a:r>
              <a:rPr lang="en-US" sz="2000" dirty="0" smtClean="0"/>
              <a:t>project</a:t>
            </a:r>
            <a:endParaRPr lang="en-US" sz="2000" dirty="0"/>
          </a:p>
          <a:p>
            <a:pPr>
              <a:spcAft>
                <a:spcPts val="900"/>
              </a:spcAft>
            </a:pPr>
            <a:r>
              <a:rPr lang="en-US" sz="2000" dirty="0" smtClean="0"/>
              <a:t>Presents </a:t>
            </a:r>
            <a:r>
              <a:rPr lang="en-US" sz="2000" dirty="0">
                <a:solidFill>
                  <a:srgbClr val="365F91"/>
                </a:solidFill>
              </a:rPr>
              <a:t>key issues to be considered </a:t>
            </a:r>
            <a:r>
              <a:rPr lang="en-US" sz="2000" dirty="0" smtClean="0"/>
              <a:t>when performing the activities within three phases of the project lifecycle</a:t>
            </a:r>
          </a:p>
          <a:p>
            <a:pPr>
              <a:spcAft>
                <a:spcPts val="900"/>
              </a:spcAft>
            </a:pPr>
            <a:endParaRPr lang="en-US" sz="2000" dirty="0"/>
          </a:p>
          <a:p>
            <a:pPr>
              <a:spcAft>
                <a:spcPts val="900"/>
              </a:spcAft>
            </a:pPr>
            <a:endParaRPr lang="en-US" sz="2000" dirty="0" smtClean="0"/>
          </a:p>
          <a:p>
            <a:pPr>
              <a:spcAft>
                <a:spcPts val="0"/>
              </a:spcAft>
            </a:pPr>
            <a:endParaRPr lang="en-US" sz="2000" dirty="0"/>
          </a:p>
          <a:p>
            <a:pPr>
              <a:spcAft>
                <a:spcPts val="900"/>
              </a:spcAft>
            </a:pPr>
            <a:r>
              <a:rPr lang="en-US" sz="2000" dirty="0" smtClean="0"/>
              <a:t>Provides </a:t>
            </a:r>
            <a:r>
              <a:rPr lang="en-US" sz="2000" dirty="0">
                <a:solidFill>
                  <a:srgbClr val="365F91"/>
                </a:solidFill>
              </a:rPr>
              <a:t>additional references of key documentation</a:t>
            </a:r>
            <a:r>
              <a:rPr lang="en-US" sz="2000" dirty="0" smtClean="0"/>
              <a:t> (EPEC, European Commission, </a:t>
            </a:r>
            <a:r>
              <a:rPr lang="en-US" sz="2000" dirty="0" err="1" smtClean="0"/>
              <a:t>etc</a:t>
            </a:r>
            <a:r>
              <a:rPr lang="en-US" sz="2000" dirty="0" smtClean="0"/>
              <a:t>)  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60908" b="30893"/>
          <a:stretch/>
        </p:blipFill>
        <p:spPr>
          <a:xfrm>
            <a:off x="1187624" y="4764495"/>
            <a:ext cx="3549720" cy="3672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r="62256" b="38206"/>
          <a:stretch/>
        </p:blipFill>
        <p:spPr>
          <a:xfrm>
            <a:off x="1187624" y="5196543"/>
            <a:ext cx="3427294" cy="3283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t="1" r="62325" b="26106"/>
          <a:stretch/>
        </p:blipFill>
        <p:spPr>
          <a:xfrm>
            <a:off x="1187624" y="5628591"/>
            <a:ext cx="3672136" cy="3926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2200" y="2336540"/>
            <a:ext cx="2422700" cy="339671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372200" y="5877272"/>
            <a:ext cx="2422700" cy="307777"/>
          </a:xfrm>
          <a:prstGeom prst="rect">
            <a:avLst/>
          </a:prstGeom>
          <a:solidFill>
            <a:srgbClr val="365F9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Find </a:t>
            </a:r>
            <a:r>
              <a:rPr lang="en-US" sz="1400" i="1" u="sng" dirty="0" smtClean="0">
                <a:hlinkClick r:id="rId7"/>
              </a:rPr>
              <a:t>here</a:t>
            </a:r>
            <a:r>
              <a:rPr lang="en-US" sz="1400" i="1" dirty="0" smtClean="0"/>
              <a:t> the document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198843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 bwMode="auto">
          <a:xfrm>
            <a:off x="467543" y="811896"/>
            <a:ext cx="7459337" cy="519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000" b="0" dirty="0" smtClean="0"/>
              <a:t>The Guide to P&amp;P in the PPP project lifecycle: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04881" y="6597774"/>
            <a:ext cx="2133600" cy="476250"/>
          </a:xfrm>
        </p:spPr>
        <p:txBody>
          <a:bodyPr/>
          <a:lstStyle/>
          <a:p>
            <a:pPr>
              <a:defRPr/>
            </a:pPr>
            <a:fld id="{A4497862-C4F8-4B16-93DB-DDD57F2E454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45063" name="Flowchart: Decision 6"/>
          <p:cNvSpPr>
            <a:spLocks noChangeArrowheads="1"/>
          </p:cNvSpPr>
          <p:nvPr/>
        </p:nvSpPr>
        <p:spPr bwMode="auto">
          <a:xfrm>
            <a:off x="6158731" y="1268537"/>
            <a:ext cx="1316038" cy="1133475"/>
          </a:xfrm>
          <a:prstGeom prst="flowChartDecision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464576"/>
            <a:ext cx="5616452" cy="531340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982665" y="4766437"/>
            <a:ext cx="1944216" cy="538410"/>
            <a:chOff x="6228184" y="4941168"/>
            <a:chExt cx="1944216" cy="538410"/>
          </a:xfrm>
        </p:grpSpPr>
        <p:sp>
          <p:nvSpPr>
            <p:cNvPr id="7" name="Pentagon 6"/>
            <p:cNvSpPr/>
            <p:nvPr/>
          </p:nvSpPr>
          <p:spPr bwMode="auto">
            <a:xfrm rot="10800000">
              <a:off x="6228184" y="4941168"/>
              <a:ext cx="1944216" cy="538410"/>
            </a:xfrm>
            <a:prstGeom prst="homePlate">
              <a:avLst/>
            </a:prstGeom>
            <a:solidFill>
              <a:srgbClr val="365F9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22115" y="5021581"/>
              <a:ext cx="15840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/>
                <a:t>This document</a:t>
              </a:r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83568" y="3068960"/>
            <a:ext cx="7776864" cy="10801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sz="3800" dirty="0" smtClean="0">
                <a:solidFill>
                  <a:srgbClr val="336699"/>
                </a:solidFill>
                <a:ea typeface="+mn-ea"/>
              </a:rPr>
              <a:t>2. Phase 1 – Project identification</a:t>
            </a:r>
            <a:endParaRPr lang="en-US" sz="38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>
              <a:solidFill>
                <a:srgbClr val="336699"/>
              </a:solidFill>
              <a:ea typeface="+mn-ea"/>
            </a:endParaRPr>
          </a:p>
          <a:p>
            <a:pPr algn="ctr">
              <a:defRPr/>
            </a:pPr>
            <a:endParaRPr lang="en-US" sz="4400" dirty="0" smtClean="0">
              <a:solidFill>
                <a:srgbClr val="336699"/>
              </a:solidFill>
              <a:ea typeface="+mn-ea"/>
            </a:endParaRPr>
          </a:p>
          <a:p>
            <a:pPr>
              <a:defRPr/>
            </a:pPr>
            <a:endParaRPr lang="en-US" sz="3800" b="1" dirty="0" smtClean="0">
              <a:solidFill>
                <a:srgbClr val="336699"/>
              </a:solidFill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A03C2A7-DCF3-474C-8333-7B2685988890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5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1 – Project identification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First phase of project lifecycle when public authorities must determine if a project is: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/>
              <a:t>Technically</a:t>
            </a:r>
            <a:r>
              <a:rPr lang="en-US" sz="2200" dirty="0"/>
              <a:t>, financially and economically </a:t>
            </a:r>
            <a:r>
              <a:rPr lang="en-US" sz="2200" dirty="0">
                <a:solidFill>
                  <a:srgbClr val="365F91"/>
                </a:solidFill>
              </a:rPr>
              <a:t>feasible</a:t>
            </a:r>
            <a:r>
              <a:rPr lang="en-US" sz="2200" dirty="0"/>
              <a:t> (Stage 1); and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Suitable for procurement through a PPP</a:t>
            </a:r>
            <a:r>
              <a:rPr lang="en-US" sz="2200" dirty="0"/>
              <a:t> (Stage 2). This stage often includes </a:t>
            </a:r>
            <a:r>
              <a:rPr lang="en-US" sz="2200" dirty="0" smtClean="0"/>
              <a:t>an initial assessment </a:t>
            </a:r>
            <a:r>
              <a:rPr lang="en-US" sz="2200" dirty="0"/>
              <a:t>to determine whether a PPP is likely to deliver better </a:t>
            </a:r>
            <a:r>
              <a:rPr lang="en-US" sz="2200" dirty="0" err="1"/>
              <a:t>VfM</a:t>
            </a:r>
            <a:r>
              <a:rPr lang="en-US" sz="2200" dirty="0"/>
              <a:t> than a traditional procurement approach.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5471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1 – Project identification </a:t>
            </a:r>
            <a:endParaRPr lang="en-US" sz="3000" dirty="0">
              <a:solidFill>
                <a:srgbClr val="336699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739443"/>
              </p:ext>
            </p:extLst>
          </p:nvPr>
        </p:nvGraphicFramePr>
        <p:xfrm>
          <a:off x="467545" y="1556792"/>
          <a:ext cx="8280919" cy="5184576"/>
        </p:xfrm>
        <a:graphic>
          <a:graphicData uri="http://schemas.openxmlformats.org/drawingml/2006/table">
            <a:tbl>
              <a:tblPr firstRow="1" firstCol="1" bandRow="1"/>
              <a:tblGrid>
                <a:gridCol w="2164729">
                  <a:extLst>
                    <a:ext uri="{9D8B030D-6E8A-4147-A177-3AD203B41FA5}">
                      <a16:colId xmlns:a16="http://schemas.microsoft.com/office/drawing/2014/main" val="2292794951"/>
                    </a:ext>
                  </a:extLst>
                </a:gridCol>
                <a:gridCol w="2587798">
                  <a:extLst>
                    <a:ext uri="{9D8B030D-6E8A-4147-A177-3AD203B41FA5}">
                      <a16:colId xmlns:a16="http://schemas.microsoft.com/office/drawing/2014/main" val="1983572987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690812305"/>
                    </a:ext>
                  </a:extLst>
                </a:gridCol>
              </a:tblGrid>
              <a:tr h="231144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 1	Project Identification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64A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80080"/>
                  </a:ext>
                </a:extLst>
              </a:tr>
              <a:tr h="231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63128"/>
                  </a:ext>
                </a:extLst>
              </a:tr>
              <a:tr h="211489">
                <a:tc rowSpan="4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300" b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identification and selection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Needs assessment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Conduct needs assessment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025155"/>
                  </a:ext>
                </a:extLst>
              </a:tr>
              <a:tr h="887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Investment option analysis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Collect data and information on the objectives and scope of the project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Determine appropriate investment options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24781"/>
                  </a:ext>
                </a:extLst>
              </a:tr>
              <a:tr h="12281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Feasibility studies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 the technical, financial and economic feasibility of the project concept (e.g. Cost Benefit Analysis)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Conduct an economic viability analysis (e.g. a cost effectiveness analysis)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374878"/>
                  </a:ext>
                </a:extLst>
              </a:tr>
              <a:tr h="7421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Initial assessments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Affordability 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allocation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Accounting treatment 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Bankability </a:t>
                      </a:r>
                      <a:endParaRPr lang="en-GB" sz="13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45703"/>
                  </a:ext>
                </a:extLst>
              </a:tr>
              <a:tr h="129599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GB" sz="1300" b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Appraise suitability of project as a PPP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 suitability appraisal and initial qualitative </a:t>
                      </a:r>
                      <a:r>
                        <a:rPr lang="en-GB" sz="1300" dirty="0" err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VfM</a:t>
                      </a:r>
                      <a:r>
                        <a:rPr lang="en-GB" sz="1300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assessment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 a project's suitability for procurement through a PPP by examining project characteristics and framework conditions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8064A2"/>
                        </a:buClr>
                        <a:buFont typeface="Arial" panose="020B0604020202020204" pitchFamily="34" charset="0"/>
                        <a:buChar char="-"/>
                      </a:pPr>
                      <a:r>
                        <a:rPr lang="en-GB" sz="1300" i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Initial qualitative </a:t>
                      </a:r>
                      <a:r>
                        <a:rPr lang="en-GB" sz="1300" i="1" dirty="0" err="1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VfM</a:t>
                      </a:r>
                      <a:r>
                        <a:rPr lang="en-GB" sz="1300" i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i="1" dirty="0" smtClean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</a:t>
                      </a:r>
                      <a:r>
                        <a:rPr lang="en-GB" sz="1300" i="1" dirty="0">
                          <a:solidFill>
                            <a:srgbClr val="8064A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93" marR="59493" marT="15424" marB="15424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83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10400" y="6525344"/>
            <a:ext cx="2133600" cy="332656"/>
          </a:xfrm>
        </p:spPr>
        <p:txBody>
          <a:bodyPr anchor="t"/>
          <a:lstStyle/>
          <a:p>
            <a:pPr>
              <a:defRPr/>
            </a:pPr>
            <a:fld id="{EBA92D97-E636-4C95-BB41-BB4B1B5C850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539824" y="908720"/>
            <a:ext cx="7848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r>
              <a:rPr lang="en-US" sz="3000" dirty="0" smtClean="0">
                <a:solidFill>
                  <a:srgbClr val="336699"/>
                </a:solidFill>
              </a:rPr>
              <a:t>Phase 1 – Project identification </a:t>
            </a:r>
            <a:endParaRPr lang="en-US" sz="3000" dirty="0">
              <a:solidFill>
                <a:srgbClr val="336699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3381" y="1556792"/>
            <a:ext cx="8093075" cy="48245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361460">
              <a:spcBef>
                <a:spcPts val="600"/>
              </a:spcBef>
              <a:spcAft>
                <a:spcPts val="600"/>
              </a:spcAft>
              <a:buNone/>
              <a:defRPr sz="3168"/>
            </a:pPr>
            <a:r>
              <a:rPr lang="en-US" sz="2200" dirty="0" smtClean="0"/>
              <a:t>Stage 1 – Project identification and selection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Planning </a:t>
            </a:r>
            <a:r>
              <a:rPr lang="en-US" sz="2200" dirty="0">
                <a:solidFill>
                  <a:srgbClr val="365F91"/>
                </a:solidFill>
              </a:rPr>
              <a:t>and </a:t>
            </a:r>
            <a:r>
              <a:rPr lang="en-US" sz="2200" dirty="0" err="1">
                <a:solidFill>
                  <a:srgbClr val="365F91"/>
                </a:solidFill>
              </a:rPr>
              <a:t>prioritising</a:t>
            </a:r>
            <a:r>
              <a:rPr lang="en-US" sz="2200" dirty="0">
                <a:solidFill>
                  <a:srgbClr val="365F91"/>
                </a:solidFill>
              </a:rPr>
              <a:t> investment</a:t>
            </a:r>
            <a:r>
              <a:rPr lang="en-US" sz="2200" dirty="0"/>
              <a:t> in public </a:t>
            </a:r>
            <a:r>
              <a:rPr lang="en-US" sz="2200" dirty="0" smtClean="0"/>
              <a:t>infrastructure through investment plans, public and transparent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365F91"/>
                </a:solidFill>
              </a:rPr>
              <a:t>Needs assessment</a:t>
            </a:r>
            <a:r>
              <a:rPr lang="en-US" sz="2200" dirty="0" smtClean="0"/>
              <a:t> for specific investment within a given investment framework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Economic Cost-Benefit Analysis</a:t>
            </a:r>
            <a:r>
              <a:rPr lang="en-US" sz="2200" dirty="0"/>
              <a:t> (ECBA)</a:t>
            </a:r>
            <a:endParaRPr lang="en-US" sz="2200" dirty="0" smtClean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Investment options analysis</a:t>
            </a:r>
            <a:r>
              <a:rPr lang="en-US" sz="2200" dirty="0" smtClean="0"/>
              <a:t>, range of technical and legal options</a:t>
            </a:r>
            <a:endParaRPr lang="en-US" sz="2200" dirty="0"/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 smtClean="0">
                <a:solidFill>
                  <a:srgbClr val="365F91"/>
                </a:solidFill>
              </a:rPr>
              <a:t>Political </a:t>
            </a:r>
            <a:r>
              <a:rPr lang="en-US" sz="2200" dirty="0">
                <a:solidFill>
                  <a:srgbClr val="365F91"/>
                </a:solidFill>
              </a:rPr>
              <a:t>support and stakeholder </a:t>
            </a:r>
            <a:r>
              <a:rPr lang="en-US" sz="2200" dirty="0" smtClean="0">
                <a:solidFill>
                  <a:srgbClr val="365F91"/>
                </a:solidFill>
              </a:rPr>
              <a:t>consultation</a:t>
            </a:r>
            <a:r>
              <a:rPr lang="en-US" sz="2200" dirty="0" smtClean="0"/>
              <a:t>, achieve public support, market sounding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r>
              <a:rPr lang="en-US" sz="2200" dirty="0">
                <a:solidFill>
                  <a:srgbClr val="365F91"/>
                </a:solidFill>
              </a:rPr>
              <a:t>Pre-feasibility study</a:t>
            </a:r>
            <a:r>
              <a:rPr lang="en-US" sz="2200" dirty="0" smtClean="0"/>
              <a:t>, in technical, legal, financial, social and environmental terms</a:t>
            </a:r>
          </a:p>
          <a:p>
            <a:pPr defTabSz="361460">
              <a:spcBef>
                <a:spcPts val="600"/>
              </a:spcBef>
              <a:spcAft>
                <a:spcPts val="600"/>
              </a:spcAft>
              <a:defRPr sz="3168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353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EC Template">
  <a:themeElements>
    <a:clrScheme name="EPE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PEC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EPE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E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E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E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E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E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E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E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E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E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E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E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16403</TotalTime>
  <Words>2402</Words>
  <Application>Microsoft Office PowerPoint</Application>
  <PresentationFormat>On-screen Show (4:3)</PresentationFormat>
  <Paragraphs>331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MS PGothic</vt:lpstr>
      <vt:lpstr>Arial</vt:lpstr>
      <vt:lpstr>Calibri</vt:lpstr>
      <vt:lpstr>Times New Roman</vt:lpstr>
      <vt:lpstr>Wingdings</vt:lpstr>
      <vt:lpstr>EPEC Template</vt:lpstr>
      <vt:lpstr>PowerPoint Presentation</vt:lpstr>
      <vt:lpstr>Agenda</vt:lpstr>
      <vt:lpstr>PowerPoint Presentation</vt:lpstr>
      <vt:lpstr>PowerPoint Presentation</vt:lpstr>
      <vt:lpstr>The Guide to P&amp;P in the PPP project lifecycle: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Investment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</dc:creator>
  <cp:lastModifiedBy>GUMMERT Knut</cp:lastModifiedBy>
  <cp:revision>952</cp:revision>
  <cp:lastPrinted>2018-07-03T19:14:04Z</cp:lastPrinted>
  <dcterms:created xsi:type="dcterms:W3CDTF">2012-03-16T09:38:58Z</dcterms:created>
  <dcterms:modified xsi:type="dcterms:W3CDTF">2018-10-09T14:31:04Z</dcterms:modified>
</cp:coreProperties>
</file>