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51" r:id="rId1"/>
  </p:sldMasterIdLst>
  <p:notesMasterIdLst>
    <p:notesMasterId r:id="rId30"/>
  </p:notesMasterIdLst>
  <p:handoutMasterIdLst>
    <p:handoutMasterId r:id="rId31"/>
  </p:handoutMasterIdLst>
  <p:sldIdLst>
    <p:sldId id="499" r:id="rId2"/>
    <p:sldId id="452" r:id="rId3"/>
    <p:sldId id="453" r:id="rId4"/>
    <p:sldId id="501" r:id="rId5"/>
    <p:sldId id="493" r:id="rId6"/>
    <p:sldId id="456" r:id="rId7"/>
    <p:sldId id="457" r:id="rId8"/>
    <p:sldId id="458" r:id="rId9"/>
    <p:sldId id="459" r:id="rId10"/>
    <p:sldId id="460" r:id="rId11"/>
    <p:sldId id="461" r:id="rId12"/>
    <p:sldId id="462" r:id="rId13"/>
    <p:sldId id="465" r:id="rId14"/>
    <p:sldId id="494" r:id="rId15"/>
    <p:sldId id="468" r:id="rId16"/>
    <p:sldId id="484" r:id="rId17"/>
    <p:sldId id="495" r:id="rId18"/>
    <p:sldId id="486" r:id="rId19"/>
    <p:sldId id="470" r:id="rId20"/>
    <p:sldId id="471" r:id="rId21"/>
    <p:sldId id="496" r:id="rId22"/>
    <p:sldId id="497" r:id="rId23"/>
    <p:sldId id="475" r:id="rId24"/>
    <p:sldId id="492" r:id="rId25"/>
    <p:sldId id="477" r:id="rId26"/>
    <p:sldId id="478" r:id="rId27"/>
    <p:sldId id="479" r:id="rId28"/>
    <p:sldId id="498" r:id="rId29"/>
  </p:sldIdLst>
  <p:sldSz cx="9144000" cy="6858000" type="screen4x3"/>
  <p:notesSz cx="7023100" cy="9309100"/>
  <p:defaultTextStyle>
    <a:defPPr>
      <a:defRPr lang="en-GB"/>
    </a:defPPr>
    <a:lvl1pPr algn="l" rtl="0" fontAlgn="base">
      <a:spcBef>
        <a:spcPct val="0"/>
      </a:spcBef>
      <a:spcAft>
        <a:spcPct val="0"/>
      </a:spcAft>
      <a:defRPr sz="1200" kern="1200">
        <a:solidFill>
          <a:schemeClr val="bg1"/>
        </a:solidFill>
        <a:latin typeface="Calibri" pitchFamily="34" charset="0"/>
        <a:ea typeface="Arial" charset="0"/>
        <a:cs typeface="Arial" charset="0"/>
      </a:defRPr>
    </a:lvl1pPr>
    <a:lvl2pPr marL="457200" algn="l" rtl="0" fontAlgn="base">
      <a:spcBef>
        <a:spcPct val="0"/>
      </a:spcBef>
      <a:spcAft>
        <a:spcPct val="0"/>
      </a:spcAft>
      <a:defRPr sz="1200" kern="1200">
        <a:solidFill>
          <a:schemeClr val="bg1"/>
        </a:solidFill>
        <a:latin typeface="Calibri" pitchFamily="34" charset="0"/>
        <a:ea typeface="Arial" charset="0"/>
        <a:cs typeface="Arial" charset="0"/>
      </a:defRPr>
    </a:lvl2pPr>
    <a:lvl3pPr marL="914400" algn="l" rtl="0" fontAlgn="base">
      <a:spcBef>
        <a:spcPct val="0"/>
      </a:spcBef>
      <a:spcAft>
        <a:spcPct val="0"/>
      </a:spcAft>
      <a:defRPr sz="1200" kern="1200">
        <a:solidFill>
          <a:schemeClr val="bg1"/>
        </a:solidFill>
        <a:latin typeface="Calibri" pitchFamily="34" charset="0"/>
        <a:ea typeface="Arial" charset="0"/>
        <a:cs typeface="Arial" charset="0"/>
      </a:defRPr>
    </a:lvl3pPr>
    <a:lvl4pPr marL="1371600" algn="l" rtl="0" fontAlgn="base">
      <a:spcBef>
        <a:spcPct val="0"/>
      </a:spcBef>
      <a:spcAft>
        <a:spcPct val="0"/>
      </a:spcAft>
      <a:defRPr sz="1200" kern="1200">
        <a:solidFill>
          <a:schemeClr val="bg1"/>
        </a:solidFill>
        <a:latin typeface="Calibri" pitchFamily="34" charset="0"/>
        <a:ea typeface="Arial" charset="0"/>
        <a:cs typeface="Arial" charset="0"/>
      </a:defRPr>
    </a:lvl4pPr>
    <a:lvl5pPr marL="1828800" algn="l" rtl="0" fontAlgn="base">
      <a:spcBef>
        <a:spcPct val="0"/>
      </a:spcBef>
      <a:spcAft>
        <a:spcPct val="0"/>
      </a:spcAft>
      <a:defRPr sz="1200" kern="1200">
        <a:solidFill>
          <a:schemeClr val="bg1"/>
        </a:solidFill>
        <a:latin typeface="Calibri" pitchFamily="34" charset="0"/>
        <a:ea typeface="Arial" charset="0"/>
        <a:cs typeface="Arial" charset="0"/>
      </a:defRPr>
    </a:lvl5pPr>
    <a:lvl6pPr marL="2286000" algn="l" defTabSz="914400" rtl="0" eaLnBrk="1" latinLnBrk="0" hangingPunct="1">
      <a:defRPr sz="1200" kern="1200">
        <a:solidFill>
          <a:schemeClr val="bg1"/>
        </a:solidFill>
        <a:latin typeface="Calibri" pitchFamily="34" charset="0"/>
        <a:ea typeface="Arial" charset="0"/>
        <a:cs typeface="Arial" charset="0"/>
      </a:defRPr>
    </a:lvl6pPr>
    <a:lvl7pPr marL="2743200" algn="l" defTabSz="914400" rtl="0" eaLnBrk="1" latinLnBrk="0" hangingPunct="1">
      <a:defRPr sz="1200" kern="1200">
        <a:solidFill>
          <a:schemeClr val="bg1"/>
        </a:solidFill>
        <a:latin typeface="Calibri" pitchFamily="34" charset="0"/>
        <a:ea typeface="Arial" charset="0"/>
        <a:cs typeface="Arial" charset="0"/>
      </a:defRPr>
    </a:lvl7pPr>
    <a:lvl8pPr marL="3200400" algn="l" defTabSz="914400" rtl="0" eaLnBrk="1" latinLnBrk="0" hangingPunct="1">
      <a:defRPr sz="1200" kern="1200">
        <a:solidFill>
          <a:schemeClr val="bg1"/>
        </a:solidFill>
        <a:latin typeface="Calibri" pitchFamily="34" charset="0"/>
        <a:ea typeface="Arial" charset="0"/>
        <a:cs typeface="Arial" charset="0"/>
      </a:defRPr>
    </a:lvl8pPr>
    <a:lvl9pPr marL="3657600" algn="l" defTabSz="914400" rtl="0" eaLnBrk="1" latinLnBrk="0" hangingPunct="1">
      <a:defRPr sz="1200" kern="1200">
        <a:solidFill>
          <a:schemeClr val="bg1"/>
        </a:solidFill>
        <a:latin typeface="Calibri" pitchFamily="34" charset="0"/>
        <a:ea typeface="Arial"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UMMERT Knut" initials="GK" lastIdx="11" clrIdx="0"/>
  <p:cmAuthor id="1" name="MIHOVA Tsvetelina" initials="MT"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5F91"/>
    <a:srgbClr val="336699"/>
    <a:srgbClr val="7F7F7F"/>
    <a:srgbClr val="898989"/>
    <a:srgbClr val="CE9260"/>
    <a:srgbClr val="000000"/>
    <a:srgbClr val="A85A6A"/>
    <a:srgbClr val="999999"/>
    <a:srgbClr val="729D70"/>
    <a:srgbClr val="68A6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82500" autoAdjust="0"/>
  </p:normalViewPr>
  <p:slideViewPr>
    <p:cSldViewPr>
      <p:cViewPr varScale="1">
        <p:scale>
          <a:sx n="71" d="100"/>
          <a:sy n="71" d="100"/>
        </p:scale>
        <p:origin x="205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932"/>
        <p:guide pos="221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970DC0-1B82-4E91-9153-28AF07A6EA03}"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D95B71A5-7D20-4562-BF29-CF5B9C46D429}">
      <dgm:prSet phldrT="[Text]" custT="1"/>
      <dgm:spPr>
        <a:xfrm>
          <a:off x="214286" y="0"/>
          <a:ext cx="1584104" cy="796925"/>
        </a:xfrm>
        <a:prstGeom prst="chevron">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sz="2000" dirty="0">
              <a:solidFill>
                <a:sysClr val="window" lastClr="FFFFFF"/>
              </a:solidFill>
              <a:latin typeface="Calibri"/>
              <a:ea typeface="+mn-ea"/>
              <a:cs typeface="+mn-cs"/>
            </a:rPr>
            <a:t>Project identification phase</a:t>
          </a:r>
        </a:p>
      </dgm:t>
    </dgm:pt>
    <dgm:pt modelId="{65AF10EF-0460-407C-9C8A-3F2AE31CA5C4}" type="parTrans" cxnId="{34C10721-3F8C-4CD0-A24F-9A708B1053AA}">
      <dgm:prSet/>
      <dgm:spPr/>
      <dgm:t>
        <a:bodyPr/>
        <a:lstStyle/>
        <a:p>
          <a:endParaRPr lang="en-US" sz="2000"/>
        </a:p>
      </dgm:t>
    </dgm:pt>
    <dgm:pt modelId="{EE2E4B22-3EB8-4C50-85B2-911F4639D130}" type="sibTrans" cxnId="{34C10721-3F8C-4CD0-A24F-9A708B1053AA}">
      <dgm:prSet/>
      <dgm:spPr/>
      <dgm:t>
        <a:bodyPr/>
        <a:lstStyle/>
        <a:p>
          <a:endParaRPr lang="en-US" sz="2000"/>
        </a:p>
      </dgm:t>
    </dgm:pt>
    <dgm:pt modelId="{D928B1A3-90AB-403D-99E1-4AB6FDEEFF38}">
      <dgm:prSet phldrT="[Text]" custT="1"/>
      <dgm:spPr>
        <a:xfrm>
          <a:off x="1949044" y="0"/>
          <a:ext cx="1584104" cy="796925"/>
        </a:xfrm>
        <a:prstGeom prst="chevron">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sz="2000" dirty="0">
              <a:solidFill>
                <a:sysClr val="window" lastClr="FFFFFF"/>
              </a:solidFill>
              <a:latin typeface="Calibri"/>
              <a:ea typeface="+mn-ea"/>
              <a:cs typeface="+mn-cs"/>
            </a:rPr>
            <a:t>Project preparation phase</a:t>
          </a:r>
        </a:p>
      </dgm:t>
    </dgm:pt>
    <dgm:pt modelId="{89A28DB7-CD25-49D5-8299-32DAB22D32C2}" type="parTrans" cxnId="{E37155B5-C846-496D-BD24-9ABF6E2C40A5}">
      <dgm:prSet/>
      <dgm:spPr/>
      <dgm:t>
        <a:bodyPr/>
        <a:lstStyle/>
        <a:p>
          <a:endParaRPr lang="en-US" sz="2000"/>
        </a:p>
      </dgm:t>
    </dgm:pt>
    <dgm:pt modelId="{95A5E512-E697-417C-9006-487F5A2D52AE}" type="sibTrans" cxnId="{E37155B5-C846-496D-BD24-9ABF6E2C40A5}">
      <dgm:prSet/>
      <dgm:spPr/>
      <dgm:t>
        <a:bodyPr/>
        <a:lstStyle/>
        <a:p>
          <a:endParaRPr lang="en-US" sz="2000"/>
        </a:p>
      </dgm:t>
    </dgm:pt>
    <dgm:pt modelId="{E130C244-0E2B-4369-80E5-67AA2D98FBF4}">
      <dgm:prSet phldrT="[Text]" custT="1"/>
      <dgm:spPr>
        <a:xfrm>
          <a:off x="3694015" y="0"/>
          <a:ext cx="1584104" cy="796925"/>
        </a:xfrm>
        <a:prstGeom prst="chevron">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sz="2000" dirty="0">
              <a:solidFill>
                <a:sysClr val="window" lastClr="FFFFFF"/>
              </a:solidFill>
              <a:latin typeface="Calibri"/>
              <a:ea typeface="+mn-ea"/>
              <a:cs typeface="+mn-cs"/>
            </a:rPr>
            <a:t>Project procurement phase</a:t>
          </a:r>
        </a:p>
      </dgm:t>
    </dgm:pt>
    <dgm:pt modelId="{8B251F12-9A11-4A1D-AE9C-9A4CF7AB867B}" type="parTrans" cxnId="{E05C8D08-348B-4C96-B0D2-DD3605C27AD0}">
      <dgm:prSet/>
      <dgm:spPr/>
      <dgm:t>
        <a:bodyPr/>
        <a:lstStyle/>
        <a:p>
          <a:endParaRPr lang="en-US" sz="2000"/>
        </a:p>
      </dgm:t>
    </dgm:pt>
    <dgm:pt modelId="{DEAE8B0E-89E1-42D6-B2E7-80C3EB51657E}" type="sibTrans" cxnId="{E05C8D08-348B-4C96-B0D2-DD3605C27AD0}">
      <dgm:prSet/>
      <dgm:spPr/>
      <dgm:t>
        <a:bodyPr/>
        <a:lstStyle/>
        <a:p>
          <a:endParaRPr lang="en-US" sz="2000"/>
        </a:p>
      </dgm:t>
    </dgm:pt>
    <dgm:pt modelId="{63E17031-2B1B-4A5F-9A7A-D06E4958DEDA}" type="pres">
      <dgm:prSet presAssocID="{14970DC0-1B82-4E91-9153-28AF07A6EA03}" presName="Name0" presStyleCnt="0">
        <dgm:presLayoutVars>
          <dgm:dir/>
          <dgm:animLvl val="lvl"/>
          <dgm:resizeHandles val="exact"/>
        </dgm:presLayoutVars>
      </dgm:prSet>
      <dgm:spPr/>
      <dgm:t>
        <a:bodyPr/>
        <a:lstStyle/>
        <a:p>
          <a:endParaRPr lang="en-US"/>
        </a:p>
      </dgm:t>
    </dgm:pt>
    <dgm:pt modelId="{20566B1F-D320-42F7-A35A-BB639F306896}" type="pres">
      <dgm:prSet presAssocID="{D95B71A5-7D20-4562-BF29-CF5B9C46D429}" presName="parTxOnly" presStyleLbl="node1" presStyleIdx="0" presStyleCnt="3" custScaleX="36228" custLinFactX="-922" custLinFactNeighborX="-100000" custLinFactNeighborY="-814">
        <dgm:presLayoutVars>
          <dgm:chMax val="0"/>
          <dgm:chPref val="0"/>
          <dgm:bulletEnabled val="1"/>
        </dgm:presLayoutVars>
      </dgm:prSet>
      <dgm:spPr/>
      <dgm:t>
        <a:bodyPr/>
        <a:lstStyle/>
        <a:p>
          <a:endParaRPr lang="en-US"/>
        </a:p>
      </dgm:t>
    </dgm:pt>
    <dgm:pt modelId="{264A9178-2330-47D6-BEE8-ACA96830CB1C}" type="pres">
      <dgm:prSet presAssocID="{EE2E4B22-3EB8-4C50-85B2-911F4639D130}" presName="parTxOnlySpace" presStyleCnt="0"/>
      <dgm:spPr/>
    </dgm:pt>
    <dgm:pt modelId="{A08EF034-5132-4CF3-A6B6-6A3A9F0ACFBF}" type="pres">
      <dgm:prSet presAssocID="{D928B1A3-90AB-403D-99E1-4AB6FDEEFF38}" presName="parTxOnly" presStyleLbl="node1" presStyleIdx="1" presStyleCnt="3" custScaleX="36228" custLinFactNeighborX="1165" custLinFactNeighborY="-524">
        <dgm:presLayoutVars>
          <dgm:chMax val="0"/>
          <dgm:chPref val="0"/>
          <dgm:bulletEnabled val="1"/>
        </dgm:presLayoutVars>
      </dgm:prSet>
      <dgm:spPr/>
      <dgm:t>
        <a:bodyPr/>
        <a:lstStyle/>
        <a:p>
          <a:endParaRPr lang="en-US"/>
        </a:p>
      </dgm:t>
    </dgm:pt>
    <dgm:pt modelId="{AF5FCC47-36F3-45F5-8105-A220C2BF8F16}" type="pres">
      <dgm:prSet presAssocID="{95A5E512-E697-417C-9006-487F5A2D52AE}" presName="parTxOnlySpace" presStyleCnt="0"/>
      <dgm:spPr/>
    </dgm:pt>
    <dgm:pt modelId="{D9F64093-3FD2-4D9F-AA0A-E744BC50A750}" type="pres">
      <dgm:prSet presAssocID="{E130C244-0E2B-4369-80E5-67AA2D98FBF4}" presName="parTxOnly" presStyleLbl="node1" presStyleIdx="2" presStyleCnt="3" custScaleX="36228" custLinFactX="6309" custLinFactNeighborX="100000" custLinFactNeighborY="4">
        <dgm:presLayoutVars>
          <dgm:chMax val="0"/>
          <dgm:chPref val="0"/>
          <dgm:bulletEnabled val="1"/>
        </dgm:presLayoutVars>
      </dgm:prSet>
      <dgm:spPr/>
      <dgm:t>
        <a:bodyPr/>
        <a:lstStyle/>
        <a:p>
          <a:endParaRPr lang="en-US"/>
        </a:p>
      </dgm:t>
    </dgm:pt>
  </dgm:ptLst>
  <dgm:cxnLst>
    <dgm:cxn modelId="{34C10721-3F8C-4CD0-A24F-9A708B1053AA}" srcId="{14970DC0-1B82-4E91-9153-28AF07A6EA03}" destId="{D95B71A5-7D20-4562-BF29-CF5B9C46D429}" srcOrd="0" destOrd="0" parTransId="{65AF10EF-0460-407C-9C8A-3F2AE31CA5C4}" sibTransId="{EE2E4B22-3EB8-4C50-85B2-911F4639D130}"/>
    <dgm:cxn modelId="{CDE66A92-8C05-4490-BEDF-073E448F58B6}" type="presOf" srcId="{D95B71A5-7D20-4562-BF29-CF5B9C46D429}" destId="{20566B1F-D320-42F7-A35A-BB639F306896}" srcOrd="0" destOrd="0" presId="urn:microsoft.com/office/officeart/2005/8/layout/chevron1"/>
    <dgm:cxn modelId="{95796FDB-02B5-4A8D-B25F-155ED80440B8}" type="presOf" srcId="{14970DC0-1B82-4E91-9153-28AF07A6EA03}" destId="{63E17031-2B1B-4A5F-9A7A-D06E4958DEDA}" srcOrd="0" destOrd="0" presId="urn:microsoft.com/office/officeart/2005/8/layout/chevron1"/>
    <dgm:cxn modelId="{E37155B5-C846-496D-BD24-9ABF6E2C40A5}" srcId="{14970DC0-1B82-4E91-9153-28AF07A6EA03}" destId="{D928B1A3-90AB-403D-99E1-4AB6FDEEFF38}" srcOrd="1" destOrd="0" parTransId="{89A28DB7-CD25-49D5-8299-32DAB22D32C2}" sibTransId="{95A5E512-E697-417C-9006-487F5A2D52AE}"/>
    <dgm:cxn modelId="{ABE0DDC2-8931-4A42-989A-19C52630D19A}" type="presOf" srcId="{D928B1A3-90AB-403D-99E1-4AB6FDEEFF38}" destId="{A08EF034-5132-4CF3-A6B6-6A3A9F0ACFBF}" srcOrd="0" destOrd="0" presId="urn:microsoft.com/office/officeart/2005/8/layout/chevron1"/>
    <dgm:cxn modelId="{E05C8D08-348B-4C96-B0D2-DD3605C27AD0}" srcId="{14970DC0-1B82-4E91-9153-28AF07A6EA03}" destId="{E130C244-0E2B-4369-80E5-67AA2D98FBF4}" srcOrd="2" destOrd="0" parTransId="{8B251F12-9A11-4A1D-AE9C-9A4CF7AB867B}" sibTransId="{DEAE8B0E-89E1-42D6-B2E7-80C3EB51657E}"/>
    <dgm:cxn modelId="{91488D3C-BA9A-4584-9D99-1D27FDEC5341}" type="presOf" srcId="{E130C244-0E2B-4369-80E5-67AA2D98FBF4}" destId="{D9F64093-3FD2-4D9F-AA0A-E744BC50A750}" srcOrd="0" destOrd="0" presId="urn:microsoft.com/office/officeart/2005/8/layout/chevron1"/>
    <dgm:cxn modelId="{90350106-5E59-4BD5-B635-EA323025291A}" type="presParOf" srcId="{63E17031-2B1B-4A5F-9A7A-D06E4958DEDA}" destId="{20566B1F-D320-42F7-A35A-BB639F306896}" srcOrd="0" destOrd="0" presId="urn:microsoft.com/office/officeart/2005/8/layout/chevron1"/>
    <dgm:cxn modelId="{53B41E2A-2BD1-4D69-BC15-5A8EBDBB638F}" type="presParOf" srcId="{63E17031-2B1B-4A5F-9A7A-D06E4958DEDA}" destId="{264A9178-2330-47D6-BEE8-ACA96830CB1C}" srcOrd="1" destOrd="0" presId="urn:microsoft.com/office/officeart/2005/8/layout/chevron1"/>
    <dgm:cxn modelId="{185FAEBF-DF62-4190-9873-79272C7DE68E}" type="presParOf" srcId="{63E17031-2B1B-4A5F-9A7A-D06E4958DEDA}" destId="{A08EF034-5132-4CF3-A6B6-6A3A9F0ACFBF}" srcOrd="2" destOrd="0" presId="urn:microsoft.com/office/officeart/2005/8/layout/chevron1"/>
    <dgm:cxn modelId="{7AF6366E-4B09-4210-BB77-7E4F69B86115}" type="presParOf" srcId="{63E17031-2B1B-4A5F-9A7A-D06E4958DEDA}" destId="{AF5FCC47-36F3-45F5-8105-A220C2BF8F16}" srcOrd="3" destOrd="0" presId="urn:microsoft.com/office/officeart/2005/8/layout/chevron1"/>
    <dgm:cxn modelId="{40CDF72B-991B-4DA7-A208-B073065D0464}" type="presParOf" srcId="{63E17031-2B1B-4A5F-9A7A-D06E4958DEDA}" destId="{D9F64093-3FD2-4D9F-AA0A-E744BC50A750}"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87582F-B191-4765-BF59-1BE0C72BF194}" type="doc">
      <dgm:prSet loTypeId="urn:microsoft.com/office/officeart/2005/8/layout/process1" loCatId="process" qsTypeId="urn:microsoft.com/office/officeart/2005/8/quickstyle/simple1" qsCatId="simple" csTypeId="urn:microsoft.com/office/officeart/2005/8/colors/accent1_2" csCatId="accent1" phldr="1"/>
      <dgm:spPr/>
    </dgm:pt>
    <dgm:pt modelId="{BCC1CC12-30F2-4DB9-A2CD-B31BCCE7FA12}">
      <dgm:prSet phldrT="[Text]" custT="1"/>
      <dgm:spPr>
        <a:xfrm>
          <a:off x="2834" y="0"/>
          <a:ext cx="1099135" cy="1139190"/>
        </a:xfrm>
        <a:prstGeom prst="roundRect">
          <a:avLst>
            <a:gd name="adj" fmla="val 10000"/>
          </a:avLst>
        </a:prstGeom>
        <a:solidFill>
          <a:srgbClr val="4F81BD">
            <a:lumMod val="75000"/>
          </a:srgbClr>
        </a:solidFill>
        <a:ln w="25400" cap="flat" cmpd="sng" algn="ctr">
          <a:solidFill>
            <a:sysClr val="window" lastClr="FFFFFF">
              <a:hueOff val="0"/>
              <a:satOff val="0"/>
              <a:lumOff val="0"/>
              <a:alphaOff val="0"/>
            </a:sysClr>
          </a:solidFill>
          <a:prstDash val="solid"/>
        </a:ln>
        <a:effectLst/>
      </dgm:spPr>
      <dgm:t>
        <a:bodyPr/>
        <a:lstStyle/>
        <a:p>
          <a:r>
            <a:rPr lang="en-GB" sz="1800" b="1">
              <a:solidFill>
                <a:sysClr val="window" lastClr="FFFFFF"/>
              </a:solidFill>
              <a:latin typeface="Arial Narrow" panose="020B0606020202030204" pitchFamily="34" charset="0"/>
              <a:ea typeface="+mn-ea"/>
              <a:cs typeface="+mn-cs"/>
            </a:rPr>
            <a:t>Stage1</a:t>
          </a:r>
          <a:r>
            <a:rPr lang="en-GB" sz="1800">
              <a:solidFill>
                <a:sysClr val="window" lastClr="FFFFFF"/>
              </a:solidFill>
              <a:latin typeface="Arial Narrow" panose="020B0606020202030204" pitchFamily="34" charset="0"/>
              <a:ea typeface="+mn-ea"/>
              <a:cs typeface="+mn-cs"/>
            </a:rPr>
            <a:t> </a:t>
          </a:r>
        </a:p>
        <a:p>
          <a:r>
            <a:rPr lang="en-GB" sz="1800">
              <a:solidFill>
                <a:sysClr val="window" lastClr="FFFFFF"/>
              </a:solidFill>
              <a:latin typeface="Arial Narrow" panose="020B0606020202030204" pitchFamily="34" charset="0"/>
              <a:ea typeface="+mn-ea"/>
              <a:cs typeface="+mn-cs"/>
            </a:rPr>
            <a:t>Develop the risk-adjusted PSC cash flow model</a:t>
          </a:r>
          <a:endParaRPr lang="en-US" sz="1800">
            <a:solidFill>
              <a:sysClr val="window" lastClr="FFFFFF"/>
            </a:solidFill>
            <a:latin typeface="Arial Narrow" panose="020B0606020202030204" pitchFamily="34" charset="0"/>
            <a:ea typeface="+mn-ea"/>
            <a:cs typeface="+mn-cs"/>
          </a:endParaRPr>
        </a:p>
      </dgm:t>
    </dgm:pt>
    <dgm:pt modelId="{FAE59D1D-3320-4078-92FA-5FA8B9B80426}" type="parTrans" cxnId="{AF65181F-288D-4BA9-B6C9-0BAF5CD1D761}">
      <dgm:prSet/>
      <dgm:spPr/>
      <dgm:t>
        <a:bodyPr/>
        <a:lstStyle/>
        <a:p>
          <a:endParaRPr lang="en-US" sz="1800">
            <a:latin typeface="Arial Narrow" panose="020B0606020202030204" pitchFamily="34" charset="0"/>
          </a:endParaRPr>
        </a:p>
      </dgm:t>
    </dgm:pt>
    <dgm:pt modelId="{81307EAA-2DBC-412A-8B16-38E33B08CFEA}" type="sibTrans" cxnId="{AF65181F-288D-4BA9-B6C9-0BAF5CD1D761}">
      <dgm:prSet custT="1"/>
      <dgm:spPr>
        <a:xfrm>
          <a:off x="1126175" y="453348"/>
          <a:ext cx="252317" cy="232492"/>
        </a:xfrm>
        <a:prstGeom prst="rightArrow">
          <a:avLst>
            <a:gd name="adj1" fmla="val 60000"/>
            <a:gd name="adj2" fmla="val 50000"/>
          </a:avLst>
        </a:prstGeom>
        <a:solidFill>
          <a:srgbClr val="4F81BD">
            <a:tint val="60000"/>
            <a:hueOff val="0"/>
            <a:satOff val="0"/>
            <a:lumOff val="0"/>
            <a:alphaOff val="0"/>
          </a:srgbClr>
        </a:solidFill>
        <a:ln>
          <a:noFill/>
        </a:ln>
        <a:effectLst/>
      </dgm:spPr>
      <dgm:t>
        <a:bodyPr/>
        <a:lstStyle/>
        <a:p>
          <a:endParaRPr lang="en-US" sz="1800">
            <a:solidFill>
              <a:sysClr val="window" lastClr="FFFFFF"/>
            </a:solidFill>
            <a:latin typeface="Arial Narrow" panose="020B0606020202030204" pitchFamily="34" charset="0"/>
            <a:ea typeface="+mn-ea"/>
            <a:cs typeface="+mn-cs"/>
          </a:endParaRPr>
        </a:p>
      </dgm:t>
    </dgm:pt>
    <dgm:pt modelId="{80810DF6-1E82-4782-9988-18FE7F4C057D}">
      <dgm:prSet phldrT="[Text]" custT="1"/>
      <dgm:spPr>
        <a:xfrm>
          <a:off x="1393939" y="0"/>
          <a:ext cx="1099135" cy="1139190"/>
        </a:xfrm>
        <a:prstGeom prst="roundRect">
          <a:avLst>
            <a:gd name="adj" fmla="val 10000"/>
          </a:avLst>
        </a:prstGeom>
        <a:solidFill>
          <a:srgbClr val="4F81BD">
            <a:lumMod val="75000"/>
          </a:srgbClr>
        </a:solidFill>
        <a:ln w="25400" cap="flat" cmpd="sng" algn="ctr">
          <a:solidFill>
            <a:sysClr val="window" lastClr="FFFFFF">
              <a:hueOff val="0"/>
              <a:satOff val="0"/>
              <a:lumOff val="0"/>
              <a:alphaOff val="0"/>
            </a:sysClr>
          </a:solidFill>
          <a:prstDash val="solid"/>
        </a:ln>
        <a:effectLst/>
      </dgm:spPr>
      <dgm:t>
        <a:bodyPr/>
        <a:lstStyle/>
        <a:p>
          <a:r>
            <a:rPr lang="en-GB" sz="1800" b="1">
              <a:solidFill>
                <a:sysClr val="window" lastClr="FFFFFF"/>
              </a:solidFill>
              <a:latin typeface="Arial Narrow" panose="020B0606020202030204" pitchFamily="34" charset="0"/>
              <a:ea typeface="+mn-ea"/>
              <a:cs typeface="+mn-cs"/>
            </a:rPr>
            <a:t>Stage 2</a:t>
          </a:r>
        </a:p>
        <a:p>
          <a:r>
            <a:rPr lang="en-GB" sz="1800">
              <a:solidFill>
                <a:sysClr val="window" lastClr="FFFFFF"/>
              </a:solidFill>
              <a:latin typeface="Arial Narrow" panose="020B0606020202030204" pitchFamily="34" charset="0"/>
              <a:ea typeface="+mn-ea"/>
              <a:cs typeface="+mn-cs"/>
            </a:rPr>
            <a:t> Develop the PPP cash flow model</a:t>
          </a:r>
          <a:endParaRPr lang="en-US" sz="1800">
            <a:solidFill>
              <a:sysClr val="window" lastClr="FFFFFF"/>
            </a:solidFill>
            <a:latin typeface="Arial Narrow" panose="020B0606020202030204" pitchFamily="34" charset="0"/>
            <a:ea typeface="+mn-ea"/>
            <a:cs typeface="+mn-cs"/>
          </a:endParaRPr>
        </a:p>
      </dgm:t>
    </dgm:pt>
    <dgm:pt modelId="{5E4F3496-2D8E-4CFA-AADB-3B3030AC646C}" type="parTrans" cxnId="{4C05057F-5DC4-400E-94E6-628A387B507C}">
      <dgm:prSet/>
      <dgm:spPr/>
      <dgm:t>
        <a:bodyPr/>
        <a:lstStyle/>
        <a:p>
          <a:endParaRPr lang="en-US" sz="1800">
            <a:latin typeface="Arial Narrow" panose="020B0606020202030204" pitchFamily="34" charset="0"/>
          </a:endParaRPr>
        </a:p>
      </dgm:t>
    </dgm:pt>
    <dgm:pt modelId="{E6CC6F14-6B33-4172-B199-39CAA03AA3B4}" type="sibTrans" cxnId="{4C05057F-5DC4-400E-94E6-628A387B507C}">
      <dgm:prSet custT="1"/>
      <dgm:spPr>
        <a:xfrm>
          <a:off x="2517280" y="453348"/>
          <a:ext cx="252317" cy="232492"/>
        </a:xfrm>
        <a:prstGeom prst="rightArrow">
          <a:avLst>
            <a:gd name="adj1" fmla="val 60000"/>
            <a:gd name="adj2" fmla="val 50000"/>
          </a:avLst>
        </a:prstGeom>
        <a:solidFill>
          <a:srgbClr val="4F81BD">
            <a:tint val="60000"/>
            <a:hueOff val="0"/>
            <a:satOff val="0"/>
            <a:lumOff val="0"/>
            <a:alphaOff val="0"/>
          </a:srgbClr>
        </a:solidFill>
        <a:ln>
          <a:noFill/>
        </a:ln>
        <a:effectLst/>
      </dgm:spPr>
      <dgm:t>
        <a:bodyPr/>
        <a:lstStyle/>
        <a:p>
          <a:endParaRPr lang="en-US" sz="1800">
            <a:solidFill>
              <a:sysClr val="window" lastClr="FFFFFF"/>
            </a:solidFill>
            <a:latin typeface="Arial Narrow" panose="020B0606020202030204" pitchFamily="34" charset="0"/>
            <a:ea typeface="+mn-ea"/>
            <a:cs typeface="+mn-cs"/>
          </a:endParaRPr>
        </a:p>
      </dgm:t>
    </dgm:pt>
    <dgm:pt modelId="{6835DFF9-B4CC-4506-AEB2-CFC4D162190B}">
      <dgm:prSet phldrT="[Text]" custT="1"/>
      <dgm:spPr>
        <a:xfrm>
          <a:off x="4176149" y="0"/>
          <a:ext cx="1099135" cy="1139189"/>
        </a:xfrm>
        <a:prstGeom prst="roundRect">
          <a:avLst>
            <a:gd name="adj" fmla="val 10000"/>
          </a:avLst>
        </a:prstGeom>
        <a:solidFill>
          <a:sysClr val="window" lastClr="FFFFFF">
            <a:lumMod val="50000"/>
          </a:sysClr>
        </a:solidFill>
        <a:ln w="25400" cap="flat" cmpd="sng" algn="ctr">
          <a:solidFill>
            <a:sysClr val="window" lastClr="FFFFFF">
              <a:hueOff val="0"/>
              <a:satOff val="0"/>
              <a:lumOff val="0"/>
              <a:alphaOff val="0"/>
            </a:sysClr>
          </a:solidFill>
          <a:prstDash val="solid"/>
        </a:ln>
        <a:effectLst/>
      </dgm:spPr>
      <dgm:t>
        <a:bodyPr/>
        <a:lstStyle/>
        <a:p>
          <a:r>
            <a:rPr lang="en-US" sz="1800">
              <a:solidFill>
                <a:sysClr val="window" lastClr="FFFFFF"/>
              </a:solidFill>
              <a:latin typeface="Arial Narrow" panose="020B0606020202030204" pitchFamily="34" charset="0"/>
              <a:ea typeface="+mn-ea"/>
              <a:cs typeface="+mn-cs"/>
            </a:rPr>
            <a:t>Conduct sensitivity analysis</a:t>
          </a:r>
        </a:p>
      </dgm:t>
    </dgm:pt>
    <dgm:pt modelId="{E5DA03ED-CCC6-42FA-9759-37F3721FF272}" type="parTrans" cxnId="{794FD0E6-525B-4BBB-823F-43AB153D152F}">
      <dgm:prSet/>
      <dgm:spPr/>
      <dgm:t>
        <a:bodyPr/>
        <a:lstStyle/>
        <a:p>
          <a:endParaRPr lang="en-US" sz="1800">
            <a:latin typeface="Arial Narrow" panose="020B0606020202030204" pitchFamily="34" charset="0"/>
          </a:endParaRPr>
        </a:p>
      </dgm:t>
    </dgm:pt>
    <dgm:pt modelId="{CA1C169B-3C97-40DC-8359-B9267322B56B}" type="sibTrans" cxnId="{794FD0E6-525B-4BBB-823F-43AB153D152F}">
      <dgm:prSet/>
      <dgm:spPr/>
      <dgm:t>
        <a:bodyPr/>
        <a:lstStyle/>
        <a:p>
          <a:endParaRPr lang="en-US" sz="1800">
            <a:latin typeface="Arial Narrow" panose="020B0606020202030204" pitchFamily="34" charset="0"/>
          </a:endParaRPr>
        </a:p>
      </dgm:t>
    </dgm:pt>
    <dgm:pt modelId="{E9EEF4D7-3281-49DF-B635-4F68FE20F49C}">
      <dgm:prSet phldrT="[Text]" custT="1"/>
      <dgm:spPr>
        <a:xfrm>
          <a:off x="2785044" y="0"/>
          <a:ext cx="1099135" cy="1139190"/>
        </a:xfrm>
        <a:prstGeom prst="roundRect">
          <a:avLst>
            <a:gd name="adj" fmla="val 10000"/>
          </a:avLst>
        </a:prstGeom>
        <a:solidFill>
          <a:srgbClr val="4F81BD">
            <a:lumMod val="75000"/>
          </a:srgbClr>
        </a:solidFill>
        <a:ln w="25400" cap="flat" cmpd="sng" algn="ctr">
          <a:solidFill>
            <a:sysClr val="window" lastClr="FFFFFF">
              <a:hueOff val="0"/>
              <a:satOff val="0"/>
              <a:lumOff val="0"/>
              <a:alphaOff val="0"/>
            </a:sysClr>
          </a:solidFill>
          <a:prstDash val="solid"/>
        </a:ln>
        <a:effectLst/>
      </dgm:spPr>
      <dgm:t>
        <a:bodyPr/>
        <a:lstStyle/>
        <a:p>
          <a:r>
            <a:rPr lang="en-US" sz="1800" b="1">
              <a:solidFill>
                <a:sysClr val="window" lastClr="FFFFFF"/>
              </a:solidFill>
              <a:latin typeface="Arial Narrow" panose="020B0606020202030204" pitchFamily="34" charset="0"/>
              <a:ea typeface="+mn-ea"/>
              <a:cs typeface="+mn-cs"/>
            </a:rPr>
            <a:t>Stage 3</a:t>
          </a:r>
        </a:p>
        <a:p>
          <a:r>
            <a:rPr lang="en-GB" sz="1800">
              <a:solidFill>
                <a:sysClr val="window" lastClr="FFFFFF"/>
              </a:solidFill>
              <a:latin typeface="Arial Narrow" panose="020B0606020202030204" pitchFamily="34" charset="0"/>
              <a:ea typeface="+mn-ea"/>
              <a:cs typeface="+mn-cs"/>
            </a:rPr>
            <a:t>Compare the NPVs of the two options</a:t>
          </a:r>
          <a:endParaRPr lang="en-US" sz="1800">
            <a:solidFill>
              <a:sysClr val="window" lastClr="FFFFFF"/>
            </a:solidFill>
            <a:latin typeface="Arial Narrow" panose="020B0606020202030204" pitchFamily="34" charset="0"/>
            <a:ea typeface="+mn-ea"/>
            <a:cs typeface="+mn-cs"/>
          </a:endParaRPr>
        </a:p>
      </dgm:t>
    </dgm:pt>
    <dgm:pt modelId="{1DDE5A9A-89D8-4E66-8B36-5BD4C47CF3E0}" type="parTrans" cxnId="{8556F1D0-82E4-4299-A24F-746688008C5E}">
      <dgm:prSet/>
      <dgm:spPr/>
      <dgm:t>
        <a:bodyPr/>
        <a:lstStyle/>
        <a:p>
          <a:endParaRPr lang="en-US" sz="1800">
            <a:latin typeface="Arial Narrow" panose="020B0606020202030204" pitchFamily="34" charset="0"/>
          </a:endParaRPr>
        </a:p>
      </dgm:t>
    </dgm:pt>
    <dgm:pt modelId="{9CD3CC4F-1163-41B3-919F-1703753E9AC6}" type="sibTrans" cxnId="{8556F1D0-82E4-4299-A24F-746688008C5E}">
      <dgm:prSet custT="1"/>
      <dgm:spPr>
        <a:xfrm>
          <a:off x="3908385" y="453348"/>
          <a:ext cx="252317" cy="232492"/>
        </a:xfrm>
        <a:prstGeom prst="rightArrow">
          <a:avLst/>
        </a:prstGeom>
        <a:solidFill>
          <a:srgbClr val="4F81BD">
            <a:tint val="60000"/>
            <a:hueOff val="0"/>
            <a:satOff val="0"/>
            <a:lumOff val="0"/>
            <a:alphaOff val="0"/>
          </a:srgbClr>
        </a:solidFill>
        <a:ln>
          <a:noFill/>
        </a:ln>
        <a:effectLst/>
      </dgm:spPr>
      <dgm:t>
        <a:bodyPr/>
        <a:lstStyle/>
        <a:p>
          <a:endParaRPr lang="en-US" sz="1800">
            <a:solidFill>
              <a:sysClr val="window" lastClr="FFFFFF"/>
            </a:solidFill>
            <a:latin typeface="Arial Narrow" panose="020B0606020202030204" pitchFamily="34" charset="0"/>
            <a:ea typeface="+mn-ea"/>
            <a:cs typeface="+mn-cs"/>
          </a:endParaRPr>
        </a:p>
      </dgm:t>
    </dgm:pt>
    <dgm:pt modelId="{F178A4F5-1230-4359-9033-0CB9E48D2117}" type="pres">
      <dgm:prSet presAssocID="{EE87582F-B191-4765-BF59-1BE0C72BF194}" presName="Name0" presStyleCnt="0">
        <dgm:presLayoutVars>
          <dgm:dir/>
          <dgm:resizeHandles val="exact"/>
        </dgm:presLayoutVars>
      </dgm:prSet>
      <dgm:spPr/>
    </dgm:pt>
    <dgm:pt modelId="{C2A5E4D7-189D-4108-88AC-4C087AD3FA6C}" type="pres">
      <dgm:prSet presAssocID="{BCC1CC12-30F2-4DB9-A2CD-B31BCCE7FA12}" presName="node" presStyleLbl="node1" presStyleIdx="0" presStyleCnt="4" custScaleX="150582" custScaleY="156776">
        <dgm:presLayoutVars>
          <dgm:bulletEnabled val="1"/>
        </dgm:presLayoutVars>
      </dgm:prSet>
      <dgm:spPr/>
      <dgm:t>
        <a:bodyPr/>
        <a:lstStyle/>
        <a:p>
          <a:endParaRPr lang="en-US"/>
        </a:p>
      </dgm:t>
    </dgm:pt>
    <dgm:pt modelId="{0E898405-4252-4B0D-948F-18A98B3A650F}" type="pres">
      <dgm:prSet presAssocID="{81307EAA-2DBC-412A-8B16-38E33B08CFEA}" presName="sibTrans" presStyleLbl="sibTrans2D1" presStyleIdx="0" presStyleCnt="3" custScaleX="163055" custScaleY="128434"/>
      <dgm:spPr/>
      <dgm:t>
        <a:bodyPr/>
        <a:lstStyle/>
        <a:p>
          <a:endParaRPr lang="en-US"/>
        </a:p>
      </dgm:t>
    </dgm:pt>
    <dgm:pt modelId="{04DF53F3-9EDB-433E-BC04-F2213CD512A1}" type="pres">
      <dgm:prSet presAssocID="{81307EAA-2DBC-412A-8B16-38E33B08CFEA}" presName="connectorText" presStyleLbl="sibTrans2D1" presStyleIdx="0" presStyleCnt="3"/>
      <dgm:spPr/>
      <dgm:t>
        <a:bodyPr/>
        <a:lstStyle/>
        <a:p>
          <a:endParaRPr lang="en-US"/>
        </a:p>
      </dgm:t>
    </dgm:pt>
    <dgm:pt modelId="{015A93CA-E8A4-48D7-8699-45DCDECB5886}" type="pres">
      <dgm:prSet presAssocID="{80810DF6-1E82-4782-9988-18FE7F4C057D}" presName="node" presStyleLbl="node1" presStyleIdx="1" presStyleCnt="4" custScaleX="150582" custScaleY="156776">
        <dgm:presLayoutVars>
          <dgm:bulletEnabled val="1"/>
        </dgm:presLayoutVars>
      </dgm:prSet>
      <dgm:spPr/>
      <dgm:t>
        <a:bodyPr/>
        <a:lstStyle/>
        <a:p>
          <a:endParaRPr lang="en-US"/>
        </a:p>
      </dgm:t>
    </dgm:pt>
    <dgm:pt modelId="{614504D3-70F4-4516-B508-BA890950AF8D}" type="pres">
      <dgm:prSet presAssocID="{E6CC6F14-6B33-4172-B199-39CAA03AA3B4}" presName="sibTrans" presStyleLbl="sibTrans2D1" presStyleIdx="1" presStyleCnt="3" custScaleX="163055" custScaleY="128434"/>
      <dgm:spPr/>
      <dgm:t>
        <a:bodyPr/>
        <a:lstStyle/>
        <a:p>
          <a:endParaRPr lang="en-US"/>
        </a:p>
      </dgm:t>
    </dgm:pt>
    <dgm:pt modelId="{54A8D872-F4FE-4104-8916-03C4B12B1DEA}" type="pres">
      <dgm:prSet presAssocID="{E6CC6F14-6B33-4172-B199-39CAA03AA3B4}" presName="connectorText" presStyleLbl="sibTrans2D1" presStyleIdx="1" presStyleCnt="3"/>
      <dgm:spPr/>
      <dgm:t>
        <a:bodyPr/>
        <a:lstStyle/>
        <a:p>
          <a:endParaRPr lang="en-US"/>
        </a:p>
      </dgm:t>
    </dgm:pt>
    <dgm:pt modelId="{54F2FD7C-1DEE-439A-B46A-00958DF81705}" type="pres">
      <dgm:prSet presAssocID="{E9EEF4D7-3281-49DF-B635-4F68FE20F49C}" presName="node" presStyleLbl="node1" presStyleIdx="2" presStyleCnt="4" custScaleX="150582" custScaleY="156776">
        <dgm:presLayoutVars>
          <dgm:bulletEnabled val="1"/>
        </dgm:presLayoutVars>
      </dgm:prSet>
      <dgm:spPr/>
      <dgm:t>
        <a:bodyPr/>
        <a:lstStyle/>
        <a:p>
          <a:endParaRPr lang="en-US"/>
        </a:p>
      </dgm:t>
    </dgm:pt>
    <dgm:pt modelId="{1876F22A-F148-490C-B8D3-50E675DED353}" type="pres">
      <dgm:prSet presAssocID="{9CD3CC4F-1163-41B3-919F-1703753E9AC6}" presName="sibTrans" presStyleLbl="sibTrans2D1" presStyleIdx="2" presStyleCnt="3" custScaleX="163055" custScaleY="128434"/>
      <dgm:spPr>
        <a:prstGeom prst="rightArrow">
          <a:avLst/>
        </a:prstGeom>
      </dgm:spPr>
      <dgm:t>
        <a:bodyPr/>
        <a:lstStyle/>
        <a:p>
          <a:endParaRPr lang="en-US"/>
        </a:p>
      </dgm:t>
    </dgm:pt>
    <dgm:pt modelId="{80209716-CE5F-46F9-9A51-5DC01CB1586D}" type="pres">
      <dgm:prSet presAssocID="{9CD3CC4F-1163-41B3-919F-1703753E9AC6}" presName="connectorText" presStyleLbl="sibTrans2D1" presStyleIdx="2" presStyleCnt="3"/>
      <dgm:spPr/>
      <dgm:t>
        <a:bodyPr/>
        <a:lstStyle/>
        <a:p>
          <a:endParaRPr lang="en-US"/>
        </a:p>
      </dgm:t>
    </dgm:pt>
    <dgm:pt modelId="{2B361C87-4A09-46AE-96B2-EB4EC765C143}" type="pres">
      <dgm:prSet presAssocID="{6835DFF9-B4CC-4506-AEB2-CFC4D162190B}" presName="node" presStyleLbl="node1" presStyleIdx="3" presStyleCnt="4" custScaleX="150582" custScaleY="156776">
        <dgm:presLayoutVars>
          <dgm:bulletEnabled val="1"/>
        </dgm:presLayoutVars>
      </dgm:prSet>
      <dgm:spPr/>
      <dgm:t>
        <a:bodyPr/>
        <a:lstStyle/>
        <a:p>
          <a:endParaRPr lang="en-US"/>
        </a:p>
      </dgm:t>
    </dgm:pt>
  </dgm:ptLst>
  <dgm:cxnLst>
    <dgm:cxn modelId="{654E4724-BB19-4FD4-BE5C-D25EBDF862AE}" type="presOf" srcId="{E6CC6F14-6B33-4172-B199-39CAA03AA3B4}" destId="{54A8D872-F4FE-4104-8916-03C4B12B1DEA}" srcOrd="1" destOrd="0" presId="urn:microsoft.com/office/officeart/2005/8/layout/process1"/>
    <dgm:cxn modelId="{4C05057F-5DC4-400E-94E6-628A387B507C}" srcId="{EE87582F-B191-4765-BF59-1BE0C72BF194}" destId="{80810DF6-1E82-4782-9988-18FE7F4C057D}" srcOrd="1" destOrd="0" parTransId="{5E4F3496-2D8E-4CFA-AADB-3B3030AC646C}" sibTransId="{E6CC6F14-6B33-4172-B199-39CAA03AA3B4}"/>
    <dgm:cxn modelId="{E2D2AF26-ECC7-4744-B5E1-404ACF29CA9B}" type="presOf" srcId="{E9EEF4D7-3281-49DF-B635-4F68FE20F49C}" destId="{54F2FD7C-1DEE-439A-B46A-00958DF81705}" srcOrd="0" destOrd="0" presId="urn:microsoft.com/office/officeart/2005/8/layout/process1"/>
    <dgm:cxn modelId="{8AF1136A-2FD1-49AD-8FD1-B208656B77B2}" type="presOf" srcId="{9CD3CC4F-1163-41B3-919F-1703753E9AC6}" destId="{1876F22A-F148-490C-B8D3-50E675DED353}" srcOrd="0" destOrd="0" presId="urn:microsoft.com/office/officeart/2005/8/layout/process1"/>
    <dgm:cxn modelId="{EFEB2B7F-6D9C-42BD-AB61-50F3E46F9F0E}" type="presOf" srcId="{81307EAA-2DBC-412A-8B16-38E33B08CFEA}" destId="{0E898405-4252-4B0D-948F-18A98B3A650F}" srcOrd="0" destOrd="0" presId="urn:microsoft.com/office/officeart/2005/8/layout/process1"/>
    <dgm:cxn modelId="{6FEBE957-465A-4907-B7DB-95D3A7E46D0A}" type="presOf" srcId="{9CD3CC4F-1163-41B3-919F-1703753E9AC6}" destId="{80209716-CE5F-46F9-9A51-5DC01CB1586D}" srcOrd="1" destOrd="0" presId="urn:microsoft.com/office/officeart/2005/8/layout/process1"/>
    <dgm:cxn modelId="{AF65181F-288D-4BA9-B6C9-0BAF5CD1D761}" srcId="{EE87582F-B191-4765-BF59-1BE0C72BF194}" destId="{BCC1CC12-30F2-4DB9-A2CD-B31BCCE7FA12}" srcOrd="0" destOrd="0" parTransId="{FAE59D1D-3320-4078-92FA-5FA8B9B80426}" sibTransId="{81307EAA-2DBC-412A-8B16-38E33B08CFEA}"/>
    <dgm:cxn modelId="{794FD0E6-525B-4BBB-823F-43AB153D152F}" srcId="{EE87582F-B191-4765-BF59-1BE0C72BF194}" destId="{6835DFF9-B4CC-4506-AEB2-CFC4D162190B}" srcOrd="3" destOrd="0" parTransId="{E5DA03ED-CCC6-42FA-9759-37F3721FF272}" sibTransId="{CA1C169B-3C97-40DC-8359-B9267322B56B}"/>
    <dgm:cxn modelId="{AC172283-F52B-4DC6-B03C-A1A6378430D5}" type="presOf" srcId="{E6CC6F14-6B33-4172-B199-39CAA03AA3B4}" destId="{614504D3-70F4-4516-B508-BA890950AF8D}" srcOrd="0" destOrd="0" presId="urn:microsoft.com/office/officeart/2005/8/layout/process1"/>
    <dgm:cxn modelId="{82964836-0C9E-4A3B-9B40-5B7D1D742EC3}" type="presOf" srcId="{6835DFF9-B4CC-4506-AEB2-CFC4D162190B}" destId="{2B361C87-4A09-46AE-96B2-EB4EC765C143}" srcOrd="0" destOrd="0" presId="urn:microsoft.com/office/officeart/2005/8/layout/process1"/>
    <dgm:cxn modelId="{104F4EB0-714A-4F79-96BA-63D679339336}" type="presOf" srcId="{EE87582F-B191-4765-BF59-1BE0C72BF194}" destId="{F178A4F5-1230-4359-9033-0CB9E48D2117}" srcOrd="0" destOrd="0" presId="urn:microsoft.com/office/officeart/2005/8/layout/process1"/>
    <dgm:cxn modelId="{8556F1D0-82E4-4299-A24F-746688008C5E}" srcId="{EE87582F-B191-4765-BF59-1BE0C72BF194}" destId="{E9EEF4D7-3281-49DF-B635-4F68FE20F49C}" srcOrd="2" destOrd="0" parTransId="{1DDE5A9A-89D8-4E66-8B36-5BD4C47CF3E0}" sibTransId="{9CD3CC4F-1163-41B3-919F-1703753E9AC6}"/>
    <dgm:cxn modelId="{4C07AE40-C221-459B-9ACC-2E3A132BBB75}" type="presOf" srcId="{81307EAA-2DBC-412A-8B16-38E33B08CFEA}" destId="{04DF53F3-9EDB-433E-BC04-F2213CD512A1}" srcOrd="1" destOrd="0" presId="urn:microsoft.com/office/officeart/2005/8/layout/process1"/>
    <dgm:cxn modelId="{93D8BC53-46B0-4FA2-95C1-BCB14DEE227A}" type="presOf" srcId="{80810DF6-1E82-4782-9988-18FE7F4C057D}" destId="{015A93CA-E8A4-48D7-8699-45DCDECB5886}" srcOrd="0" destOrd="0" presId="urn:microsoft.com/office/officeart/2005/8/layout/process1"/>
    <dgm:cxn modelId="{2609BAFB-F235-42B8-9528-6489BC759079}" type="presOf" srcId="{BCC1CC12-30F2-4DB9-A2CD-B31BCCE7FA12}" destId="{C2A5E4D7-189D-4108-88AC-4C087AD3FA6C}" srcOrd="0" destOrd="0" presId="urn:microsoft.com/office/officeart/2005/8/layout/process1"/>
    <dgm:cxn modelId="{4350764D-DD54-4DD0-9F2D-426904244C93}" type="presParOf" srcId="{F178A4F5-1230-4359-9033-0CB9E48D2117}" destId="{C2A5E4D7-189D-4108-88AC-4C087AD3FA6C}" srcOrd="0" destOrd="0" presId="urn:microsoft.com/office/officeart/2005/8/layout/process1"/>
    <dgm:cxn modelId="{39D514DE-A62F-49E3-8397-481FACECDC3E}" type="presParOf" srcId="{F178A4F5-1230-4359-9033-0CB9E48D2117}" destId="{0E898405-4252-4B0D-948F-18A98B3A650F}" srcOrd="1" destOrd="0" presId="urn:microsoft.com/office/officeart/2005/8/layout/process1"/>
    <dgm:cxn modelId="{1C780773-3185-458D-A7DA-DEB3A62912D8}" type="presParOf" srcId="{0E898405-4252-4B0D-948F-18A98B3A650F}" destId="{04DF53F3-9EDB-433E-BC04-F2213CD512A1}" srcOrd="0" destOrd="0" presId="urn:microsoft.com/office/officeart/2005/8/layout/process1"/>
    <dgm:cxn modelId="{8038A68A-2A9F-45D3-9D9E-AACC864986F7}" type="presParOf" srcId="{F178A4F5-1230-4359-9033-0CB9E48D2117}" destId="{015A93CA-E8A4-48D7-8699-45DCDECB5886}" srcOrd="2" destOrd="0" presId="urn:microsoft.com/office/officeart/2005/8/layout/process1"/>
    <dgm:cxn modelId="{94832184-B9A6-4C4E-AF5B-814FC0214A15}" type="presParOf" srcId="{F178A4F5-1230-4359-9033-0CB9E48D2117}" destId="{614504D3-70F4-4516-B508-BA890950AF8D}" srcOrd="3" destOrd="0" presId="urn:microsoft.com/office/officeart/2005/8/layout/process1"/>
    <dgm:cxn modelId="{4BE0C200-3655-43B6-9426-125B829CE2AB}" type="presParOf" srcId="{614504D3-70F4-4516-B508-BA890950AF8D}" destId="{54A8D872-F4FE-4104-8916-03C4B12B1DEA}" srcOrd="0" destOrd="0" presId="urn:microsoft.com/office/officeart/2005/8/layout/process1"/>
    <dgm:cxn modelId="{8812146F-4D01-45F5-BA3B-61AE3E045254}" type="presParOf" srcId="{F178A4F5-1230-4359-9033-0CB9E48D2117}" destId="{54F2FD7C-1DEE-439A-B46A-00958DF81705}" srcOrd="4" destOrd="0" presId="urn:microsoft.com/office/officeart/2005/8/layout/process1"/>
    <dgm:cxn modelId="{4136E227-86B9-4084-9FAD-D9FB56C361E7}" type="presParOf" srcId="{F178A4F5-1230-4359-9033-0CB9E48D2117}" destId="{1876F22A-F148-490C-B8D3-50E675DED353}" srcOrd="5" destOrd="0" presId="urn:microsoft.com/office/officeart/2005/8/layout/process1"/>
    <dgm:cxn modelId="{9CA66E96-9DB0-48F8-AA21-33B1C7B2E1A4}" type="presParOf" srcId="{1876F22A-F148-490C-B8D3-50E675DED353}" destId="{80209716-CE5F-46F9-9A51-5DC01CB1586D}" srcOrd="0" destOrd="0" presId="urn:microsoft.com/office/officeart/2005/8/layout/process1"/>
    <dgm:cxn modelId="{E83188BA-4661-4B89-AF27-3DF007A35A8D}" type="presParOf" srcId="{F178A4F5-1230-4359-9033-0CB9E48D2117}" destId="{2B361C87-4A09-46AE-96B2-EB4EC765C143}"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566B1F-D320-42F7-A35A-BB639F306896}">
      <dsp:nvSpPr>
        <dsp:cNvPr id="0" name=""/>
        <dsp:cNvSpPr/>
      </dsp:nvSpPr>
      <dsp:spPr>
        <a:xfrm>
          <a:off x="0" y="0"/>
          <a:ext cx="2933283" cy="1442330"/>
        </a:xfrm>
        <a:prstGeom prst="chevron">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a:solidFill>
                <a:sysClr val="window" lastClr="FFFFFF"/>
              </a:solidFill>
              <a:latin typeface="Calibri"/>
              <a:ea typeface="+mn-ea"/>
              <a:cs typeface="+mn-cs"/>
            </a:rPr>
            <a:t>Project identification phase</a:t>
          </a:r>
        </a:p>
      </dsp:txBody>
      <dsp:txXfrm>
        <a:off x="721165" y="0"/>
        <a:ext cx="1490953" cy="1442330"/>
      </dsp:txXfrm>
    </dsp:sp>
    <dsp:sp modelId="{A08EF034-5132-4CF3-A6B6-6A3A9F0ACFBF}">
      <dsp:nvSpPr>
        <dsp:cNvPr id="0" name=""/>
        <dsp:cNvSpPr/>
      </dsp:nvSpPr>
      <dsp:spPr>
        <a:xfrm>
          <a:off x="2595113" y="0"/>
          <a:ext cx="2933283" cy="1442330"/>
        </a:xfrm>
        <a:prstGeom prst="chevron">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a:solidFill>
                <a:sysClr val="window" lastClr="FFFFFF"/>
              </a:solidFill>
              <a:latin typeface="Calibri"/>
              <a:ea typeface="+mn-ea"/>
              <a:cs typeface="+mn-cs"/>
            </a:rPr>
            <a:t>Project preparation phase</a:t>
          </a:r>
        </a:p>
      </dsp:txBody>
      <dsp:txXfrm>
        <a:off x="3316278" y="0"/>
        <a:ext cx="1490953" cy="1442330"/>
      </dsp:txXfrm>
    </dsp:sp>
    <dsp:sp modelId="{D9F64093-3FD2-4D9F-AA0A-E744BC50A750}">
      <dsp:nvSpPr>
        <dsp:cNvPr id="0" name=""/>
        <dsp:cNvSpPr/>
      </dsp:nvSpPr>
      <dsp:spPr>
        <a:xfrm>
          <a:off x="5171360" y="0"/>
          <a:ext cx="2933283" cy="1442330"/>
        </a:xfrm>
        <a:prstGeom prst="chevron">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a:solidFill>
                <a:sysClr val="window" lastClr="FFFFFF"/>
              </a:solidFill>
              <a:latin typeface="Calibri"/>
              <a:ea typeface="+mn-ea"/>
              <a:cs typeface="+mn-cs"/>
            </a:rPr>
            <a:t>Project procurement phase</a:t>
          </a:r>
        </a:p>
      </dsp:txBody>
      <dsp:txXfrm>
        <a:off x="5892525" y="0"/>
        <a:ext cx="1490953" cy="14423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A5E4D7-189D-4108-88AC-4C087AD3FA6C}">
      <dsp:nvSpPr>
        <dsp:cNvPr id="0" name=""/>
        <dsp:cNvSpPr/>
      </dsp:nvSpPr>
      <dsp:spPr>
        <a:xfrm>
          <a:off x="4060" y="0"/>
          <a:ext cx="1574497" cy="1656184"/>
        </a:xfrm>
        <a:prstGeom prst="roundRect">
          <a:avLst>
            <a:gd name="adj" fmla="val 10000"/>
          </a:avLst>
        </a:prstGeom>
        <a:solidFill>
          <a:srgbClr val="4F81BD">
            <a:lumMod val="7500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a:solidFill>
                <a:sysClr val="window" lastClr="FFFFFF"/>
              </a:solidFill>
              <a:latin typeface="Arial Narrow" panose="020B0606020202030204" pitchFamily="34" charset="0"/>
              <a:ea typeface="+mn-ea"/>
              <a:cs typeface="+mn-cs"/>
            </a:rPr>
            <a:t>Stage1</a:t>
          </a:r>
          <a:r>
            <a:rPr lang="en-GB" sz="1800" kern="1200">
              <a:solidFill>
                <a:sysClr val="window" lastClr="FFFFFF"/>
              </a:solidFill>
              <a:latin typeface="Arial Narrow" panose="020B0606020202030204" pitchFamily="34" charset="0"/>
              <a:ea typeface="+mn-ea"/>
              <a:cs typeface="+mn-cs"/>
            </a:rPr>
            <a:t> </a:t>
          </a:r>
        </a:p>
        <a:p>
          <a:pPr lvl="0" algn="ctr" defTabSz="800100">
            <a:lnSpc>
              <a:spcPct val="90000"/>
            </a:lnSpc>
            <a:spcBef>
              <a:spcPct val="0"/>
            </a:spcBef>
            <a:spcAft>
              <a:spcPct val="35000"/>
            </a:spcAft>
          </a:pPr>
          <a:r>
            <a:rPr lang="en-GB" sz="1800" kern="1200">
              <a:solidFill>
                <a:sysClr val="window" lastClr="FFFFFF"/>
              </a:solidFill>
              <a:latin typeface="Arial Narrow" panose="020B0606020202030204" pitchFamily="34" charset="0"/>
              <a:ea typeface="+mn-ea"/>
              <a:cs typeface="+mn-cs"/>
            </a:rPr>
            <a:t>Develop the risk-adjusted PSC cash flow model</a:t>
          </a:r>
          <a:endParaRPr lang="en-US" sz="1800" kern="1200">
            <a:solidFill>
              <a:sysClr val="window" lastClr="FFFFFF"/>
            </a:solidFill>
            <a:latin typeface="Arial Narrow" panose="020B0606020202030204" pitchFamily="34" charset="0"/>
            <a:ea typeface="+mn-ea"/>
            <a:cs typeface="+mn-cs"/>
          </a:endParaRPr>
        </a:p>
      </dsp:txBody>
      <dsp:txXfrm>
        <a:off x="50175" y="46115"/>
        <a:ext cx="1482267" cy="1563954"/>
      </dsp:txXfrm>
    </dsp:sp>
    <dsp:sp modelId="{0E898405-4252-4B0D-948F-18A98B3A650F}">
      <dsp:nvSpPr>
        <dsp:cNvPr id="0" name=""/>
        <dsp:cNvSpPr/>
      </dsp:nvSpPr>
      <dsp:spPr>
        <a:xfrm>
          <a:off x="1613232" y="661570"/>
          <a:ext cx="361442" cy="333043"/>
        </a:xfrm>
        <a:prstGeom prst="rightArrow">
          <a:avLst>
            <a:gd name="adj1" fmla="val 60000"/>
            <a:gd name="adj2" fmla="val 50000"/>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solidFill>
              <a:sysClr val="window" lastClr="FFFFFF"/>
            </a:solidFill>
            <a:latin typeface="Arial Narrow" panose="020B0606020202030204" pitchFamily="34" charset="0"/>
            <a:ea typeface="+mn-ea"/>
            <a:cs typeface="+mn-cs"/>
          </a:endParaRPr>
        </a:p>
      </dsp:txBody>
      <dsp:txXfrm>
        <a:off x="1613232" y="728179"/>
        <a:ext cx="261529" cy="199825"/>
      </dsp:txXfrm>
    </dsp:sp>
    <dsp:sp modelId="{015A93CA-E8A4-48D7-8699-45DCDECB5886}">
      <dsp:nvSpPr>
        <dsp:cNvPr id="0" name=""/>
        <dsp:cNvSpPr/>
      </dsp:nvSpPr>
      <dsp:spPr>
        <a:xfrm>
          <a:off x="1996801" y="0"/>
          <a:ext cx="1574497" cy="1656184"/>
        </a:xfrm>
        <a:prstGeom prst="roundRect">
          <a:avLst>
            <a:gd name="adj" fmla="val 10000"/>
          </a:avLst>
        </a:prstGeom>
        <a:solidFill>
          <a:srgbClr val="4F81BD">
            <a:lumMod val="7500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a:solidFill>
                <a:sysClr val="window" lastClr="FFFFFF"/>
              </a:solidFill>
              <a:latin typeface="Arial Narrow" panose="020B0606020202030204" pitchFamily="34" charset="0"/>
              <a:ea typeface="+mn-ea"/>
              <a:cs typeface="+mn-cs"/>
            </a:rPr>
            <a:t>Stage 2</a:t>
          </a:r>
        </a:p>
        <a:p>
          <a:pPr lvl="0" algn="ctr" defTabSz="800100">
            <a:lnSpc>
              <a:spcPct val="90000"/>
            </a:lnSpc>
            <a:spcBef>
              <a:spcPct val="0"/>
            </a:spcBef>
            <a:spcAft>
              <a:spcPct val="35000"/>
            </a:spcAft>
          </a:pPr>
          <a:r>
            <a:rPr lang="en-GB" sz="1800" kern="1200">
              <a:solidFill>
                <a:sysClr val="window" lastClr="FFFFFF"/>
              </a:solidFill>
              <a:latin typeface="Arial Narrow" panose="020B0606020202030204" pitchFamily="34" charset="0"/>
              <a:ea typeface="+mn-ea"/>
              <a:cs typeface="+mn-cs"/>
            </a:rPr>
            <a:t> Develop the PPP cash flow model</a:t>
          </a:r>
          <a:endParaRPr lang="en-US" sz="1800" kern="1200">
            <a:solidFill>
              <a:sysClr val="window" lastClr="FFFFFF"/>
            </a:solidFill>
            <a:latin typeface="Arial Narrow" panose="020B0606020202030204" pitchFamily="34" charset="0"/>
            <a:ea typeface="+mn-ea"/>
            <a:cs typeface="+mn-cs"/>
          </a:endParaRPr>
        </a:p>
      </dsp:txBody>
      <dsp:txXfrm>
        <a:off x="2042916" y="46115"/>
        <a:ext cx="1482267" cy="1563954"/>
      </dsp:txXfrm>
    </dsp:sp>
    <dsp:sp modelId="{614504D3-70F4-4516-B508-BA890950AF8D}">
      <dsp:nvSpPr>
        <dsp:cNvPr id="0" name=""/>
        <dsp:cNvSpPr/>
      </dsp:nvSpPr>
      <dsp:spPr>
        <a:xfrm>
          <a:off x="3605972" y="661570"/>
          <a:ext cx="361442" cy="333043"/>
        </a:xfrm>
        <a:prstGeom prst="rightArrow">
          <a:avLst>
            <a:gd name="adj1" fmla="val 60000"/>
            <a:gd name="adj2" fmla="val 50000"/>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solidFill>
              <a:sysClr val="window" lastClr="FFFFFF"/>
            </a:solidFill>
            <a:latin typeface="Arial Narrow" panose="020B0606020202030204" pitchFamily="34" charset="0"/>
            <a:ea typeface="+mn-ea"/>
            <a:cs typeface="+mn-cs"/>
          </a:endParaRPr>
        </a:p>
      </dsp:txBody>
      <dsp:txXfrm>
        <a:off x="3605972" y="728179"/>
        <a:ext cx="261529" cy="199825"/>
      </dsp:txXfrm>
    </dsp:sp>
    <dsp:sp modelId="{54F2FD7C-1DEE-439A-B46A-00958DF81705}">
      <dsp:nvSpPr>
        <dsp:cNvPr id="0" name=""/>
        <dsp:cNvSpPr/>
      </dsp:nvSpPr>
      <dsp:spPr>
        <a:xfrm>
          <a:off x="3989541" y="0"/>
          <a:ext cx="1574497" cy="1656184"/>
        </a:xfrm>
        <a:prstGeom prst="roundRect">
          <a:avLst>
            <a:gd name="adj" fmla="val 10000"/>
          </a:avLst>
        </a:prstGeom>
        <a:solidFill>
          <a:srgbClr val="4F81BD">
            <a:lumMod val="7500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a:solidFill>
                <a:sysClr val="window" lastClr="FFFFFF"/>
              </a:solidFill>
              <a:latin typeface="Arial Narrow" panose="020B0606020202030204" pitchFamily="34" charset="0"/>
              <a:ea typeface="+mn-ea"/>
              <a:cs typeface="+mn-cs"/>
            </a:rPr>
            <a:t>Stage 3</a:t>
          </a:r>
        </a:p>
        <a:p>
          <a:pPr lvl="0" algn="ctr" defTabSz="800100">
            <a:lnSpc>
              <a:spcPct val="90000"/>
            </a:lnSpc>
            <a:spcBef>
              <a:spcPct val="0"/>
            </a:spcBef>
            <a:spcAft>
              <a:spcPct val="35000"/>
            </a:spcAft>
          </a:pPr>
          <a:r>
            <a:rPr lang="en-GB" sz="1800" kern="1200">
              <a:solidFill>
                <a:sysClr val="window" lastClr="FFFFFF"/>
              </a:solidFill>
              <a:latin typeface="Arial Narrow" panose="020B0606020202030204" pitchFamily="34" charset="0"/>
              <a:ea typeface="+mn-ea"/>
              <a:cs typeface="+mn-cs"/>
            </a:rPr>
            <a:t>Compare the NPVs of the two options</a:t>
          </a:r>
          <a:endParaRPr lang="en-US" sz="1800" kern="1200">
            <a:solidFill>
              <a:sysClr val="window" lastClr="FFFFFF"/>
            </a:solidFill>
            <a:latin typeface="Arial Narrow" panose="020B0606020202030204" pitchFamily="34" charset="0"/>
            <a:ea typeface="+mn-ea"/>
            <a:cs typeface="+mn-cs"/>
          </a:endParaRPr>
        </a:p>
      </dsp:txBody>
      <dsp:txXfrm>
        <a:off x="4035656" y="46115"/>
        <a:ext cx="1482267" cy="1563954"/>
      </dsp:txXfrm>
    </dsp:sp>
    <dsp:sp modelId="{1876F22A-F148-490C-B8D3-50E675DED353}">
      <dsp:nvSpPr>
        <dsp:cNvPr id="0" name=""/>
        <dsp:cNvSpPr/>
      </dsp:nvSpPr>
      <dsp:spPr>
        <a:xfrm>
          <a:off x="5598712" y="661570"/>
          <a:ext cx="361442" cy="333043"/>
        </a:xfrm>
        <a:prstGeom prst="rightArrow">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solidFill>
              <a:sysClr val="window" lastClr="FFFFFF"/>
            </a:solidFill>
            <a:latin typeface="Arial Narrow" panose="020B0606020202030204" pitchFamily="34" charset="0"/>
            <a:ea typeface="+mn-ea"/>
            <a:cs typeface="+mn-cs"/>
          </a:endParaRPr>
        </a:p>
      </dsp:txBody>
      <dsp:txXfrm>
        <a:off x="5598712" y="744831"/>
        <a:ext cx="278181" cy="166521"/>
      </dsp:txXfrm>
    </dsp:sp>
    <dsp:sp modelId="{2B361C87-4A09-46AE-96B2-EB4EC765C143}">
      <dsp:nvSpPr>
        <dsp:cNvPr id="0" name=""/>
        <dsp:cNvSpPr/>
      </dsp:nvSpPr>
      <dsp:spPr>
        <a:xfrm>
          <a:off x="5982281" y="0"/>
          <a:ext cx="1574497" cy="1656184"/>
        </a:xfrm>
        <a:prstGeom prst="roundRect">
          <a:avLst>
            <a:gd name="adj" fmla="val 10000"/>
          </a:avLst>
        </a:prstGeom>
        <a:solidFill>
          <a:sysClr val="window" lastClr="FFFFFF">
            <a:lumMod val="50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a:solidFill>
                <a:sysClr val="window" lastClr="FFFFFF"/>
              </a:solidFill>
              <a:latin typeface="Arial Narrow" panose="020B0606020202030204" pitchFamily="34" charset="0"/>
              <a:ea typeface="+mn-ea"/>
              <a:cs typeface="+mn-cs"/>
            </a:rPr>
            <a:t>Conduct sensitivity analysis</a:t>
          </a:r>
        </a:p>
      </dsp:txBody>
      <dsp:txXfrm>
        <a:off x="6028396" y="46115"/>
        <a:ext cx="1482267" cy="1563954"/>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1"/>
            <a:ext cx="3043344"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t" anchorCtr="0" compatLnSpc="1">
            <a:prstTxWarp prst="textNoShape">
              <a:avLst/>
            </a:prstTxWarp>
          </a:bodyPr>
          <a:lstStyle>
            <a:lvl1pPr algn="l">
              <a:defRPr>
                <a:solidFill>
                  <a:schemeClr val="tx1"/>
                </a:solidFill>
                <a:latin typeface="Arial" charset="0"/>
                <a:ea typeface="+mn-ea"/>
                <a:cs typeface="+mn-cs"/>
              </a:defRPr>
            </a:lvl1pPr>
          </a:lstStyle>
          <a:p>
            <a:pPr>
              <a:defRPr/>
            </a:pPr>
            <a:endParaRPr lang="en-GB"/>
          </a:p>
        </p:txBody>
      </p:sp>
      <p:sp>
        <p:nvSpPr>
          <p:cNvPr id="33795" name="Rectangle 3"/>
          <p:cNvSpPr>
            <a:spLocks noGrp="1" noChangeArrowheads="1"/>
          </p:cNvSpPr>
          <p:nvPr>
            <p:ph type="dt" sz="quarter" idx="1"/>
          </p:nvPr>
        </p:nvSpPr>
        <p:spPr bwMode="auto">
          <a:xfrm>
            <a:off x="3978132" y="1"/>
            <a:ext cx="3043344"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t" anchorCtr="0" compatLnSpc="1">
            <a:prstTxWarp prst="textNoShape">
              <a:avLst/>
            </a:prstTxWarp>
          </a:bodyPr>
          <a:lstStyle>
            <a:lvl1pPr algn="r">
              <a:defRPr>
                <a:solidFill>
                  <a:schemeClr val="tx1"/>
                </a:solidFill>
                <a:latin typeface="Arial" charset="0"/>
                <a:ea typeface="+mn-ea"/>
                <a:cs typeface="+mn-cs"/>
              </a:defRPr>
            </a:lvl1pPr>
          </a:lstStyle>
          <a:p>
            <a:pPr>
              <a:defRPr/>
            </a:pPr>
            <a:endParaRPr lang="en-GB"/>
          </a:p>
        </p:txBody>
      </p:sp>
      <p:sp>
        <p:nvSpPr>
          <p:cNvPr id="33796" name="Rectangle 4"/>
          <p:cNvSpPr>
            <a:spLocks noGrp="1" noChangeArrowheads="1"/>
          </p:cNvSpPr>
          <p:nvPr>
            <p:ph type="ftr" sz="quarter" idx="2"/>
          </p:nvPr>
        </p:nvSpPr>
        <p:spPr bwMode="auto">
          <a:xfrm>
            <a:off x="0" y="8842030"/>
            <a:ext cx="3043344"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b" anchorCtr="0" compatLnSpc="1">
            <a:prstTxWarp prst="textNoShape">
              <a:avLst/>
            </a:prstTxWarp>
          </a:bodyPr>
          <a:lstStyle>
            <a:lvl1pPr algn="l">
              <a:defRPr>
                <a:solidFill>
                  <a:schemeClr val="tx1"/>
                </a:solidFill>
                <a:latin typeface="Arial" charset="0"/>
                <a:ea typeface="+mn-ea"/>
                <a:cs typeface="+mn-cs"/>
              </a:defRPr>
            </a:lvl1pPr>
          </a:lstStyle>
          <a:p>
            <a:pPr>
              <a:defRPr/>
            </a:pPr>
            <a:endParaRPr lang="en-GB"/>
          </a:p>
        </p:txBody>
      </p:sp>
      <p:sp>
        <p:nvSpPr>
          <p:cNvPr id="33797" name="Rectangle 5"/>
          <p:cNvSpPr>
            <a:spLocks noGrp="1" noChangeArrowheads="1"/>
          </p:cNvSpPr>
          <p:nvPr>
            <p:ph type="sldNum" sz="quarter" idx="3"/>
          </p:nvPr>
        </p:nvSpPr>
        <p:spPr bwMode="auto">
          <a:xfrm>
            <a:off x="3978132" y="8842030"/>
            <a:ext cx="3043344"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b" anchorCtr="0" compatLnSpc="1">
            <a:prstTxWarp prst="textNoShape">
              <a:avLst/>
            </a:prstTxWarp>
          </a:bodyPr>
          <a:lstStyle>
            <a:lvl1pPr algn="r">
              <a:defRPr>
                <a:solidFill>
                  <a:schemeClr val="tx1"/>
                </a:solidFill>
                <a:latin typeface="Arial" charset="0"/>
                <a:ea typeface="+mn-ea"/>
                <a:cs typeface="+mn-cs"/>
              </a:defRPr>
            </a:lvl1pPr>
          </a:lstStyle>
          <a:p>
            <a:pPr>
              <a:defRPr/>
            </a:pPr>
            <a:fld id="{473ECDD1-D571-44D2-969E-14F3A86046EE}" type="slidenum">
              <a:rPr lang="en-GB"/>
              <a:pPr>
                <a:defRPr/>
              </a:pPr>
              <a:t>‹#›</a:t>
            </a:fld>
            <a:endParaRPr lang="en-GB"/>
          </a:p>
        </p:txBody>
      </p:sp>
    </p:spTree>
    <p:extLst>
      <p:ext uri="{BB962C8B-B14F-4D97-AF65-F5344CB8AC3E}">
        <p14:creationId xmlns:p14="http://schemas.microsoft.com/office/powerpoint/2010/main" val="2197957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1"/>
            <a:ext cx="3043344"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t" anchorCtr="0" compatLnSpc="1">
            <a:prstTxWarp prst="textNoShape">
              <a:avLst/>
            </a:prstTxWarp>
          </a:bodyPr>
          <a:lstStyle>
            <a:lvl1pPr algn="l">
              <a:defRPr>
                <a:solidFill>
                  <a:schemeClr val="tx1"/>
                </a:solidFill>
                <a:latin typeface="Arial" charset="0"/>
                <a:ea typeface="+mn-ea"/>
                <a:cs typeface="+mn-cs"/>
              </a:defRPr>
            </a:lvl1pPr>
          </a:lstStyle>
          <a:p>
            <a:pPr>
              <a:defRPr/>
            </a:pPr>
            <a:endParaRPr lang="en-GB"/>
          </a:p>
        </p:txBody>
      </p:sp>
      <p:sp>
        <p:nvSpPr>
          <p:cNvPr id="29699" name="Rectangle 3"/>
          <p:cNvSpPr>
            <a:spLocks noGrp="1" noChangeArrowheads="1"/>
          </p:cNvSpPr>
          <p:nvPr>
            <p:ph type="dt" idx="1"/>
          </p:nvPr>
        </p:nvSpPr>
        <p:spPr bwMode="auto">
          <a:xfrm>
            <a:off x="3978132" y="1"/>
            <a:ext cx="3043344"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t" anchorCtr="0" compatLnSpc="1">
            <a:prstTxWarp prst="textNoShape">
              <a:avLst/>
            </a:prstTxWarp>
          </a:bodyPr>
          <a:lstStyle>
            <a:lvl1pPr algn="r">
              <a:defRPr>
                <a:solidFill>
                  <a:schemeClr val="tx1"/>
                </a:solidFill>
                <a:latin typeface="Arial" charset="0"/>
                <a:ea typeface="+mn-ea"/>
                <a:cs typeface="+mn-cs"/>
              </a:defRPr>
            </a:lvl1pPr>
          </a:lstStyle>
          <a:p>
            <a:pPr>
              <a:defRPr/>
            </a:pPr>
            <a:endParaRPr lang="en-GB"/>
          </a:p>
        </p:txBody>
      </p:sp>
      <p:sp>
        <p:nvSpPr>
          <p:cNvPr id="43012"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01" name="Rectangle 5"/>
          <p:cNvSpPr>
            <a:spLocks noGrp="1" noChangeArrowheads="1"/>
          </p:cNvSpPr>
          <p:nvPr>
            <p:ph type="body" sz="quarter" idx="3"/>
          </p:nvPr>
        </p:nvSpPr>
        <p:spPr bwMode="auto">
          <a:xfrm>
            <a:off x="702311" y="4421823"/>
            <a:ext cx="5618480" cy="418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9702" name="Rectangle 6"/>
          <p:cNvSpPr>
            <a:spLocks noGrp="1" noChangeArrowheads="1"/>
          </p:cNvSpPr>
          <p:nvPr>
            <p:ph type="ftr" sz="quarter" idx="4"/>
          </p:nvPr>
        </p:nvSpPr>
        <p:spPr bwMode="auto">
          <a:xfrm>
            <a:off x="0" y="8842030"/>
            <a:ext cx="3043344"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b" anchorCtr="0" compatLnSpc="1">
            <a:prstTxWarp prst="textNoShape">
              <a:avLst/>
            </a:prstTxWarp>
          </a:bodyPr>
          <a:lstStyle>
            <a:lvl1pPr algn="l">
              <a:defRPr>
                <a:solidFill>
                  <a:schemeClr val="tx1"/>
                </a:solidFill>
                <a:latin typeface="Arial" charset="0"/>
                <a:ea typeface="+mn-ea"/>
                <a:cs typeface="+mn-cs"/>
              </a:defRPr>
            </a:lvl1pPr>
          </a:lstStyle>
          <a:p>
            <a:pPr>
              <a:defRPr/>
            </a:pPr>
            <a:endParaRPr lang="en-GB"/>
          </a:p>
        </p:txBody>
      </p:sp>
      <p:sp>
        <p:nvSpPr>
          <p:cNvPr id="29703" name="Rectangle 7"/>
          <p:cNvSpPr>
            <a:spLocks noGrp="1" noChangeArrowheads="1"/>
          </p:cNvSpPr>
          <p:nvPr>
            <p:ph type="sldNum" sz="quarter" idx="5"/>
          </p:nvPr>
        </p:nvSpPr>
        <p:spPr bwMode="auto">
          <a:xfrm>
            <a:off x="3978132" y="8842030"/>
            <a:ext cx="3043344"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b" anchorCtr="0" compatLnSpc="1">
            <a:prstTxWarp prst="textNoShape">
              <a:avLst/>
            </a:prstTxWarp>
          </a:bodyPr>
          <a:lstStyle>
            <a:lvl1pPr algn="r">
              <a:defRPr>
                <a:solidFill>
                  <a:schemeClr val="tx1"/>
                </a:solidFill>
                <a:latin typeface="Arial" charset="0"/>
                <a:ea typeface="+mn-ea"/>
                <a:cs typeface="+mn-cs"/>
              </a:defRPr>
            </a:lvl1pPr>
          </a:lstStyle>
          <a:p>
            <a:pPr>
              <a:defRPr/>
            </a:pPr>
            <a:fld id="{47E51564-22D7-4500-A955-D13575A93998}" type="slidenum">
              <a:rPr lang="en-GB"/>
              <a:pPr>
                <a:defRPr/>
              </a:pPr>
              <a:t>‹#›</a:t>
            </a:fld>
            <a:endParaRPr lang="en-GB"/>
          </a:p>
        </p:txBody>
      </p:sp>
    </p:spTree>
    <p:extLst>
      <p:ext uri="{BB962C8B-B14F-4D97-AF65-F5344CB8AC3E}">
        <p14:creationId xmlns:p14="http://schemas.microsoft.com/office/powerpoint/2010/main" val="92207071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p:spPr>
        <p:txBody>
          <a:bodyPr/>
          <a:lstStyle/>
          <a:p>
            <a:r>
              <a:rPr lang="en-US" sz="1600" dirty="0" smtClean="0"/>
              <a:t>In this presentation, I like to</a:t>
            </a:r>
            <a:r>
              <a:rPr lang="en-US" sz="1600" baseline="0" dirty="0" smtClean="0"/>
              <a:t> present you the ‘Guide to the Qualitative and Quantitative Assessment of Value for Money’. If you are involved in preparing or approving a PPP project – this document guides you to the main steps HOW TO CONDUCT AN VFM ASSESSMENT. </a:t>
            </a:r>
          </a:p>
          <a:p>
            <a:r>
              <a:rPr lang="en-US" sz="1600" baseline="0" dirty="0" smtClean="0"/>
              <a:t>Application:</a:t>
            </a:r>
          </a:p>
          <a:p>
            <a:pPr marL="171450" indent="-171450">
              <a:buFontTx/>
              <a:buChar char="-"/>
            </a:pPr>
            <a:r>
              <a:rPr lang="en-US" sz="1600" baseline="0" dirty="0" smtClean="0"/>
              <a:t>If you want to assess if a potential project would be suitable to be procured as a PPP (looking at the main project characteristics – a small checklist in this presentation). When your minister pushes, might provide information why not. </a:t>
            </a:r>
          </a:p>
          <a:p>
            <a:pPr marL="171450" indent="-171450">
              <a:buFontTx/>
              <a:buChar char="-"/>
            </a:pPr>
            <a:r>
              <a:rPr lang="en-US" sz="1600" baseline="0" dirty="0" smtClean="0"/>
              <a:t>If you want to compare the procurement modes -  e.g. PPP vs public procurement </a:t>
            </a:r>
          </a:p>
          <a:p>
            <a:pPr marL="171450" indent="-171450">
              <a:buFontTx/>
              <a:buChar char="-"/>
            </a:pPr>
            <a:r>
              <a:rPr lang="en-US" sz="1600" baseline="0" dirty="0" smtClean="0"/>
              <a:t>If you want to compare private sector bids to identify the bid with the best economic value</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sz="1200" kern="1200" dirty="0" smtClean="0">
              <a:solidFill>
                <a:schemeClr val="tx1"/>
              </a:solidFill>
              <a:effectLst/>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sz="1200" kern="1200" dirty="0" smtClean="0">
              <a:solidFill>
                <a:schemeClr val="tx1"/>
              </a:solidFill>
              <a:effectLst/>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effectLst/>
                <a:latin typeface="Arial" charset="0"/>
                <a:ea typeface="+mn-ea"/>
                <a:cs typeface="+mn-cs"/>
              </a:rPr>
              <a:t>For the purposes of this Guide, PPPs are defined as arrangements where public authorities and private partners collaborate to deliver public infrastructure assets and related public services that have traditionally been financed and delivered by the public sector. The definition of PPPs in this Guide refers both to projects that involve the public authority being responsible for payment for the service, usually on an availability basis (sometimes referred to as availability-payment PPPs) and those PPPs where the end-user pays for the service (often referred to as a ‘concession’).</a:t>
            </a:r>
          </a:p>
          <a:p>
            <a:pPr eaLnBrk="1" hangingPunct="1"/>
            <a:endParaRPr lang="en-US" dirty="0" smtClean="0"/>
          </a:p>
        </p:txBody>
      </p:sp>
    </p:spTree>
    <p:extLst>
      <p:ext uri="{BB962C8B-B14F-4D97-AF65-F5344CB8AC3E}">
        <p14:creationId xmlns:p14="http://schemas.microsoft.com/office/powerpoint/2010/main" val="22318631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r>
              <a:rPr lang="en-US" sz="1400" dirty="0" smtClean="0"/>
              <a:t>More specifically for you in a public authority: </a:t>
            </a:r>
          </a:p>
          <a:p>
            <a:endParaRPr lang="en-US" sz="1400" dirty="0" smtClean="0"/>
          </a:p>
          <a:p>
            <a:r>
              <a:rPr lang="en-US" sz="1400" dirty="0" smtClean="0"/>
              <a:t>1 -</a:t>
            </a:r>
            <a:r>
              <a:rPr lang="en-US" sz="1400" baseline="0" dirty="0" smtClean="0"/>
              <a:t> 3</a:t>
            </a:r>
            <a:endParaRPr lang="en-US" sz="1400" dirty="0" smtClean="0"/>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11</a:t>
            </a:fld>
            <a:endParaRPr lang="en-GB"/>
          </a:p>
        </p:txBody>
      </p:sp>
    </p:spTree>
    <p:extLst>
      <p:ext uri="{BB962C8B-B14F-4D97-AF65-F5344CB8AC3E}">
        <p14:creationId xmlns:p14="http://schemas.microsoft.com/office/powerpoint/2010/main" val="42377665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pPr marL="0" indent="0" algn="just">
              <a:spcBef>
                <a:spcPts val="0"/>
              </a:spcBef>
              <a:spcAft>
                <a:spcPts val="1200"/>
              </a:spcAft>
              <a:buSzPct val="88000"/>
              <a:buNone/>
              <a:tabLst>
                <a:tab pos="895350" algn="l"/>
              </a:tabLst>
              <a:defRPr/>
            </a:pPr>
            <a:r>
              <a:rPr lang="en-US" sz="1400" dirty="0" smtClean="0">
                <a:solidFill>
                  <a:srgbClr val="365F91"/>
                </a:solidFill>
              </a:rPr>
              <a:t>SKIP</a:t>
            </a:r>
            <a:r>
              <a:rPr lang="en-US" sz="1400" baseline="0" dirty="0" smtClean="0">
                <a:solidFill>
                  <a:srgbClr val="365F91"/>
                </a:solidFill>
              </a:rPr>
              <a:t> SLIDE – ANOTHER GRAPH LATER</a:t>
            </a:r>
            <a:endParaRPr lang="en-US" sz="1400" dirty="0" smtClean="0">
              <a:solidFill>
                <a:srgbClr val="365F91"/>
              </a:solidFill>
            </a:endParaRPr>
          </a:p>
          <a:p>
            <a:pPr marL="0" indent="0" algn="just">
              <a:spcBef>
                <a:spcPts val="0"/>
              </a:spcBef>
              <a:spcAft>
                <a:spcPts val="1200"/>
              </a:spcAft>
              <a:buSzPct val="88000"/>
              <a:buNone/>
              <a:tabLst>
                <a:tab pos="895350" algn="l"/>
              </a:tabLst>
              <a:defRPr/>
            </a:pPr>
            <a:endParaRPr lang="en-US" sz="1400" dirty="0" smtClean="0">
              <a:solidFill>
                <a:srgbClr val="365F91"/>
              </a:solidFill>
            </a:endParaRPr>
          </a:p>
          <a:p>
            <a:pPr marL="0" indent="0" algn="just">
              <a:spcBef>
                <a:spcPts val="0"/>
              </a:spcBef>
              <a:spcAft>
                <a:spcPts val="1200"/>
              </a:spcAft>
              <a:buSzPct val="88000"/>
              <a:buNone/>
              <a:tabLst>
                <a:tab pos="895350" algn="l"/>
              </a:tabLst>
              <a:defRPr/>
            </a:pPr>
            <a:r>
              <a:rPr lang="en-US" sz="1400" dirty="0" smtClean="0">
                <a:solidFill>
                  <a:srgbClr val="365F91"/>
                </a:solidFill>
              </a:rPr>
              <a:t>NOT</a:t>
            </a:r>
          </a:p>
          <a:p>
            <a:pPr marL="0" indent="0" algn="just">
              <a:spcBef>
                <a:spcPts val="0"/>
              </a:spcBef>
              <a:spcAft>
                <a:spcPts val="1200"/>
              </a:spcAft>
              <a:buSzPct val="88000"/>
              <a:buNone/>
              <a:tabLst>
                <a:tab pos="895350" algn="l"/>
              </a:tabLst>
              <a:defRPr/>
            </a:pPr>
            <a:r>
              <a:rPr lang="en-US" sz="1400" dirty="0" smtClean="0">
                <a:solidFill>
                  <a:srgbClr val="365F91"/>
                </a:solidFill>
              </a:rPr>
              <a:t>Phase 1: Suitability check</a:t>
            </a:r>
            <a:r>
              <a:rPr lang="en-US" sz="1400" baseline="0" dirty="0" smtClean="0">
                <a:solidFill>
                  <a:srgbClr val="365F91"/>
                </a:solidFill>
              </a:rPr>
              <a:t> and later initial assessment to start preparation </a:t>
            </a:r>
          </a:p>
          <a:p>
            <a:pPr marL="0" indent="0" algn="just">
              <a:spcBef>
                <a:spcPts val="0"/>
              </a:spcBef>
              <a:spcAft>
                <a:spcPts val="1200"/>
              </a:spcAft>
              <a:buSzPct val="88000"/>
              <a:buNone/>
              <a:tabLst>
                <a:tab pos="895350" algn="l"/>
              </a:tabLst>
              <a:defRPr/>
            </a:pPr>
            <a:endParaRPr lang="en-US" sz="1400" baseline="0" dirty="0" smtClean="0">
              <a:solidFill>
                <a:srgbClr val="365F91"/>
              </a:solidFill>
            </a:endParaRPr>
          </a:p>
          <a:p>
            <a:pPr marL="0" indent="0" algn="just">
              <a:spcBef>
                <a:spcPts val="0"/>
              </a:spcBef>
              <a:spcAft>
                <a:spcPts val="1200"/>
              </a:spcAft>
              <a:buSzPct val="88000"/>
              <a:buNone/>
              <a:tabLst>
                <a:tab pos="895350" algn="l"/>
              </a:tabLst>
              <a:defRPr/>
            </a:pPr>
            <a:r>
              <a:rPr lang="en-US" sz="1400" baseline="0" dirty="0" smtClean="0">
                <a:solidFill>
                  <a:srgbClr val="365F91"/>
                </a:solidFill>
              </a:rPr>
              <a:t>Phase 2: Continuous qualitative process of assessing VfM throughout the preparation phase</a:t>
            </a:r>
          </a:p>
          <a:p>
            <a:pPr marL="0" indent="0" algn="just">
              <a:spcBef>
                <a:spcPts val="0"/>
              </a:spcBef>
              <a:spcAft>
                <a:spcPts val="1200"/>
              </a:spcAft>
              <a:buSzPct val="88000"/>
              <a:buNone/>
              <a:tabLst>
                <a:tab pos="895350" algn="l"/>
              </a:tabLst>
              <a:defRPr/>
            </a:pPr>
            <a:r>
              <a:rPr lang="en-US" sz="1400" baseline="0" dirty="0" smtClean="0">
                <a:solidFill>
                  <a:srgbClr val="365F91"/>
                </a:solidFill>
              </a:rPr>
              <a:t>              VfM assessment before launching the procurement process (qualitative / quantitative) </a:t>
            </a:r>
          </a:p>
          <a:p>
            <a:pPr marL="0" indent="0" algn="just">
              <a:spcBef>
                <a:spcPts val="0"/>
              </a:spcBef>
              <a:spcAft>
                <a:spcPts val="1200"/>
              </a:spcAft>
              <a:buSzPct val="88000"/>
              <a:buNone/>
              <a:tabLst>
                <a:tab pos="895350" algn="l"/>
              </a:tabLst>
              <a:defRPr/>
            </a:pPr>
            <a:endParaRPr lang="en-US" sz="1400" baseline="0" dirty="0" smtClean="0">
              <a:solidFill>
                <a:srgbClr val="365F91"/>
              </a:solidFill>
            </a:endParaRPr>
          </a:p>
          <a:p>
            <a:pPr marL="0" indent="0" algn="just">
              <a:spcBef>
                <a:spcPts val="0"/>
              </a:spcBef>
              <a:spcAft>
                <a:spcPts val="1200"/>
              </a:spcAft>
              <a:buSzPct val="88000"/>
              <a:buNone/>
              <a:tabLst>
                <a:tab pos="895350" algn="l"/>
              </a:tabLst>
              <a:defRPr/>
            </a:pPr>
            <a:r>
              <a:rPr lang="en-US" sz="1400" baseline="0" dirty="0" smtClean="0">
                <a:solidFill>
                  <a:srgbClr val="365F91"/>
                </a:solidFill>
              </a:rPr>
              <a:t>Phase 3: Confirmation of VfM before commercial close </a:t>
            </a:r>
          </a:p>
          <a:p>
            <a:pPr marL="0" indent="0" algn="just">
              <a:spcBef>
                <a:spcPts val="0"/>
              </a:spcBef>
              <a:spcAft>
                <a:spcPts val="1200"/>
              </a:spcAft>
              <a:buSzPct val="88000"/>
              <a:buNone/>
              <a:tabLst>
                <a:tab pos="895350" algn="l"/>
              </a:tabLst>
              <a:defRPr/>
            </a:pPr>
            <a:endParaRPr lang="en-US" sz="1400" baseline="0" dirty="0" smtClean="0">
              <a:solidFill>
                <a:srgbClr val="365F91"/>
              </a:solidFill>
            </a:endParaRPr>
          </a:p>
          <a:p>
            <a:pPr marL="0" indent="0" algn="just">
              <a:spcBef>
                <a:spcPts val="0"/>
              </a:spcBef>
              <a:spcAft>
                <a:spcPts val="1200"/>
              </a:spcAft>
              <a:buSzPct val="88000"/>
              <a:buNone/>
              <a:tabLst>
                <a:tab pos="895350" algn="l"/>
              </a:tabLst>
              <a:defRPr/>
            </a:pPr>
            <a:r>
              <a:rPr lang="en-US" sz="1400" baseline="0" dirty="0" smtClean="0">
                <a:solidFill>
                  <a:srgbClr val="365F91"/>
                </a:solidFill>
              </a:rPr>
              <a:t>Phase 4: Compare estimated and actual VfM </a:t>
            </a:r>
            <a:endParaRPr lang="en-US" sz="1400" dirty="0" smtClean="0">
              <a:solidFill>
                <a:srgbClr val="365F91"/>
              </a:solidFill>
            </a:endParaRPr>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12</a:t>
            </a:fld>
            <a:endParaRPr lang="en-GB"/>
          </a:p>
        </p:txBody>
      </p:sp>
    </p:spTree>
    <p:extLst>
      <p:ext uri="{BB962C8B-B14F-4D97-AF65-F5344CB8AC3E}">
        <p14:creationId xmlns:p14="http://schemas.microsoft.com/office/powerpoint/2010/main" val="33129541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534043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pPr marL="0" marR="0" lvl="0" indent="0" algn="l" defTabSz="914400" rtl="0" eaLnBrk="0" fontAlgn="base" latinLnBrk="0" hangingPunct="0">
              <a:lnSpc>
                <a:spcPct val="100000"/>
              </a:lnSpc>
              <a:spcBef>
                <a:spcPts val="0"/>
              </a:spcBef>
              <a:spcAft>
                <a:spcPts val="600"/>
              </a:spcAft>
              <a:buClrTx/>
              <a:buSzTx/>
              <a:buFont typeface="Arial" panose="020B0604020202020204" pitchFamily="34" charset="0"/>
              <a:buNone/>
              <a:tabLst/>
              <a:defRPr/>
            </a:pPr>
            <a:r>
              <a:rPr lang="en-US" sz="1200" b="1" kern="1200" dirty="0" smtClean="0">
                <a:solidFill>
                  <a:schemeClr val="tx1"/>
                </a:solidFill>
                <a:effectLst/>
                <a:latin typeface="Arial" charset="0"/>
                <a:ea typeface="+mn-ea"/>
                <a:cs typeface="+mn-cs"/>
              </a:rPr>
              <a:t>Discuss in detail – main aspects covered in qualitative checklists: </a:t>
            </a:r>
          </a:p>
          <a:p>
            <a:pPr marL="171450" marR="0" lvl="0" indent="-171450" algn="l" defTabSz="914400" rtl="0" eaLnBrk="0" fontAlgn="base" latinLnBrk="0" hangingPunct="0">
              <a:lnSpc>
                <a:spcPct val="100000"/>
              </a:lnSpc>
              <a:spcBef>
                <a:spcPts val="0"/>
              </a:spcBef>
              <a:spcAft>
                <a:spcPts val="600"/>
              </a:spcAft>
              <a:buClrTx/>
              <a:buSzTx/>
              <a:buFont typeface="Arial" panose="020B0604020202020204" pitchFamily="34" charset="0"/>
              <a:buChar char="•"/>
              <a:tabLst/>
              <a:defRPr/>
            </a:pPr>
            <a:r>
              <a:rPr lang="en-US" sz="1200" b="0" kern="1200" dirty="0" smtClean="0">
                <a:solidFill>
                  <a:schemeClr val="tx1"/>
                </a:solidFill>
                <a:effectLst/>
                <a:latin typeface="Arial" charset="0"/>
                <a:ea typeface="+mn-ea"/>
                <a:cs typeface="+mn-cs"/>
              </a:rPr>
              <a:t>Political will – support of </a:t>
            </a:r>
            <a:r>
              <a:rPr lang="en-US" sz="1200" b="1" kern="1200" dirty="0" smtClean="0">
                <a:solidFill>
                  <a:schemeClr val="tx1"/>
                </a:solidFill>
                <a:effectLst/>
                <a:latin typeface="Arial" charset="0"/>
                <a:ea typeface="+mn-ea"/>
                <a:cs typeface="+mn-cs"/>
              </a:rPr>
              <a:t>high level policy makers</a:t>
            </a:r>
            <a:endParaRPr lang="en-GB" sz="1200" b="1" kern="1200" dirty="0" smtClean="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ts val="0"/>
              </a:spcBef>
              <a:spcAft>
                <a:spcPts val="600"/>
              </a:spcAft>
              <a:buClrTx/>
              <a:buSzTx/>
              <a:buFont typeface="Arial" panose="020B0604020202020204" pitchFamily="34" charset="0"/>
              <a:buChar char="•"/>
              <a:tabLst/>
              <a:defRPr/>
            </a:pPr>
            <a:r>
              <a:rPr lang="en-US" sz="1200" b="0" kern="1200" dirty="0" smtClean="0">
                <a:solidFill>
                  <a:schemeClr val="tx1"/>
                </a:solidFill>
                <a:effectLst/>
                <a:latin typeface="Arial" charset="0"/>
                <a:ea typeface="+mn-ea"/>
                <a:cs typeface="+mn-cs"/>
              </a:rPr>
              <a:t>Legal framework –</a:t>
            </a:r>
            <a:r>
              <a:rPr lang="en-US" sz="1200" b="0" kern="1200" baseline="0" dirty="0" smtClean="0">
                <a:solidFill>
                  <a:schemeClr val="tx1"/>
                </a:solidFill>
                <a:effectLst/>
                <a:latin typeface="Arial" charset="0"/>
                <a:ea typeface="+mn-ea"/>
                <a:cs typeface="+mn-cs"/>
              </a:rPr>
              <a:t> existence of a </a:t>
            </a:r>
            <a:r>
              <a:rPr lang="en-US" sz="1200" b="1" kern="1200" baseline="0" dirty="0" smtClean="0">
                <a:solidFill>
                  <a:schemeClr val="tx1"/>
                </a:solidFill>
                <a:effectLst/>
                <a:latin typeface="Arial" charset="0"/>
                <a:ea typeface="+mn-ea"/>
                <a:cs typeface="+mn-cs"/>
              </a:rPr>
              <a:t>PPP law</a:t>
            </a:r>
            <a:r>
              <a:rPr lang="en-US" sz="1200" b="0" kern="1200" baseline="0" dirty="0" smtClean="0">
                <a:solidFill>
                  <a:schemeClr val="tx1"/>
                </a:solidFill>
                <a:effectLst/>
                <a:latin typeface="Arial" charset="0"/>
                <a:ea typeface="+mn-ea"/>
                <a:cs typeface="+mn-cs"/>
              </a:rPr>
              <a:t>, legal rights to </a:t>
            </a:r>
            <a:r>
              <a:rPr lang="en-US" sz="1200" b="1" kern="1200" baseline="0" dirty="0" smtClean="0">
                <a:solidFill>
                  <a:schemeClr val="tx1"/>
                </a:solidFill>
                <a:effectLst/>
                <a:latin typeface="Arial" charset="0"/>
                <a:ea typeface="+mn-ea"/>
                <a:cs typeface="+mn-cs"/>
              </a:rPr>
              <a:t>establish a PPP company</a:t>
            </a:r>
            <a:r>
              <a:rPr lang="en-US" sz="1200" b="0" kern="1200" baseline="0" dirty="0" smtClean="0">
                <a:solidFill>
                  <a:schemeClr val="tx1"/>
                </a:solidFill>
                <a:effectLst/>
                <a:latin typeface="Arial" charset="0"/>
                <a:ea typeface="+mn-ea"/>
                <a:cs typeface="+mn-cs"/>
              </a:rPr>
              <a:t>, </a:t>
            </a:r>
            <a:r>
              <a:rPr lang="en-US" sz="1200" b="1" kern="1200" baseline="0" dirty="0" smtClean="0">
                <a:solidFill>
                  <a:schemeClr val="tx1"/>
                </a:solidFill>
                <a:effectLst/>
                <a:latin typeface="Arial" charset="0"/>
                <a:ea typeface="+mn-ea"/>
                <a:cs typeface="+mn-cs"/>
              </a:rPr>
              <a:t>transfer of public assets </a:t>
            </a:r>
            <a:r>
              <a:rPr lang="en-US" sz="1200" b="0" kern="1200" baseline="0" dirty="0" smtClean="0">
                <a:solidFill>
                  <a:schemeClr val="tx1"/>
                </a:solidFill>
                <a:effectLst/>
                <a:latin typeface="Arial" charset="0"/>
                <a:ea typeface="+mn-ea"/>
                <a:cs typeface="+mn-cs"/>
              </a:rPr>
              <a:t>/ or rights of use to the PPP company / provision of services (prison). Provisions which allow the </a:t>
            </a:r>
            <a:r>
              <a:rPr lang="en-US" sz="1200" b="0" kern="1200" baseline="0" dirty="0" err="1" smtClean="0">
                <a:solidFill>
                  <a:schemeClr val="tx1"/>
                </a:solidFill>
                <a:effectLst/>
                <a:latin typeface="Arial" charset="0"/>
                <a:ea typeface="+mn-ea"/>
                <a:cs typeface="+mn-cs"/>
              </a:rPr>
              <a:t>gov</a:t>
            </a:r>
            <a:r>
              <a:rPr lang="en-US" sz="1200" b="0" kern="1200" baseline="0" dirty="0" smtClean="0">
                <a:solidFill>
                  <a:schemeClr val="tx1"/>
                </a:solidFill>
                <a:effectLst/>
                <a:latin typeface="Arial" charset="0"/>
                <a:ea typeface="+mn-ea"/>
                <a:cs typeface="+mn-cs"/>
              </a:rPr>
              <a:t> to provide subsidies. </a:t>
            </a:r>
          </a:p>
          <a:p>
            <a:pPr marL="171450" marR="0" lvl="0" indent="-171450" algn="l" defTabSz="914400" rtl="0" eaLnBrk="0" fontAlgn="base" latinLnBrk="0" hangingPunct="0">
              <a:lnSpc>
                <a:spcPct val="100000"/>
              </a:lnSpc>
              <a:spcBef>
                <a:spcPts val="0"/>
              </a:spcBef>
              <a:spcAft>
                <a:spcPts val="600"/>
              </a:spcAft>
              <a:buClrTx/>
              <a:buSzTx/>
              <a:buFont typeface="Arial" panose="020B0604020202020204" pitchFamily="34" charset="0"/>
              <a:buChar char="•"/>
              <a:tabLst/>
              <a:defRPr/>
            </a:pPr>
            <a:r>
              <a:rPr lang="en-US" sz="1200" b="0" kern="1200" baseline="0" dirty="0" smtClean="0">
                <a:solidFill>
                  <a:schemeClr val="tx1"/>
                </a:solidFill>
                <a:effectLst/>
                <a:latin typeface="Arial" charset="0"/>
                <a:ea typeface="+mn-ea"/>
                <a:cs typeface="+mn-cs"/>
              </a:rPr>
              <a:t>Public sector – </a:t>
            </a:r>
            <a:r>
              <a:rPr lang="en-US" sz="1200" b="1" kern="1200" baseline="0" dirty="0" smtClean="0">
                <a:solidFill>
                  <a:schemeClr val="tx1"/>
                </a:solidFill>
                <a:effectLst/>
                <a:latin typeface="Arial" charset="0"/>
                <a:ea typeface="+mn-ea"/>
                <a:cs typeface="+mn-cs"/>
              </a:rPr>
              <a:t>Required financial and human resources </a:t>
            </a:r>
            <a:r>
              <a:rPr lang="en-US" sz="1200" b="0" kern="1200" baseline="0" dirty="0" smtClean="0">
                <a:solidFill>
                  <a:schemeClr val="tx1"/>
                </a:solidFill>
                <a:effectLst/>
                <a:latin typeface="Arial" charset="0"/>
                <a:ea typeface="+mn-ea"/>
                <a:cs typeface="+mn-cs"/>
              </a:rPr>
              <a:t>knowledge and skills to manage pre and procurement process, financial model, ESIA, affordability assessment, understanding of management of transaction advisers. </a:t>
            </a:r>
          </a:p>
          <a:p>
            <a:pPr marL="171450" marR="0" lvl="0" indent="-171450" algn="l" defTabSz="914400" rtl="0" eaLnBrk="0" fontAlgn="base" latinLnBrk="0" hangingPunct="0">
              <a:lnSpc>
                <a:spcPct val="100000"/>
              </a:lnSpc>
              <a:spcBef>
                <a:spcPts val="0"/>
              </a:spcBef>
              <a:spcAft>
                <a:spcPts val="600"/>
              </a:spcAft>
              <a:buClrTx/>
              <a:buSzTx/>
              <a:buFont typeface="Arial" panose="020B0604020202020204" pitchFamily="34" charset="0"/>
              <a:buChar char="•"/>
              <a:tabLst/>
              <a:defRPr/>
            </a:pPr>
            <a:r>
              <a:rPr lang="en-US" sz="1200" b="0" kern="1200" baseline="0" dirty="0" smtClean="0">
                <a:solidFill>
                  <a:schemeClr val="tx1"/>
                </a:solidFill>
                <a:effectLst/>
                <a:latin typeface="Arial" charset="0"/>
                <a:ea typeface="+mn-ea"/>
                <a:cs typeface="+mn-cs"/>
              </a:rPr>
              <a:t>Private sector: capacity – legal, financial and technical </a:t>
            </a:r>
            <a:r>
              <a:rPr lang="en-US" sz="1200" b="1" kern="1200" baseline="0" dirty="0" smtClean="0">
                <a:solidFill>
                  <a:schemeClr val="tx1"/>
                </a:solidFill>
                <a:effectLst/>
                <a:latin typeface="Arial" charset="0"/>
                <a:ea typeface="+mn-ea"/>
                <a:cs typeface="+mn-cs"/>
              </a:rPr>
              <a:t>knowledge</a:t>
            </a:r>
            <a:r>
              <a:rPr lang="en-US" sz="1200" b="0" kern="1200" baseline="0" dirty="0" smtClean="0">
                <a:solidFill>
                  <a:schemeClr val="tx1"/>
                </a:solidFill>
                <a:effectLst/>
                <a:latin typeface="Arial" charset="0"/>
                <a:ea typeface="+mn-ea"/>
                <a:cs typeface="+mn-cs"/>
              </a:rPr>
              <a:t>, </a:t>
            </a:r>
            <a:r>
              <a:rPr lang="en-US" sz="1200" b="1" kern="1200" baseline="0" dirty="0" smtClean="0">
                <a:solidFill>
                  <a:schemeClr val="tx1"/>
                </a:solidFill>
                <a:effectLst/>
                <a:latin typeface="Arial" charset="0"/>
                <a:ea typeface="+mn-ea"/>
                <a:cs typeface="+mn-cs"/>
              </a:rPr>
              <a:t>experience</a:t>
            </a:r>
            <a:r>
              <a:rPr lang="en-US" sz="1200" b="0" kern="1200" baseline="0" dirty="0" smtClean="0">
                <a:solidFill>
                  <a:schemeClr val="tx1"/>
                </a:solidFill>
                <a:effectLst/>
                <a:latin typeface="Arial" charset="0"/>
                <a:ea typeface="+mn-ea"/>
                <a:cs typeface="+mn-cs"/>
              </a:rPr>
              <a:t>, financial resources / size, and </a:t>
            </a:r>
            <a:r>
              <a:rPr lang="en-US" sz="1200" b="1" kern="1200" baseline="0" dirty="0" smtClean="0">
                <a:solidFill>
                  <a:schemeClr val="tx1"/>
                </a:solidFill>
                <a:effectLst/>
                <a:latin typeface="Arial" charset="0"/>
                <a:ea typeface="+mn-ea"/>
                <a:cs typeface="+mn-cs"/>
              </a:rPr>
              <a:t>INTEREST</a:t>
            </a:r>
            <a:r>
              <a:rPr lang="en-US" sz="1200" b="0" kern="1200" baseline="0" dirty="0" smtClean="0">
                <a:solidFill>
                  <a:schemeClr val="tx1"/>
                </a:solidFill>
                <a:effectLst/>
                <a:latin typeface="Arial" charset="0"/>
                <a:ea typeface="+mn-ea"/>
                <a:cs typeface="+mn-cs"/>
              </a:rPr>
              <a:t> – country and project risks. </a:t>
            </a:r>
            <a:r>
              <a:rPr lang="en-US" sz="1200" b="1" kern="1200" baseline="0" dirty="0" smtClean="0">
                <a:solidFill>
                  <a:schemeClr val="tx1"/>
                </a:solidFill>
                <a:effectLst/>
                <a:latin typeface="Arial" charset="0"/>
                <a:ea typeface="+mn-ea"/>
                <a:cs typeface="+mn-cs"/>
              </a:rPr>
              <a:t>Access to finance </a:t>
            </a:r>
            <a:r>
              <a:rPr lang="en-US" sz="1200" b="0" kern="1200" baseline="0" dirty="0" smtClean="0">
                <a:solidFill>
                  <a:schemeClr val="tx1"/>
                </a:solidFill>
                <a:effectLst/>
                <a:latin typeface="Arial" charset="0"/>
                <a:ea typeface="+mn-ea"/>
                <a:cs typeface="+mn-cs"/>
              </a:rPr>
              <a:t>to reasonable terms </a:t>
            </a:r>
          </a:p>
          <a:p>
            <a:pPr marL="0" marR="0" lvl="0" indent="0" algn="l" defTabSz="914400" rtl="0" eaLnBrk="0" fontAlgn="base" latinLnBrk="0" hangingPunct="0">
              <a:lnSpc>
                <a:spcPct val="100000"/>
              </a:lnSpc>
              <a:spcBef>
                <a:spcPts val="0"/>
              </a:spcBef>
              <a:spcAft>
                <a:spcPts val="600"/>
              </a:spcAft>
              <a:buClrTx/>
              <a:buSzTx/>
              <a:buFont typeface="Arial" panose="020B0604020202020204" pitchFamily="34" charset="0"/>
              <a:buNone/>
              <a:tabLst/>
              <a:defRPr/>
            </a:pPr>
            <a:endParaRPr lang="en-US" sz="1200" b="0" kern="1200" baseline="0" dirty="0" smtClean="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ts val="0"/>
              </a:spcBef>
              <a:spcAft>
                <a:spcPts val="600"/>
              </a:spcAft>
              <a:buClrTx/>
              <a:buSzTx/>
              <a:buFont typeface="Arial" panose="020B0604020202020204" pitchFamily="34" charset="0"/>
              <a:buChar char="•"/>
              <a:tabLst/>
              <a:defRPr/>
            </a:pPr>
            <a:r>
              <a:rPr lang="en-US" sz="1200" b="0" kern="1200" baseline="0" dirty="0" smtClean="0">
                <a:solidFill>
                  <a:schemeClr val="tx1"/>
                </a:solidFill>
                <a:effectLst/>
                <a:latin typeface="Arial" charset="0"/>
                <a:ea typeface="+mn-ea"/>
                <a:cs typeface="+mn-cs"/>
              </a:rPr>
              <a:t> Structure: </a:t>
            </a:r>
            <a:r>
              <a:rPr lang="en-US" sz="1200" b="1" kern="1200" baseline="0" dirty="0" smtClean="0">
                <a:solidFill>
                  <a:schemeClr val="tx1"/>
                </a:solidFill>
                <a:effectLst/>
                <a:latin typeface="Arial" charset="0"/>
                <a:ea typeface="+mn-ea"/>
                <a:cs typeface="+mn-cs"/>
              </a:rPr>
              <a:t>bundle sufficient construction and maintenance/operation (</a:t>
            </a:r>
            <a:r>
              <a:rPr lang="en-US" sz="1200" b="0" kern="1200" baseline="0" dirty="0" smtClean="0">
                <a:solidFill>
                  <a:schemeClr val="tx1"/>
                </a:solidFill>
                <a:effectLst/>
                <a:latin typeface="Arial" charset="0"/>
                <a:ea typeface="+mn-ea"/>
                <a:cs typeface="+mn-cs"/>
              </a:rPr>
              <a:t>to enable efficiency gains), </a:t>
            </a:r>
            <a:r>
              <a:rPr lang="en-US" sz="1200" b="1" kern="1200" baseline="0" dirty="0" smtClean="0">
                <a:solidFill>
                  <a:schemeClr val="tx1"/>
                </a:solidFill>
                <a:effectLst/>
                <a:latin typeface="Arial" charset="0"/>
                <a:ea typeface="+mn-ea"/>
                <a:cs typeface="+mn-cs"/>
              </a:rPr>
              <a:t>duration</a:t>
            </a:r>
            <a:r>
              <a:rPr lang="en-US" sz="1200" b="0" kern="1200" baseline="0" dirty="0" smtClean="0">
                <a:solidFill>
                  <a:schemeClr val="tx1"/>
                </a:solidFill>
                <a:effectLst/>
                <a:latin typeface="Arial" charset="0"/>
                <a:ea typeface="+mn-ea"/>
                <a:cs typeface="+mn-cs"/>
              </a:rPr>
              <a:t> \\ size – efficiency gains outweigh higher financing and transaction costs</a:t>
            </a:r>
          </a:p>
          <a:p>
            <a:pPr marL="171450" marR="0" lvl="0" indent="-171450" algn="l" defTabSz="914400" rtl="0" eaLnBrk="0" fontAlgn="base" latinLnBrk="0" hangingPunct="0">
              <a:lnSpc>
                <a:spcPct val="100000"/>
              </a:lnSpc>
              <a:spcBef>
                <a:spcPts val="0"/>
              </a:spcBef>
              <a:spcAft>
                <a:spcPts val="600"/>
              </a:spcAft>
              <a:buClrTx/>
              <a:buSzTx/>
              <a:buFont typeface="Arial" panose="020B0604020202020204" pitchFamily="34" charset="0"/>
              <a:buChar char="•"/>
              <a:tabLst/>
              <a:defRPr/>
            </a:pPr>
            <a:r>
              <a:rPr lang="en-US" sz="1200" b="0" kern="1200" baseline="0" dirty="0" smtClean="0">
                <a:solidFill>
                  <a:schemeClr val="tx1"/>
                </a:solidFill>
                <a:effectLst/>
                <a:latin typeface="Arial" charset="0"/>
                <a:ea typeface="+mn-ea"/>
                <a:cs typeface="+mn-cs"/>
              </a:rPr>
              <a:t>Feasibility – </a:t>
            </a:r>
            <a:r>
              <a:rPr lang="en-US" sz="1200" b="1" kern="1200" baseline="0" dirty="0" smtClean="0">
                <a:solidFill>
                  <a:schemeClr val="tx1"/>
                </a:solidFill>
                <a:effectLst/>
                <a:latin typeface="Arial" charset="0"/>
                <a:ea typeface="+mn-ea"/>
                <a:cs typeface="+mn-cs"/>
              </a:rPr>
              <a:t>feasibility study</a:t>
            </a:r>
            <a:r>
              <a:rPr lang="en-US" sz="1200" b="0" kern="1200" baseline="0" dirty="0" smtClean="0">
                <a:solidFill>
                  <a:schemeClr val="tx1"/>
                </a:solidFill>
                <a:effectLst/>
                <a:latin typeface="Arial" charset="0"/>
                <a:ea typeface="+mn-ea"/>
                <a:cs typeface="+mn-cs"/>
              </a:rPr>
              <a:t>, cost and revenue assessment (</a:t>
            </a:r>
            <a:r>
              <a:rPr lang="en-US" sz="1200" b="1" kern="1200" baseline="0" dirty="0" smtClean="0">
                <a:solidFill>
                  <a:schemeClr val="tx1"/>
                </a:solidFill>
                <a:effectLst/>
                <a:latin typeface="Arial" charset="0"/>
                <a:ea typeface="+mn-ea"/>
                <a:cs typeface="+mn-cs"/>
              </a:rPr>
              <a:t>CBA)</a:t>
            </a:r>
            <a:r>
              <a:rPr lang="en-US" sz="1200" b="0" kern="1200" baseline="0" dirty="0" smtClean="0">
                <a:solidFill>
                  <a:schemeClr val="tx1"/>
                </a:solidFill>
                <a:effectLst/>
                <a:latin typeface="Arial" charset="0"/>
                <a:ea typeface="+mn-ea"/>
                <a:cs typeface="+mn-cs"/>
              </a:rPr>
              <a:t>, </a:t>
            </a:r>
            <a:r>
              <a:rPr lang="en-US" sz="1200" b="1" kern="1200" baseline="0" dirty="0" smtClean="0">
                <a:solidFill>
                  <a:schemeClr val="tx1"/>
                </a:solidFill>
                <a:effectLst/>
                <a:latin typeface="Arial" charset="0"/>
                <a:ea typeface="+mn-ea"/>
                <a:cs typeface="+mn-cs"/>
              </a:rPr>
              <a:t>affordability </a:t>
            </a:r>
            <a:r>
              <a:rPr lang="en-US" sz="1200" b="0" kern="1200" baseline="0" dirty="0" smtClean="0">
                <a:solidFill>
                  <a:schemeClr val="tx1"/>
                </a:solidFill>
                <a:effectLst/>
                <a:latin typeface="Arial" charset="0"/>
                <a:ea typeface="+mn-ea"/>
                <a:cs typeface="+mn-cs"/>
              </a:rPr>
              <a:t>assessment </a:t>
            </a:r>
          </a:p>
          <a:p>
            <a:pPr marL="171450" marR="0" lvl="0" indent="-171450" algn="l" defTabSz="914400" rtl="0" eaLnBrk="0" fontAlgn="base" latinLnBrk="0" hangingPunct="0">
              <a:lnSpc>
                <a:spcPct val="100000"/>
              </a:lnSpc>
              <a:spcBef>
                <a:spcPts val="0"/>
              </a:spcBef>
              <a:spcAft>
                <a:spcPts val="600"/>
              </a:spcAft>
              <a:buClrTx/>
              <a:buSzTx/>
              <a:buFont typeface="Arial" panose="020B0604020202020204" pitchFamily="34" charset="0"/>
              <a:buChar char="•"/>
              <a:tabLst/>
              <a:defRPr/>
            </a:pPr>
            <a:r>
              <a:rPr lang="en-US" sz="1200" b="0" kern="1200" baseline="0" dirty="0" smtClean="0">
                <a:solidFill>
                  <a:schemeClr val="tx1"/>
                </a:solidFill>
                <a:effectLst/>
                <a:latin typeface="Arial" charset="0"/>
                <a:ea typeface="+mn-ea"/>
                <a:cs typeface="+mn-cs"/>
              </a:rPr>
              <a:t>Risks – possible to </a:t>
            </a:r>
            <a:r>
              <a:rPr lang="en-US" sz="1200" b="1" kern="1200" baseline="0" dirty="0" smtClean="0">
                <a:solidFill>
                  <a:schemeClr val="tx1"/>
                </a:solidFill>
                <a:effectLst/>
                <a:latin typeface="Arial" charset="0"/>
                <a:ea typeface="+mn-ea"/>
                <a:cs typeface="+mn-cs"/>
              </a:rPr>
              <a:t>identify, measure, price and allocate </a:t>
            </a:r>
            <a:r>
              <a:rPr lang="en-US" sz="1200" b="0" kern="1200" baseline="0" dirty="0" smtClean="0">
                <a:solidFill>
                  <a:schemeClr val="tx1"/>
                </a:solidFill>
                <a:effectLst/>
                <a:latin typeface="Arial" charset="0"/>
                <a:ea typeface="+mn-ea"/>
                <a:cs typeface="+mn-cs"/>
              </a:rPr>
              <a:t>the main risks? Proven technology, interface risks</a:t>
            </a:r>
          </a:p>
          <a:p>
            <a:pPr marL="171450" marR="0" lvl="0" indent="-171450" algn="l" defTabSz="914400" rtl="0" eaLnBrk="0" fontAlgn="base" latinLnBrk="0" hangingPunct="0">
              <a:lnSpc>
                <a:spcPct val="100000"/>
              </a:lnSpc>
              <a:spcBef>
                <a:spcPts val="0"/>
              </a:spcBef>
              <a:spcAft>
                <a:spcPts val="600"/>
              </a:spcAft>
              <a:buClrTx/>
              <a:buSzTx/>
              <a:buFont typeface="Arial" panose="020B0604020202020204" pitchFamily="34" charset="0"/>
              <a:buChar char="•"/>
              <a:tabLst/>
              <a:defRPr/>
            </a:pPr>
            <a:r>
              <a:rPr lang="en-US" sz="1200" b="0" kern="1200" baseline="0" dirty="0" smtClean="0">
                <a:solidFill>
                  <a:schemeClr val="tx1"/>
                </a:solidFill>
                <a:effectLst/>
                <a:latin typeface="Arial" charset="0"/>
                <a:ea typeface="+mn-ea"/>
                <a:cs typeface="+mn-cs"/>
              </a:rPr>
              <a:t>Service outputs – project address a </a:t>
            </a:r>
            <a:r>
              <a:rPr lang="en-US" sz="1200" b="1" kern="1200" baseline="0" dirty="0" smtClean="0">
                <a:solidFill>
                  <a:schemeClr val="tx1"/>
                </a:solidFill>
                <a:effectLst/>
                <a:latin typeface="Arial" charset="0"/>
                <a:ea typeface="+mn-ea"/>
                <a:cs typeface="+mn-cs"/>
              </a:rPr>
              <a:t>long-term, predictable and stable </a:t>
            </a:r>
            <a:r>
              <a:rPr lang="en-US" sz="1200" b="0" kern="1200" baseline="0" dirty="0" smtClean="0">
                <a:solidFill>
                  <a:schemeClr val="tx1"/>
                </a:solidFill>
                <a:effectLst/>
                <a:latin typeface="Arial" charset="0"/>
                <a:ea typeface="+mn-ea"/>
                <a:cs typeface="+mn-cs"/>
              </a:rPr>
              <a:t>public service need? Can the service be expressed in </a:t>
            </a:r>
            <a:r>
              <a:rPr lang="en-US" sz="1200" b="1" kern="1200" baseline="0" dirty="0" smtClean="0">
                <a:solidFill>
                  <a:schemeClr val="tx1"/>
                </a:solidFill>
                <a:effectLst/>
                <a:latin typeface="Arial" charset="0"/>
                <a:ea typeface="+mn-ea"/>
                <a:cs typeface="+mn-cs"/>
              </a:rPr>
              <a:t>measurable output terms</a:t>
            </a:r>
            <a:r>
              <a:rPr lang="en-US" sz="1200" b="0" kern="1200" baseline="0" dirty="0" smtClean="0">
                <a:solidFill>
                  <a:schemeClr val="tx1"/>
                </a:solidFill>
                <a:effectLst/>
                <a:latin typeface="Arial" charset="0"/>
                <a:ea typeface="+mn-ea"/>
                <a:cs typeface="+mn-cs"/>
              </a:rPr>
              <a:t>? Safe from </a:t>
            </a:r>
            <a:r>
              <a:rPr lang="en-US" sz="1200" b="1" kern="1200" baseline="0" dirty="0" smtClean="0">
                <a:solidFill>
                  <a:schemeClr val="tx1"/>
                </a:solidFill>
                <a:effectLst/>
                <a:latin typeface="Arial" charset="0"/>
                <a:ea typeface="+mn-ea"/>
                <a:cs typeface="+mn-cs"/>
              </a:rPr>
              <a:t>rapid technological changes</a:t>
            </a:r>
            <a:r>
              <a:rPr lang="en-US" sz="1200" b="0" kern="1200" baseline="0" dirty="0" smtClean="0">
                <a:solidFill>
                  <a:schemeClr val="tx1"/>
                </a:solidFill>
                <a:effectLst/>
                <a:latin typeface="Arial" charset="0"/>
                <a:ea typeface="+mn-ea"/>
                <a:cs typeface="+mn-cs"/>
              </a:rPr>
              <a:t>?</a:t>
            </a:r>
          </a:p>
          <a:p>
            <a:pPr marL="171450" marR="0" lvl="0" indent="-171450" algn="l" defTabSz="914400" rtl="0" eaLnBrk="0" fontAlgn="base" latinLnBrk="0" hangingPunct="0">
              <a:lnSpc>
                <a:spcPct val="100000"/>
              </a:lnSpc>
              <a:spcBef>
                <a:spcPts val="0"/>
              </a:spcBef>
              <a:spcAft>
                <a:spcPts val="600"/>
              </a:spcAft>
              <a:buClrTx/>
              <a:buSzTx/>
              <a:buFont typeface="Arial" panose="020B0604020202020204" pitchFamily="34" charset="0"/>
              <a:buChar char="•"/>
              <a:tabLst/>
              <a:defRPr/>
            </a:pPr>
            <a:r>
              <a:rPr lang="en-GB" sz="1200" b="1" kern="1200" dirty="0" smtClean="0">
                <a:solidFill>
                  <a:schemeClr val="tx1"/>
                </a:solidFill>
                <a:effectLst/>
                <a:latin typeface="Arial" charset="0"/>
                <a:ea typeface="+mn-ea"/>
                <a:cs typeface="+mn-cs"/>
              </a:rPr>
              <a:t>Non-financial benefits </a:t>
            </a:r>
            <a:r>
              <a:rPr lang="en-GB" sz="1200" kern="1200" dirty="0" smtClean="0">
                <a:solidFill>
                  <a:schemeClr val="tx1"/>
                </a:solidFill>
                <a:effectLst/>
                <a:latin typeface="Arial" charset="0"/>
                <a:ea typeface="+mn-ea"/>
                <a:cs typeface="+mn-cs"/>
              </a:rPr>
              <a:t>(NFBs) refer to socio-economic benefits to service users or wider society from an infrastructure investment. These benefits include accelerated asset and service delivery, enhanced service quality, wider social impacts and potentially higher quality operations and long-term maintenance.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b="1" kern="1200" dirty="0" smtClean="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smtClean="0"/>
              <a:t>Motivations</a:t>
            </a:r>
            <a:r>
              <a:rPr lang="en-US" dirty="0" smtClean="0"/>
              <a:t>: </a:t>
            </a:r>
            <a:r>
              <a:rPr lang="en-US" dirty="0" smtClean="0">
                <a:solidFill>
                  <a:schemeClr val="tx2">
                    <a:lumMod val="50000"/>
                    <a:lumOff val="50000"/>
                  </a:schemeClr>
                </a:solidFill>
              </a:rPr>
              <a:t>including benefits intrinsic to the PPP delivery model itself (e.g.  accelerated service delivery, enhanced delivery (e.g. improved long-term maintenance), wider benefits (e.g. contestability/reform of public sector approaches to delivering infrastructure)</a:t>
            </a:r>
          </a:p>
          <a:p>
            <a:endParaRPr lang="en-US" dirty="0" smtClean="0"/>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14</a:t>
            </a:fld>
            <a:endParaRPr lang="en-GB"/>
          </a:p>
        </p:txBody>
      </p:sp>
    </p:spTree>
    <p:extLst>
      <p:ext uri="{BB962C8B-B14F-4D97-AF65-F5344CB8AC3E}">
        <p14:creationId xmlns:p14="http://schemas.microsoft.com/office/powerpoint/2010/main" val="7923124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pPr marL="0" marR="0" lvl="0" indent="0" algn="just" defTabSz="914400" rtl="0" eaLnBrk="0" fontAlgn="base" latinLnBrk="0" hangingPunct="0">
              <a:lnSpc>
                <a:spcPct val="100000"/>
              </a:lnSpc>
              <a:spcBef>
                <a:spcPts val="0"/>
              </a:spcBef>
              <a:spcAft>
                <a:spcPts val="1200"/>
              </a:spcAft>
              <a:buClrTx/>
              <a:buSzPct val="88000"/>
              <a:buFontTx/>
              <a:buNone/>
              <a:tabLst>
                <a:tab pos="895350" algn="l"/>
              </a:tabLst>
              <a:defRPr/>
            </a:pPr>
            <a:r>
              <a:rPr lang="en-US" sz="1400" dirty="0" smtClean="0">
                <a:solidFill>
                  <a:srgbClr val="336699"/>
                </a:solidFill>
              </a:rPr>
              <a:t>VfM Assessment aims to ensure that PPP projects… </a:t>
            </a:r>
          </a:p>
          <a:p>
            <a:pPr marL="0" indent="0" algn="just">
              <a:spcBef>
                <a:spcPts val="0"/>
              </a:spcBef>
              <a:spcAft>
                <a:spcPts val="1200"/>
              </a:spcAft>
              <a:buSzPct val="88000"/>
              <a:buNone/>
              <a:tabLst>
                <a:tab pos="895350" algn="l"/>
              </a:tabLst>
              <a:defRPr/>
            </a:pPr>
            <a:r>
              <a:rPr lang="en-US" sz="1400" dirty="0" smtClean="0">
                <a:solidFill>
                  <a:srgbClr val="365F91"/>
                </a:solidFill>
              </a:rPr>
              <a:t>…</a:t>
            </a:r>
            <a:r>
              <a:rPr lang="en-US" sz="1400" b="1" dirty="0" smtClean="0">
                <a:solidFill>
                  <a:srgbClr val="365F91"/>
                </a:solidFill>
              </a:rPr>
              <a:t>achieve</a:t>
            </a:r>
            <a:r>
              <a:rPr lang="en-US" sz="1400" dirty="0" smtClean="0">
                <a:solidFill>
                  <a:srgbClr val="365F91"/>
                </a:solidFill>
              </a:rPr>
              <a:t> VfM </a:t>
            </a:r>
            <a:r>
              <a:rPr lang="en-US" sz="1400" dirty="0" smtClean="0">
                <a:solidFill>
                  <a:schemeClr val="tx2">
                    <a:lumMod val="50000"/>
                    <a:lumOff val="50000"/>
                  </a:schemeClr>
                </a:solidFill>
              </a:rPr>
              <a:t>through a continuous assessment throughout the preparation, procurement and contract management phases.</a:t>
            </a:r>
            <a:endParaRPr lang="en-US" sz="1400" dirty="0" smtClean="0">
              <a:solidFill>
                <a:srgbClr val="365F91"/>
              </a:solidFill>
            </a:endParaRPr>
          </a:p>
          <a:p>
            <a:pPr marL="0" indent="0" algn="just">
              <a:spcBef>
                <a:spcPts val="0"/>
              </a:spcBef>
              <a:spcAft>
                <a:spcPts val="1200"/>
              </a:spcAft>
              <a:buSzPct val="88000"/>
              <a:buNone/>
              <a:tabLst>
                <a:tab pos="895350" algn="l"/>
              </a:tabLst>
              <a:defRPr/>
            </a:pPr>
            <a:r>
              <a:rPr lang="en-US" sz="1400" dirty="0" smtClean="0">
                <a:solidFill>
                  <a:srgbClr val="365F91"/>
                </a:solidFill>
              </a:rPr>
              <a:t>…</a:t>
            </a:r>
            <a:r>
              <a:rPr lang="en-US" sz="1400" b="1" dirty="0" smtClean="0">
                <a:solidFill>
                  <a:srgbClr val="365F91"/>
                </a:solidFill>
              </a:rPr>
              <a:t>assess</a:t>
            </a:r>
            <a:r>
              <a:rPr lang="en-US" sz="1400" dirty="0" smtClean="0">
                <a:solidFill>
                  <a:srgbClr val="365F91"/>
                </a:solidFill>
              </a:rPr>
              <a:t> VfM </a:t>
            </a:r>
            <a:r>
              <a:rPr lang="en-US" sz="1400" dirty="0" smtClean="0">
                <a:solidFill>
                  <a:schemeClr val="tx2">
                    <a:lumMod val="50000"/>
                    <a:lumOff val="50000"/>
                  </a:schemeClr>
                </a:solidFill>
              </a:rPr>
              <a:t>through</a:t>
            </a:r>
            <a:r>
              <a:rPr lang="en-US" sz="1400" dirty="0" smtClean="0">
                <a:solidFill>
                  <a:srgbClr val="365F91"/>
                </a:solidFill>
              </a:rPr>
              <a:t> </a:t>
            </a:r>
            <a:r>
              <a:rPr lang="en-US" sz="1400" dirty="0" smtClean="0">
                <a:solidFill>
                  <a:schemeClr val="tx2">
                    <a:lumMod val="50000"/>
                    <a:lumOff val="50000"/>
                  </a:schemeClr>
                </a:solidFill>
              </a:rPr>
              <a:t>periodic comparative exercises that can be broken down into two broad areas:</a:t>
            </a:r>
          </a:p>
          <a:p>
            <a:pPr marL="800100" lvl="1" indent="-342900" algn="just">
              <a:spcBef>
                <a:spcPts val="0"/>
              </a:spcBef>
              <a:spcAft>
                <a:spcPts val="1200"/>
              </a:spcAft>
              <a:buClr>
                <a:srgbClr val="365F91"/>
              </a:buClr>
              <a:buSzPct val="88000"/>
              <a:buFont typeface="Arial" panose="020B0604020202020204" pitchFamily="34" charset="0"/>
              <a:buChar char="•"/>
              <a:tabLst>
                <a:tab pos="895350" algn="l"/>
              </a:tabLst>
              <a:defRPr/>
            </a:pPr>
            <a:r>
              <a:rPr lang="en-US" sz="1400" i="1" dirty="0" smtClean="0">
                <a:solidFill>
                  <a:schemeClr val="tx2">
                    <a:lumMod val="50000"/>
                    <a:lumOff val="50000"/>
                  </a:schemeClr>
                </a:solidFill>
              </a:rPr>
              <a:t>an</a:t>
            </a:r>
            <a:r>
              <a:rPr lang="en-US" sz="1400" i="1" dirty="0" smtClean="0">
                <a:solidFill>
                  <a:srgbClr val="365F91"/>
                </a:solidFill>
              </a:rPr>
              <a:t> ex ante VfM </a:t>
            </a:r>
            <a:r>
              <a:rPr lang="en-US" sz="1400" dirty="0" smtClean="0">
                <a:solidFill>
                  <a:srgbClr val="365F91"/>
                </a:solidFill>
              </a:rPr>
              <a:t>assessment </a:t>
            </a:r>
            <a:r>
              <a:rPr lang="en-US" sz="1400" dirty="0" smtClean="0">
                <a:solidFill>
                  <a:schemeClr val="tx2">
                    <a:lumMod val="50000"/>
                    <a:lumOff val="50000"/>
                  </a:schemeClr>
                </a:solidFill>
              </a:rPr>
              <a:t>informs a </a:t>
            </a:r>
            <a:r>
              <a:rPr lang="en-US" sz="1400" i="1" dirty="0" smtClean="0">
                <a:solidFill>
                  <a:schemeClr val="tx2">
                    <a:lumMod val="50000"/>
                    <a:lumOff val="50000"/>
                  </a:schemeClr>
                </a:solidFill>
              </a:rPr>
              <a:t>future</a:t>
            </a:r>
            <a:r>
              <a:rPr lang="en-US" sz="1400" dirty="0" smtClean="0">
                <a:solidFill>
                  <a:schemeClr val="tx2">
                    <a:lumMod val="50000"/>
                    <a:lumOff val="50000"/>
                  </a:schemeClr>
                </a:solidFill>
              </a:rPr>
              <a:t> decision such as whether or not to use PPP as a procurement option</a:t>
            </a:r>
          </a:p>
          <a:p>
            <a:pPr marL="800100" lvl="1" indent="-342900" algn="just">
              <a:spcBef>
                <a:spcPts val="0"/>
              </a:spcBef>
              <a:spcAft>
                <a:spcPts val="1200"/>
              </a:spcAft>
              <a:buClr>
                <a:srgbClr val="365F91"/>
              </a:buClr>
              <a:buSzPct val="88000"/>
              <a:buFont typeface="Arial" panose="020B0604020202020204" pitchFamily="34" charset="0"/>
              <a:buChar char="•"/>
              <a:tabLst>
                <a:tab pos="895350" algn="l"/>
              </a:tabLst>
              <a:defRPr/>
            </a:pPr>
            <a:r>
              <a:rPr lang="en-US" sz="1400" i="1" dirty="0" smtClean="0">
                <a:solidFill>
                  <a:schemeClr val="tx2">
                    <a:lumMod val="50000"/>
                    <a:lumOff val="50000"/>
                  </a:schemeClr>
                </a:solidFill>
              </a:rPr>
              <a:t>an </a:t>
            </a:r>
            <a:r>
              <a:rPr lang="en-US" sz="1400" i="1" dirty="0" smtClean="0">
                <a:solidFill>
                  <a:srgbClr val="365F91"/>
                </a:solidFill>
              </a:rPr>
              <a:t>ex pos</a:t>
            </a:r>
            <a:r>
              <a:rPr lang="en-US" sz="1400" dirty="0" smtClean="0">
                <a:solidFill>
                  <a:srgbClr val="365F91"/>
                </a:solidFill>
              </a:rPr>
              <a:t>t VfM assessment </a:t>
            </a:r>
            <a:r>
              <a:rPr lang="en-US" sz="1400" dirty="0" smtClean="0">
                <a:solidFill>
                  <a:schemeClr val="tx2">
                    <a:lumMod val="50000"/>
                    <a:lumOff val="50000"/>
                  </a:schemeClr>
                </a:solidFill>
              </a:rPr>
              <a:t>to assess VfM during the operational period of the PPP</a:t>
            </a:r>
          </a:p>
          <a:p>
            <a:endParaRPr lang="en-US" sz="1400" dirty="0" smtClean="0"/>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15</a:t>
            </a:fld>
            <a:endParaRPr lang="en-GB"/>
          </a:p>
        </p:txBody>
      </p:sp>
    </p:spTree>
    <p:extLst>
      <p:ext uri="{BB962C8B-B14F-4D97-AF65-F5344CB8AC3E}">
        <p14:creationId xmlns:p14="http://schemas.microsoft.com/office/powerpoint/2010/main" val="37612092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r>
              <a:rPr lang="en-US" sz="1800" dirty="0" smtClean="0"/>
              <a:t>SKIP</a:t>
            </a:r>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16</a:t>
            </a:fld>
            <a:endParaRPr lang="en-GB"/>
          </a:p>
        </p:txBody>
      </p:sp>
    </p:spTree>
    <p:extLst>
      <p:ext uri="{BB962C8B-B14F-4D97-AF65-F5344CB8AC3E}">
        <p14:creationId xmlns:p14="http://schemas.microsoft.com/office/powerpoint/2010/main" val="3541904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pPr marL="0" marR="0" lvl="0" indent="0" algn="l" defTabSz="914400" rtl="0" eaLnBrk="0" fontAlgn="base" latinLnBrk="0" hangingPunct="0">
              <a:lnSpc>
                <a:spcPct val="100000"/>
              </a:lnSpc>
              <a:spcBef>
                <a:spcPts val="0"/>
              </a:spcBef>
              <a:spcAft>
                <a:spcPts val="600"/>
              </a:spcAft>
              <a:buClrTx/>
              <a:buSzTx/>
              <a:buFont typeface="Arial" panose="020B0604020202020204" pitchFamily="34" charset="0"/>
              <a:buNone/>
              <a:tabLst/>
              <a:defRPr/>
            </a:pPr>
            <a:r>
              <a:rPr lang="en-US" sz="1200" b="1" kern="1200" dirty="0" smtClean="0">
                <a:solidFill>
                  <a:schemeClr val="tx1"/>
                </a:solidFill>
                <a:effectLst/>
                <a:latin typeface="Arial" charset="0"/>
                <a:ea typeface="+mn-ea"/>
                <a:cs typeface="+mn-cs"/>
              </a:rPr>
              <a:t>Discuss in detail – main aspects covered in qualitative checklists: </a:t>
            </a:r>
          </a:p>
          <a:p>
            <a:pPr marL="171450" marR="0" lvl="0" indent="-171450" algn="l" defTabSz="914400" rtl="0" eaLnBrk="0" fontAlgn="base" latinLnBrk="0" hangingPunct="0">
              <a:lnSpc>
                <a:spcPct val="100000"/>
              </a:lnSpc>
              <a:spcBef>
                <a:spcPts val="0"/>
              </a:spcBef>
              <a:spcAft>
                <a:spcPts val="600"/>
              </a:spcAft>
              <a:buClrTx/>
              <a:buSzTx/>
              <a:buFont typeface="Arial" panose="020B0604020202020204" pitchFamily="34" charset="0"/>
              <a:buChar char="•"/>
              <a:tabLst/>
              <a:defRPr/>
            </a:pPr>
            <a:r>
              <a:rPr lang="en-US" sz="1200" b="0" kern="1200" dirty="0" smtClean="0">
                <a:solidFill>
                  <a:schemeClr val="tx1"/>
                </a:solidFill>
                <a:effectLst/>
                <a:latin typeface="Arial" charset="0"/>
                <a:ea typeface="+mn-ea"/>
                <a:cs typeface="+mn-cs"/>
              </a:rPr>
              <a:t>Political will – support of </a:t>
            </a:r>
            <a:r>
              <a:rPr lang="en-US" sz="1200" b="1" kern="1200" dirty="0" smtClean="0">
                <a:solidFill>
                  <a:schemeClr val="tx1"/>
                </a:solidFill>
                <a:effectLst/>
                <a:latin typeface="Arial" charset="0"/>
                <a:ea typeface="+mn-ea"/>
                <a:cs typeface="+mn-cs"/>
              </a:rPr>
              <a:t>high level policy makers</a:t>
            </a:r>
            <a:endParaRPr lang="en-GB" sz="1200" b="1" kern="1200" dirty="0" smtClean="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ts val="0"/>
              </a:spcBef>
              <a:spcAft>
                <a:spcPts val="600"/>
              </a:spcAft>
              <a:buClrTx/>
              <a:buSzTx/>
              <a:buFont typeface="Arial" panose="020B0604020202020204" pitchFamily="34" charset="0"/>
              <a:buChar char="•"/>
              <a:tabLst/>
              <a:defRPr/>
            </a:pPr>
            <a:r>
              <a:rPr lang="en-US" sz="1200" b="0" kern="1200" dirty="0" smtClean="0">
                <a:solidFill>
                  <a:schemeClr val="tx1"/>
                </a:solidFill>
                <a:effectLst/>
                <a:latin typeface="Arial" charset="0"/>
                <a:ea typeface="+mn-ea"/>
                <a:cs typeface="+mn-cs"/>
              </a:rPr>
              <a:t>Legal framework –</a:t>
            </a:r>
            <a:r>
              <a:rPr lang="en-US" sz="1200" b="0" kern="1200" baseline="0" dirty="0" smtClean="0">
                <a:solidFill>
                  <a:schemeClr val="tx1"/>
                </a:solidFill>
                <a:effectLst/>
                <a:latin typeface="Arial" charset="0"/>
                <a:ea typeface="+mn-ea"/>
                <a:cs typeface="+mn-cs"/>
              </a:rPr>
              <a:t> existence of a </a:t>
            </a:r>
            <a:r>
              <a:rPr lang="en-US" sz="1200" b="1" kern="1200" baseline="0" dirty="0" smtClean="0">
                <a:solidFill>
                  <a:schemeClr val="tx1"/>
                </a:solidFill>
                <a:effectLst/>
                <a:latin typeface="Arial" charset="0"/>
                <a:ea typeface="+mn-ea"/>
                <a:cs typeface="+mn-cs"/>
              </a:rPr>
              <a:t>PPP law</a:t>
            </a:r>
            <a:r>
              <a:rPr lang="en-US" sz="1200" b="0" kern="1200" baseline="0" dirty="0" smtClean="0">
                <a:solidFill>
                  <a:schemeClr val="tx1"/>
                </a:solidFill>
                <a:effectLst/>
                <a:latin typeface="Arial" charset="0"/>
                <a:ea typeface="+mn-ea"/>
                <a:cs typeface="+mn-cs"/>
              </a:rPr>
              <a:t>, legal rights to </a:t>
            </a:r>
            <a:r>
              <a:rPr lang="en-US" sz="1200" b="1" kern="1200" baseline="0" dirty="0" smtClean="0">
                <a:solidFill>
                  <a:schemeClr val="tx1"/>
                </a:solidFill>
                <a:effectLst/>
                <a:latin typeface="Arial" charset="0"/>
                <a:ea typeface="+mn-ea"/>
                <a:cs typeface="+mn-cs"/>
              </a:rPr>
              <a:t>establish a PPP company</a:t>
            </a:r>
            <a:r>
              <a:rPr lang="en-US" sz="1200" b="0" kern="1200" baseline="0" dirty="0" smtClean="0">
                <a:solidFill>
                  <a:schemeClr val="tx1"/>
                </a:solidFill>
                <a:effectLst/>
                <a:latin typeface="Arial" charset="0"/>
                <a:ea typeface="+mn-ea"/>
                <a:cs typeface="+mn-cs"/>
              </a:rPr>
              <a:t>, </a:t>
            </a:r>
            <a:r>
              <a:rPr lang="en-US" sz="1200" b="1" kern="1200" baseline="0" dirty="0" smtClean="0">
                <a:solidFill>
                  <a:schemeClr val="tx1"/>
                </a:solidFill>
                <a:effectLst/>
                <a:latin typeface="Arial" charset="0"/>
                <a:ea typeface="+mn-ea"/>
                <a:cs typeface="+mn-cs"/>
              </a:rPr>
              <a:t>transfer of public assets </a:t>
            </a:r>
            <a:r>
              <a:rPr lang="en-US" sz="1200" b="0" kern="1200" baseline="0" dirty="0" smtClean="0">
                <a:solidFill>
                  <a:schemeClr val="tx1"/>
                </a:solidFill>
                <a:effectLst/>
                <a:latin typeface="Arial" charset="0"/>
                <a:ea typeface="+mn-ea"/>
                <a:cs typeface="+mn-cs"/>
              </a:rPr>
              <a:t>/ or rights of use to the PPP company / provision of services (prison). Provisions which allow the </a:t>
            </a:r>
            <a:r>
              <a:rPr lang="en-US" sz="1200" b="0" kern="1200" baseline="0" dirty="0" err="1" smtClean="0">
                <a:solidFill>
                  <a:schemeClr val="tx1"/>
                </a:solidFill>
                <a:effectLst/>
                <a:latin typeface="Arial" charset="0"/>
                <a:ea typeface="+mn-ea"/>
                <a:cs typeface="+mn-cs"/>
              </a:rPr>
              <a:t>gov</a:t>
            </a:r>
            <a:r>
              <a:rPr lang="en-US" sz="1200" b="0" kern="1200" baseline="0" dirty="0" smtClean="0">
                <a:solidFill>
                  <a:schemeClr val="tx1"/>
                </a:solidFill>
                <a:effectLst/>
                <a:latin typeface="Arial" charset="0"/>
                <a:ea typeface="+mn-ea"/>
                <a:cs typeface="+mn-cs"/>
              </a:rPr>
              <a:t> to provide subsidies. </a:t>
            </a:r>
          </a:p>
          <a:p>
            <a:pPr marL="171450" marR="0" lvl="0" indent="-171450" algn="l" defTabSz="914400" rtl="0" eaLnBrk="0" fontAlgn="base" latinLnBrk="0" hangingPunct="0">
              <a:lnSpc>
                <a:spcPct val="100000"/>
              </a:lnSpc>
              <a:spcBef>
                <a:spcPts val="0"/>
              </a:spcBef>
              <a:spcAft>
                <a:spcPts val="600"/>
              </a:spcAft>
              <a:buClrTx/>
              <a:buSzTx/>
              <a:buFont typeface="Arial" panose="020B0604020202020204" pitchFamily="34" charset="0"/>
              <a:buChar char="•"/>
              <a:tabLst/>
              <a:defRPr/>
            </a:pPr>
            <a:r>
              <a:rPr lang="en-US" sz="1200" b="0" kern="1200" baseline="0" dirty="0" smtClean="0">
                <a:solidFill>
                  <a:schemeClr val="tx1"/>
                </a:solidFill>
                <a:effectLst/>
                <a:latin typeface="Arial" charset="0"/>
                <a:ea typeface="+mn-ea"/>
                <a:cs typeface="+mn-cs"/>
              </a:rPr>
              <a:t>Public sector – </a:t>
            </a:r>
            <a:r>
              <a:rPr lang="en-US" sz="1200" b="1" kern="1200" baseline="0" dirty="0" smtClean="0">
                <a:solidFill>
                  <a:schemeClr val="tx1"/>
                </a:solidFill>
                <a:effectLst/>
                <a:latin typeface="Arial" charset="0"/>
                <a:ea typeface="+mn-ea"/>
                <a:cs typeface="+mn-cs"/>
              </a:rPr>
              <a:t>Required financial and human resources </a:t>
            </a:r>
            <a:r>
              <a:rPr lang="en-US" sz="1200" b="0" kern="1200" baseline="0" dirty="0" smtClean="0">
                <a:solidFill>
                  <a:schemeClr val="tx1"/>
                </a:solidFill>
                <a:effectLst/>
                <a:latin typeface="Arial" charset="0"/>
                <a:ea typeface="+mn-ea"/>
                <a:cs typeface="+mn-cs"/>
              </a:rPr>
              <a:t>knowledge and skills to manage pre and procurement process, financial model, ESIA, affordability assessment, understanding of management of transaction advisers. </a:t>
            </a:r>
          </a:p>
          <a:p>
            <a:pPr marL="171450" marR="0" lvl="0" indent="-171450" algn="l" defTabSz="914400" rtl="0" eaLnBrk="0" fontAlgn="base" latinLnBrk="0" hangingPunct="0">
              <a:lnSpc>
                <a:spcPct val="100000"/>
              </a:lnSpc>
              <a:spcBef>
                <a:spcPts val="0"/>
              </a:spcBef>
              <a:spcAft>
                <a:spcPts val="600"/>
              </a:spcAft>
              <a:buClrTx/>
              <a:buSzTx/>
              <a:buFont typeface="Arial" panose="020B0604020202020204" pitchFamily="34" charset="0"/>
              <a:buChar char="•"/>
              <a:tabLst/>
              <a:defRPr/>
            </a:pPr>
            <a:r>
              <a:rPr lang="en-US" sz="1200" b="0" kern="1200" baseline="0" dirty="0" smtClean="0">
                <a:solidFill>
                  <a:schemeClr val="tx1"/>
                </a:solidFill>
                <a:effectLst/>
                <a:latin typeface="Arial" charset="0"/>
                <a:ea typeface="+mn-ea"/>
                <a:cs typeface="+mn-cs"/>
              </a:rPr>
              <a:t>Private sector: capacity – legal, financial and technical </a:t>
            </a:r>
            <a:r>
              <a:rPr lang="en-US" sz="1200" b="1" kern="1200" baseline="0" dirty="0" smtClean="0">
                <a:solidFill>
                  <a:schemeClr val="tx1"/>
                </a:solidFill>
                <a:effectLst/>
                <a:latin typeface="Arial" charset="0"/>
                <a:ea typeface="+mn-ea"/>
                <a:cs typeface="+mn-cs"/>
              </a:rPr>
              <a:t>knowledge</a:t>
            </a:r>
            <a:r>
              <a:rPr lang="en-US" sz="1200" b="0" kern="1200" baseline="0" dirty="0" smtClean="0">
                <a:solidFill>
                  <a:schemeClr val="tx1"/>
                </a:solidFill>
                <a:effectLst/>
                <a:latin typeface="Arial" charset="0"/>
                <a:ea typeface="+mn-ea"/>
                <a:cs typeface="+mn-cs"/>
              </a:rPr>
              <a:t>, </a:t>
            </a:r>
            <a:r>
              <a:rPr lang="en-US" sz="1200" b="1" kern="1200" baseline="0" dirty="0" smtClean="0">
                <a:solidFill>
                  <a:schemeClr val="tx1"/>
                </a:solidFill>
                <a:effectLst/>
                <a:latin typeface="Arial" charset="0"/>
                <a:ea typeface="+mn-ea"/>
                <a:cs typeface="+mn-cs"/>
              </a:rPr>
              <a:t>experience</a:t>
            </a:r>
            <a:r>
              <a:rPr lang="en-US" sz="1200" b="0" kern="1200" baseline="0" dirty="0" smtClean="0">
                <a:solidFill>
                  <a:schemeClr val="tx1"/>
                </a:solidFill>
                <a:effectLst/>
                <a:latin typeface="Arial" charset="0"/>
                <a:ea typeface="+mn-ea"/>
                <a:cs typeface="+mn-cs"/>
              </a:rPr>
              <a:t>, financial resources / size, and </a:t>
            </a:r>
            <a:r>
              <a:rPr lang="en-US" sz="1200" b="1" kern="1200" baseline="0" dirty="0" smtClean="0">
                <a:solidFill>
                  <a:schemeClr val="tx1"/>
                </a:solidFill>
                <a:effectLst/>
                <a:latin typeface="Arial" charset="0"/>
                <a:ea typeface="+mn-ea"/>
                <a:cs typeface="+mn-cs"/>
              </a:rPr>
              <a:t>INTEREST</a:t>
            </a:r>
            <a:r>
              <a:rPr lang="en-US" sz="1200" b="0" kern="1200" baseline="0" dirty="0" smtClean="0">
                <a:solidFill>
                  <a:schemeClr val="tx1"/>
                </a:solidFill>
                <a:effectLst/>
                <a:latin typeface="Arial" charset="0"/>
                <a:ea typeface="+mn-ea"/>
                <a:cs typeface="+mn-cs"/>
              </a:rPr>
              <a:t> – country and project risks. </a:t>
            </a:r>
            <a:r>
              <a:rPr lang="en-US" sz="1200" b="1" kern="1200" baseline="0" dirty="0" smtClean="0">
                <a:solidFill>
                  <a:schemeClr val="tx1"/>
                </a:solidFill>
                <a:effectLst/>
                <a:latin typeface="Arial" charset="0"/>
                <a:ea typeface="+mn-ea"/>
                <a:cs typeface="+mn-cs"/>
              </a:rPr>
              <a:t>Access to finance </a:t>
            </a:r>
            <a:r>
              <a:rPr lang="en-US" sz="1200" b="0" kern="1200" baseline="0" dirty="0" smtClean="0">
                <a:solidFill>
                  <a:schemeClr val="tx1"/>
                </a:solidFill>
                <a:effectLst/>
                <a:latin typeface="Arial" charset="0"/>
                <a:ea typeface="+mn-ea"/>
                <a:cs typeface="+mn-cs"/>
              </a:rPr>
              <a:t>to reasonable terms </a:t>
            </a:r>
          </a:p>
          <a:p>
            <a:pPr marL="0" marR="0" lvl="0" indent="0" algn="l" defTabSz="914400" rtl="0" eaLnBrk="0" fontAlgn="base" latinLnBrk="0" hangingPunct="0">
              <a:lnSpc>
                <a:spcPct val="100000"/>
              </a:lnSpc>
              <a:spcBef>
                <a:spcPts val="0"/>
              </a:spcBef>
              <a:spcAft>
                <a:spcPts val="600"/>
              </a:spcAft>
              <a:buClrTx/>
              <a:buSzTx/>
              <a:buFont typeface="Arial" panose="020B0604020202020204" pitchFamily="34" charset="0"/>
              <a:buNone/>
              <a:tabLst/>
              <a:defRPr/>
            </a:pPr>
            <a:endParaRPr lang="en-US" sz="1200" b="0" kern="1200" baseline="0" dirty="0" smtClean="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ts val="0"/>
              </a:spcBef>
              <a:spcAft>
                <a:spcPts val="600"/>
              </a:spcAft>
              <a:buClrTx/>
              <a:buSzTx/>
              <a:buFont typeface="Arial" panose="020B0604020202020204" pitchFamily="34" charset="0"/>
              <a:buChar char="•"/>
              <a:tabLst/>
              <a:defRPr/>
            </a:pPr>
            <a:r>
              <a:rPr lang="en-US" sz="1200" b="0" kern="1200" baseline="0" dirty="0" smtClean="0">
                <a:solidFill>
                  <a:schemeClr val="tx1"/>
                </a:solidFill>
                <a:effectLst/>
                <a:latin typeface="Arial" charset="0"/>
                <a:ea typeface="+mn-ea"/>
                <a:cs typeface="+mn-cs"/>
              </a:rPr>
              <a:t> Structure: </a:t>
            </a:r>
            <a:r>
              <a:rPr lang="en-US" sz="1200" b="1" kern="1200" baseline="0" dirty="0" smtClean="0">
                <a:solidFill>
                  <a:schemeClr val="tx1"/>
                </a:solidFill>
                <a:effectLst/>
                <a:latin typeface="Arial" charset="0"/>
                <a:ea typeface="+mn-ea"/>
                <a:cs typeface="+mn-cs"/>
              </a:rPr>
              <a:t>bundle sufficient construction and maintenance/operation (</a:t>
            </a:r>
            <a:r>
              <a:rPr lang="en-US" sz="1200" b="0" kern="1200" baseline="0" dirty="0" smtClean="0">
                <a:solidFill>
                  <a:schemeClr val="tx1"/>
                </a:solidFill>
                <a:effectLst/>
                <a:latin typeface="Arial" charset="0"/>
                <a:ea typeface="+mn-ea"/>
                <a:cs typeface="+mn-cs"/>
              </a:rPr>
              <a:t>to enable efficiency gains), </a:t>
            </a:r>
            <a:r>
              <a:rPr lang="en-US" sz="1200" b="1" kern="1200" baseline="0" dirty="0" smtClean="0">
                <a:solidFill>
                  <a:schemeClr val="tx1"/>
                </a:solidFill>
                <a:effectLst/>
                <a:latin typeface="Arial" charset="0"/>
                <a:ea typeface="+mn-ea"/>
                <a:cs typeface="+mn-cs"/>
              </a:rPr>
              <a:t>duration</a:t>
            </a:r>
            <a:r>
              <a:rPr lang="en-US" sz="1200" b="0" kern="1200" baseline="0" dirty="0" smtClean="0">
                <a:solidFill>
                  <a:schemeClr val="tx1"/>
                </a:solidFill>
                <a:effectLst/>
                <a:latin typeface="Arial" charset="0"/>
                <a:ea typeface="+mn-ea"/>
                <a:cs typeface="+mn-cs"/>
              </a:rPr>
              <a:t> \\ size – efficiency gains outweigh higher financing and transaction costs</a:t>
            </a:r>
          </a:p>
          <a:p>
            <a:pPr marL="171450" marR="0" lvl="0" indent="-171450" algn="l" defTabSz="914400" rtl="0" eaLnBrk="0" fontAlgn="base" latinLnBrk="0" hangingPunct="0">
              <a:lnSpc>
                <a:spcPct val="100000"/>
              </a:lnSpc>
              <a:spcBef>
                <a:spcPts val="0"/>
              </a:spcBef>
              <a:spcAft>
                <a:spcPts val="600"/>
              </a:spcAft>
              <a:buClrTx/>
              <a:buSzTx/>
              <a:buFont typeface="Arial" panose="020B0604020202020204" pitchFamily="34" charset="0"/>
              <a:buChar char="•"/>
              <a:tabLst/>
              <a:defRPr/>
            </a:pPr>
            <a:r>
              <a:rPr lang="en-US" sz="1200" b="0" kern="1200" baseline="0" dirty="0" smtClean="0">
                <a:solidFill>
                  <a:schemeClr val="tx1"/>
                </a:solidFill>
                <a:effectLst/>
                <a:latin typeface="Arial" charset="0"/>
                <a:ea typeface="+mn-ea"/>
                <a:cs typeface="+mn-cs"/>
              </a:rPr>
              <a:t>Feasibility – </a:t>
            </a:r>
            <a:r>
              <a:rPr lang="en-US" sz="1200" b="1" kern="1200" baseline="0" dirty="0" smtClean="0">
                <a:solidFill>
                  <a:schemeClr val="tx1"/>
                </a:solidFill>
                <a:effectLst/>
                <a:latin typeface="Arial" charset="0"/>
                <a:ea typeface="+mn-ea"/>
                <a:cs typeface="+mn-cs"/>
              </a:rPr>
              <a:t>feasibility study</a:t>
            </a:r>
            <a:r>
              <a:rPr lang="en-US" sz="1200" b="0" kern="1200" baseline="0" dirty="0" smtClean="0">
                <a:solidFill>
                  <a:schemeClr val="tx1"/>
                </a:solidFill>
                <a:effectLst/>
                <a:latin typeface="Arial" charset="0"/>
                <a:ea typeface="+mn-ea"/>
                <a:cs typeface="+mn-cs"/>
              </a:rPr>
              <a:t>, cost and revenue assessment (</a:t>
            </a:r>
            <a:r>
              <a:rPr lang="en-US" sz="1200" b="1" kern="1200" baseline="0" dirty="0" smtClean="0">
                <a:solidFill>
                  <a:schemeClr val="tx1"/>
                </a:solidFill>
                <a:effectLst/>
                <a:latin typeface="Arial" charset="0"/>
                <a:ea typeface="+mn-ea"/>
                <a:cs typeface="+mn-cs"/>
              </a:rPr>
              <a:t>CBA)</a:t>
            </a:r>
            <a:r>
              <a:rPr lang="en-US" sz="1200" b="0" kern="1200" baseline="0" dirty="0" smtClean="0">
                <a:solidFill>
                  <a:schemeClr val="tx1"/>
                </a:solidFill>
                <a:effectLst/>
                <a:latin typeface="Arial" charset="0"/>
                <a:ea typeface="+mn-ea"/>
                <a:cs typeface="+mn-cs"/>
              </a:rPr>
              <a:t>, </a:t>
            </a:r>
            <a:r>
              <a:rPr lang="en-US" sz="1200" b="1" kern="1200" baseline="0" dirty="0" smtClean="0">
                <a:solidFill>
                  <a:schemeClr val="tx1"/>
                </a:solidFill>
                <a:effectLst/>
                <a:latin typeface="Arial" charset="0"/>
                <a:ea typeface="+mn-ea"/>
                <a:cs typeface="+mn-cs"/>
              </a:rPr>
              <a:t>affordability </a:t>
            </a:r>
            <a:r>
              <a:rPr lang="en-US" sz="1200" b="0" kern="1200" baseline="0" dirty="0" smtClean="0">
                <a:solidFill>
                  <a:schemeClr val="tx1"/>
                </a:solidFill>
                <a:effectLst/>
                <a:latin typeface="Arial" charset="0"/>
                <a:ea typeface="+mn-ea"/>
                <a:cs typeface="+mn-cs"/>
              </a:rPr>
              <a:t>assessment </a:t>
            </a:r>
          </a:p>
          <a:p>
            <a:pPr marL="171450" marR="0" lvl="0" indent="-171450" algn="l" defTabSz="914400" rtl="0" eaLnBrk="0" fontAlgn="base" latinLnBrk="0" hangingPunct="0">
              <a:lnSpc>
                <a:spcPct val="100000"/>
              </a:lnSpc>
              <a:spcBef>
                <a:spcPts val="0"/>
              </a:spcBef>
              <a:spcAft>
                <a:spcPts val="600"/>
              </a:spcAft>
              <a:buClrTx/>
              <a:buSzTx/>
              <a:buFont typeface="Arial" panose="020B0604020202020204" pitchFamily="34" charset="0"/>
              <a:buChar char="•"/>
              <a:tabLst/>
              <a:defRPr/>
            </a:pPr>
            <a:r>
              <a:rPr lang="en-US" sz="1200" b="0" kern="1200" baseline="0" dirty="0" smtClean="0">
                <a:solidFill>
                  <a:schemeClr val="tx1"/>
                </a:solidFill>
                <a:effectLst/>
                <a:latin typeface="Arial" charset="0"/>
                <a:ea typeface="+mn-ea"/>
                <a:cs typeface="+mn-cs"/>
              </a:rPr>
              <a:t>Risks – possible to </a:t>
            </a:r>
            <a:r>
              <a:rPr lang="en-US" sz="1200" b="1" kern="1200" baseline="0" dirty="0" smtClean="0">
                <a:solidFill>
                  <a:schemeClr val="tx1"/>
                </a:solidFill>
                <a:effectLst/>
                <a:latin typeface="Arial" charset="0"/>
                <a:ea typeface="+mn-ea"/>
                <a:cs typeface="+mn-cs"/>
              </a:rPr>
              <a:t>identify, measure, price and allocate </a:t>
            </a:r>
            <a:r>
              <a:rPr lang="en-US" sz="1200" b="0" kern="1200" baseline="0" dirty="0" smtClean="0">
                <a:solidFill>
                  <a:schemeClr val="tx1"/>
                </a:solidFill>
                <a:effectLst/>
                <a:latin typeface="Arial" charset="0"/>
                <a:ea typeface="+mn-ea"/>
                <a:cs typeface="+mn-cs"/>
              </a:rPr>
              <a:t>the main risks? Proven technology, interface risks</a:t>
            </a:r>
          </a:p>
          <a:p>
            <a:pPr marL="171450" marR="0" lvl="0" indent="-171450" algn="l" defTabSz="914400" rtl="0" eaLnBrk="0" fontAlgn="base" latinLnBrk="0" hangingPunct="0">
              <a:lnSpc>
                <a:spcPct val="100000"/>
              </a:lnSpc>
              <a:spcBef>
                <a:spcPts val="0"/>
              </a:spcBef>
              <a:spcAft>
                <a:spcPts val="600"/>
              </a:spcAft>
              <a:buClrTx/>
              <a:buSzTx/>
              <a:buFont typeface="Arial" panose="020B0604020202020204" pitchFamily="34" charset="0"/>
              <a:buChar char="•"/>
              <a:tabLst/>
              <a:defRPr/>
            </a:pPr>
            <a:r>
              <a:rPr lang="en-US" sz="1200" b="0" kern="1200" baseline="0" dirty="0" smtClean="0">
                <a:solidFill>
                  <a:schemeClr val="tx1"/>
                </a:solidFill>
                <a:effectLst/>
                <a:latin typeface="Arial" charset="0"/>
                <a:ea typeface="+mn-ea"/>
                <a:cs typeface="+mn-cs"/>
              </a:rPr>
              <a:t>Service outputs – project address a </a:t>
            </a:r>
            <a:r>
              <a:rPr lang="en-US" sz="1200" b="1" kern="1200" baseline="0" dirty="0" smtClean="0">
                <a:solidFill>
                  <a:schemeClr val="tx1"/>
                </a:solidFill>
                <a:effectLst/>
                <a:latin typeface="Arial" charset="0"/>
                <a:ea typeface="+mn-ea"/>
                <a:cs typeface="+mn-cs"/>
              </a:rPr>
              <a:t>long-term, predictable and stable </a:t>
            </a:r>
            <a:r>
              <a:rPr lang="en-US" sz="1200" b="0" kern="1200" baseline="0" dirty="0" smtClean="0">
                <a:solidFill>
                  <a:schemeClr val="tx1"/>
                </a:solidFill>
                <a:effectLst/>
                <a:latin typeface="Arial" charset="0"/>
                <a:ea typeface="+mn-ea"/>
                <a:cs typeface="+mn-cs"/>
              </a:rPr>
              <a:t>public service need? Can the service be expressed in </a:t>
            </a:r>
            <a:r>
              <a:rPr lang="en-US" sz="1200" b="1" kern="1200" baseline="0" dirty="0" smtClean="0">
                <a:solidFill>
                  <a:schemeClr val="tx1"/>
                </a:solidFill>
                <a:effectLst/>
                <a:latin typeface="Arial" charset="0"/>
                <a:ea typeface="+mn-ea"/>
                <a:cs typeface="+mn-cs"/>
              </a:rPr>
              <a:t>measurable output terms</a:t>
            </a:r>
            <a:r>
              <a:rPr lang="en-US" sz="1200" b="0" kern="1200" baseline="0" dirty="0" smtClean="0">
                <a:solidFill>
                  <a:schemeClr val="tx1"/>
                </a:solidFill>
                <a:effectLst/>
                <a:latin typeface="Arial" charset="0"/>
                <a:ea typeface="+mn-ea"/>
                <a:cs typeface="+mn-cs"/>
              </a:rPr>
              <a:t>? Safe from </a:t>
            </a:r>
            <a:r>
              <a:rPr lang="en-US" sz="1200" b="1" kern="1200" baseline="0" dirty="0" smtClean="0">
                <a:solidFill>
                  <a:schemeClr val="tx1"/>
                </a:solidFill>
                <a:effectLst/>
                <a:latin typeface="Arial" charset="0"/>
                <a:ea typeface="+mn-ea"/>
                <a:cs typeface="+mn-cs"/>
              </a:rPr>
              <a:t>rapid technological changes</a:t>
            </a:r>
            <a:r>
              <a:rPr lang="en-US" sz="1200" b="0" kern="1200" baseline="0" dirty="0" smtClean="0">
                <a:solidFill>
                  <a:schemeClr val="tx1"/>
                </a:solidFill>
                <a:effectLst/>
                <a:latin typeface="Arial" charset="0"/>
                <a:ea typeface="+mn-ea"/>
                <a:cs typeface="+mn-cs"/>
              </a:rPr>
              <a:t>?</a:t>
            </a:r>
          </a:p>
          <a:p>
            <a:endParaRPr lang="en-US" dirty="0" smtClean="0"/>
          </a:p>
          <a:p>
            <a:endParaRPr lang="en-US" dirty="0" smtClean="0"/>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17</a:t>
            </a:fld>
            <a:endParaRPr lang="en-GB"/>
          </a:p>
        </p:txBody>
      </p:sp>
    </p:spTree>
    <p:extLst>
      <p:ext uri="{BB962C8B-B14F-4D97-AF65-F5344CB8AC3E}">
        <p14:creationId xmlns:p14="http://schemas.microsoft.com/office/powerpoint/2010/main" val="25698282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r>
              <a:rPr lang="en-US" sz="1400" dirty="0" smtClean="0">
                <a:solidFill>
                  <a:schemeClr val="tx2">
                    <a:lumMod val="50000"/>
                    <a:lumOff val="50000"/>
                  </a:schemeClr>
                </a:solidFill>
              </a:rPr>
              <a:t>SKIP – only short intro :</a:t>
            </a:r>
          </a:p>
          <a:p>
            <a:r>
              <a:rPr lang="en-US" sz="1400" dirty="0" smtClean="0">
                <a:solidFill>
                  <a:schemeClr val="tx2">
                    <a:lumMod val="50000"/>
                    <a:lumOff val="50000"/>
                  </a:schemeClr>
                </a:solidFill>
              </a:rPr>
              <a:t>Based</a:t>
            </a:r>
            <a:r>
              <a:rPr lang="en-US" sz="1400" baseline="0" dirty="0" smtClean="0">
                <a:solidFill>
                  <a:schemeClr val="tx2">
                    <a:lumMod val="50000"/>
                    <a:lumOff val="50000"/>
                  </a:schemeClr>
                </a:solidFill>
              </a:rPr>
              <a:t> on an </a:t>
            </a:r>
            <a:r>
              <a:rPr lang="en-US" sz="1400" b="1" baseline="0" dirty="0" smtClean="0">
                <a:solidFill>
                  <a:schemeClr val="tx2">
                    <a:lumMod val="50000"/>
                    <a:lumOff val="50000"/>
                  </a:schemeClr>
                </a:solidFill>
              </a:rPr>
              <a:t>increasingly more detailed checklist</a:t>
            </a:r>
            <a:r>
              <a:rPr lang="en-US" sz="1400" baseline="0" dirty="0" smtClean="0">
                <a:solidFill>
                  <a:schemeClr val="tx2">
                    <a:lumMod val="50000"/>
                    <a:lumOff val="50000"/>
                  </a:schemeClr>
                </a:solidFill>
              </a:rPr>
              <a:t>, public officials can conduct qualitative VfM assessments in the preparation and procurement phase. </a:t>
            </a:r>
          </a:p>
          <a:p>
            <a:r>
              <a:rPr lang="en-US" sz="1400" baseline="0" dirty="0" smtClean="0">
                <a:solidFill>
                  <a:schemeClr val="tx2">
                    <a:lumMod val="50000"/>
                    <a:lumOff val="50000"/>
                  </a:schemeClr>
                </a:solidFill>
              </a:rPr>
              <a:t>These assessments are often combined with quantitative VfM assessments. </a:t>
            </a:r>
            <a:endParaRPr lang="en-US" sz="1400" dirty="0" smtClean="0">
              <a:solidFill>
                <a:schemeClr val="tx2">
                  <a:lumMod val="50000"/>
                  <a:lumOff val="50000"/>
                </a:schemeClr>
              </a:solidFill>
            </a:endParaRPr>
          </a:p>
          <a:p>
            <a:endParaRPr lang="en-US" dirty="0" smtClean="0">
              <a:solidFill>
                <a:schemeClr val="tx2">
                  <a:lumMod val="50000"/>
                  <a:lumOff val="50000"/>
                </a:schemeClr>
              </a:solidFill>
            </a:endParaRPr>
          </a:p>
          <a:p>
            <a:endParaRPr lang="en-US" dirty="0" smtClean="0"/>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18</a:t>
            </a:fld>
            <a:endParaRPr lang="en-GB"/>
          </a:p>
        </p:txBody>
      </p:sp>
    </p:spTree>
    <p:extLst>
      <p:ext uri="{BB962C8B-B14F-4D97-AF65-F5344CB8AC3E}">
        <p14:creationId xmlns:p14="http://schemas.microsoft.com/office/powerpoint/2010/main" val="39735486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p:spPr>
        <p:txBody>
          <a:bodyPr/>
          <a:lstStyle/>
          <a:p>
            <a:pPr eaLnBrk="1" hangingPunct="1"/>
            <a:r>
              <a:rPr lang="en-US" dirty="0" smtClean="0"/>
              <a:t>Guide offers</a:t>
            </a:r>
            <a:r>
              <a:rPr lang="en-US" baseline="0" dirty="0" smtClean="0"/>
              <a:t> </a:t>
            </a:r>
            <a:endParaRPr lang="en-US" dirty="0" smtClean="0"/>
          </a:p>
        </p:txBody>
      </p:sp>
    </p:spTree>
    <p:extLst>
      <p:ext uri="{BB962C8B-B14F-4D97-AF65-F5344CB8AC3E}">
        <p14:creationId xmlns:p14="http://schemas.microsoft.com/office/powerpoint/2010/main" val="37640009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r>
              <a:rPr lang="en-US" sz="1400" kern="1200" dirty="0" smtClean="0">
                <a:solidFill>
                  <a:schemeClr val="tx1"/>
                </a:solidFill>
                <a:effectLst/>
                <a:latin typeface="Arial" charset="0"/>
                <a:ea typeface="+mn-ea"/>
                <a:cs typeface="+mn-cs"/>
              </a:rPr>
              <a:t>Advantages:</a:t>
            </a:r>
          </a:p>
          <a:p>
            <a:pPr marL="171450" indent="-171450">
              <a:buFont typeface="Arial" panose="020B0604020202020204" pitchFamily="34" charset="0"/>
              <a:buChar char="•"/>
            </a:pPr>
            <a:r>
              <a:rPr lang="en-US" sz="1400" kern="1200" dirty="0" smtClean="0">
                <a:solidFill>
                  <a:schemeClr val="tx1"/>
                </a:solidFill>
                <a:effectLst/>
                <a:latin typeface="Arial" charset="0"/>
                <a:ea typeface="+mn-ea"/>
                <a:cs typeface="+mn-cs"/>
              </a:rPr>
              <a:t>Detailed</a:t>
            </a:r>
            <a:r>
              <a:rPr lang="en-US" sz="1400" kern="1200" baseline="0" dirty="0" smtClean="0">
                <a:solidFill>
                  <a:schemeClr val="tx1"/>
                </a:solidFill>
                <a:effectLst/>
                <a:latin typeface="Arial" charset="0"/>
                <a:ea typeface="+mn-ea"/>
                <a:cs typeface="+mn-cs"/>
              </a:rPr>
              <a:t> a</a:t>
            </a:r>
            <a:r>
              <a:rPr lang="en-US" sz="1400" kern="1200" dirty="0" smtClean="0">
                <a:solidFill>
                  <a:schemeClr val="tx1"/>
                </a:solidFill>
                <a:effectLst/>
                <a:latin typeface="Arial" charset="0"/>
                <a:ea typeface="+mn-ea"/>
                <a:cs typeface="+mn-cs"/>
              </a:rPr>
              <a:t>nalysis</a:t>
            </a:r>
            <a:r>
              <a:rPr lang="en-US" sz="1400" kern="1200" baseline="0" dirty="0" smtClean="0">
                <a:solidFill>
                  <a:schemeClr val="tx1"/>
                </a:solidFill>
                <a:effectLst/>
                <a:latin typeface="Arial" charset="0"/>
                <a:ea typeface="+mn-ea"/>
                <a:cs typeface="+mn-cs"/>
              </a:rPr>
              <a:t> and estimation of costs and risks</a:t>
            </a:r>
          </a:p>
          <a:p>
            <a:pPr marL="171450" indent="-171450">
              <a:buFont typeface="Arial" panose="020B0604020202020204" pitchFamily="34" charset="0"/>
              <a:buChar char="•"/>
            </a:pPr>
            <a:r>
              <a:rPr lang="en-US" sz="1400" kern="1200" baseline="0" dirty="0" smtClean="0">
                <a:solidFill>
                  <a:schemeClr val="tx1"/>
                </a:solidFill>
                <a:effectLst/>
                <a:latin typeface="Arial" charset="0"/>
                <a:ea typeface="+mn-ea"/>
                <a:cs typeface="+mn-cs"/>
              </a:rPr>
              <a:t>Development of a database with cost and risk information which facilitates the development of PPP projects in the future </a:t>
            </a:r>
            <a:endParaRPr lang="en-GB" sz="1400" kern="1200" dirty="0" smtClean="0">
              <a:solidFill>
                <a:schemeClr val="tx1"/>
              </a:solidFill>
              <a:effectLst/>
              <a:latin typeface="Arial" charset="0"/>
              <a:ea typeface="+mn-ea"/>
              <a:cs typeface="+mn-cs"/>
            </a:endParaRPr>
          </a:p>
          <a:p>
            <a:endParaRPr lang="en-GB" sz="1400" kern="1200" dirty="0" smtClean="0">
              <a:solidFill>
                <a:schemeClr val="tx1"/>
              </a:solidFill>
              <a:effectLst/>
              <a:latin typeface="Arial" charset="0"/>
              <a:ea typeface="+mn-ea"/>
              <a:cs typeface="+mn-cs"/>
            </a:endParaRPr>
          </a:p>
          <a:p>
            <a:r>
              <a:rPr lang="en-GB" sz="1400" kern="1200" dirty="0" smtClean="0">
                <a:solidFill>
                  <a:schemeClr val="tx1"/>
                </a:solidFill>
                <a:effectLst/>
                <a:latin typeface="Arial" charset="0"/>
                <a:ea typeface="+mn-ea"/>
                <a:cs typeface="+mn-cs"/>
              </a:rPr>
              <a:t>Quantitative VfM assessment is carried out in a simultaneous and iterative process, where other analyses (e.g. feasibility studies, risk analysis, affordability assessment) inform the VfM process and vice versa</a:t>
            </a:r>
          </a:p>
          <a:p>
            <a:endParaRPr lang="en-US" sz="1400" kern="1200" dirty="0" smtClean="0">
              <a:solidFill>
                <a:schemeClr val="tx1"/>
              </a:solidFill>
              <a:effectLst/>
              <a:latin typeface="Arial" charset="0"/>
              <a:ea typeface="+mn-ea"/>
              <a:cs typeface="+mn-cs"/>
            </a:endParaRPr>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20</a:t>
            </a:fld>
            <a:endParaRPr lang="en-GB"/>
          </a:p>
        </p:txBody>
      </p:sp>
    </p:spTree>
    <p:extLst>
      <p:ext uri="{BB962C8B-B14F-4D97-AF65-F5344CB8AC3E}">
        <p14:creationId xmlns:p14="http://schemas.microsoft.com/office/powerpoint/2010/main" val="1829055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US" baseline="0" dirty="0" smtClean="0"/>
              <a:t>Having a look to the content of the presentation:</a:t>
            </a:r>
          </a:p>
          <a:p>
            <a:pPr marL="171450" indent="-171450">
              <a:buFontTx/>
              <a:buChar char="-"/>
            </a:pPr>
            <a:r>
              <a:rPr lang="en-US" baseline="0" dirty="0" smtClean="0"/>
              <a:t>Introduction</a:t>
            </a:r>
          </a:p>
          <a:p>
            <a:pPr marL="171450" indent="-171450">
              <a:buFontTx/>
              <a:buChar char="-"/>
            </a:pPr>
            <a:r>
              <a:rPr lang="en-US" baseline="0" dirty="0" smtClean="0"/>
              <a:t>Discussion what do we understand as Value for Money</a:t>
            </a:r>
          </a:p>
          <a:p>
            <a:pPr marL="171450" indent="-171450">
              <a:buFontTx/>
              <a:buChar char="-"/>
            </a:pPr>
            <a:r>
              <a:rPr lang="en-US" baseline="0" dirty="0" smtClean="0"/>
              <a:t>The usage of VfM assessments</a:t>
            </a:r>
          </a:p>
          <a:p>
            <a:pPr marL="171450" indent="-171450">
              <a:buFontTx/>
              <a:buChar char="-"/>
            </a:pPr>
            <a:r>
              <a:rPr lang="en-US" baseline="0" dirty="0" smtClean="0"/>
              <a:t>And a short </a:t>
            </a:r>
            <a:r>
              <a:rPr lang="en-US" baseline="0" dirty="0" err="1" smtClean="0"/>
              <a:t>descripotion</a:t>
            </a:r>
            <a:r>
              <a:rPr lang="en-US" baseline="0" dirty="0" smtClean="0"/>
              <a:t> both of a qualitative and quantitative assessment of VfM. </a:t>
            </a:r>
          </a:p>
          <a:p>
            <a:endParaRPr lang="en-GB" dirty="0"/>
          </a:p>
        </p:txBody>
      </p:sp>
      <p:sp>
        <p:nvSpPr>
          <p:cNvPr id="4" name="Slide Number Placeholder 3"/>
          <p:cNvSpPr>
            <a:spLocks noGrp="1"/>
          </p:cNvSpPr>
          <p:nvPr>
            <p:ph type="sldNum" sz="quarter" idx="10"/>
          </p:nvPr>
        </p:nvSpPr>
        <p:spPr/>
        <p:txBody>
          <a:bodyPr/>
          <a:lstStyle/>
          <a:p>
            <a:pPr>
              <a:defRPr/>
            </a:pPr>
            <a:fld id="{47E51564-22D7-4500-A955-D13575A93998}" type="slidenum">
              <a:rPr lang="en-GB" smtClean="0"/>
              <a:pPr>
                <a:defRPr/>
              </a:pPr>
              <a:t>2</a:t>
            </a:fld>
            <a:endParaRPr lang="en-GB"/>
          </a:p>
        </p:txBody>
      </p:sp>
    </p:spTree>
    <p:extLst>
      <p:ext uri="{BB962C8B-B14F-4D97-AF65-F5344CB8AC3E}">
        <p14:creationId xmlns:p14="http://schemas.microsoft.com/office/powerpoint/2010/main" val="29646519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pPr marL="228600" marR="0" lvl="0" indent="-228600" algn="l" defTabSz="914400" rtl="0" eaLnBrk="0" fontAlgn="base" latinLnBrk="0" hangingPunct="0">
              <a:lnSpc>
                <a:spcPct val="100000"/>
              </a:lnSpc>
              <a:spcBef>
                <a:spcPct val="30000"/>
              </a:spcBef>
              <a:spcAft>
                <a:spcPct val="0"/>
              </a:spcAft>
              <a:buClrTx/>
              <a:buSzTx/>
              <a:buFontTx/>
              <a:buAutoNum type="arabicPeriod"/>
              <a:tabLst/>
              <a:defRPr/>
            </a:pPr>
            <a:r>
              <a:rPr lang="en-US" sz="1200" dirty="0" smtClean="0"/>
              <a:t>The cash flow model needs to include all costs (planning, design, financing, construction, maintenance, operation and rehabilitation</a:t>
            </a:r>
            <a:r>
              <a:rPr lang="en-US" sz="1200" baseline="0" dirty="0" smtClean="0"/>
              <a:t>) and revenues </a:t>
            </a:r>
            <a:r>
              <a:rPr lang="en-US" sz="1200" dirty="0" smtClean="0"/>
              <a:t>as well as their timing along with estimates for the value of all the relevant risks and adjustments to ensure neutrality between the public or private option (such as taxation). </a:t>
            </a:r>
          </a:p>
          <a:p>
            <a:pPr marL="228600" marR="0" lvl="0" indent="-228600" algn="l" defTabSz="914400" rtl="0" eaLnBrk="0" fontAlgn="base" latinLnBrk="0" hangingPunct="0">
              <a:lnSpc>
                <a:spcPct val="100000"/>
              </a:lnSpc>
              <a:spcBef>
                <a:spcPct val="30000"/>
              </a:spcBef>
              <a:spcAft>
                <a:spcPct val="0"/>
              </a:spcAft>
              <a:buClrTx/>
              <a:buSzTx/>
              <a:buFontTx/>
              <a:buAutoNum type="arabicPeriod"/>
              <a:tabLst/>
              <a:defRPr/>
            </a:pPr>
            <a:r>
              <a:rPr lang="en-US" sz="1200" dirty="0" smtClean="0"/>
              <a:t>This analysis could use many of the same cost inputs of the PSC, with costs adjusted for the cost of risks allocated to the private partner.</a:t>
            </a:r>
            <a:r>
              <a:rPr lang="en-GB" sz="1200" kern="1200" dirty="0" smtClean="0">
                <a:solidFill>
                  <a:schemeClr val="tx1"/>
                </a:solidFill>
                <a:effectLst/>
                <a:latin typeface="Arial" charset="0"/>
                <a:ea typeface="+mn-ea"/>
                <a:cs typeface="+mn-cs"/>
              </a:rPr>
              <a:t> It would also include potentially assumed </a:t>
            </a:r>
            <a:r>
              <a:rPr lang="en-GB" sz="1200" b="1" kern="1200" dirty="0" smtClean="0">
                <a:solidFill>
                  <a:schemeClr val="tx1"/>
                </a:solidFill>
                <a:effectLst/>
                <a:latin typeface="Arial" charset="0"/>
                <a:ea typeface="+mn-ea"/>
                <a:cs typeface="+mn-cs"/>
              </a:rPr>
              <a:t>innovation and efficiency gains </a:t>
            </a:r>
            <a:r>
              <a:rPr lang="en-GB" sz="1200" kern="1200" dirty="0" smtClean="0">
                <a:solidFill>
                  <a:schemeClr val="tx1"/>
                </a:solidFill>
                <a:effectLst/>
                <a:latin typeface="Arial" charset="0"/>
                <a:ea typeface="+mn-ea"/>
                <a:cs typeface="+mn-cs"/>
              </a:rPr>
              <a:t>deriving from the involvement of private sector skills and expertise and the costs of using private sector finance</a:t>
            </a:r>
            <a:endParaRPr lang="en-US" sz="1200" dirty="0" smtClean="0"/>
          </a:p>
          <a:p>
            <a:pPr marL="228600" marR="0" lvl="0" indent="-228600" algn="l" defTabSz="914400" rtl="0" eaLnBrk="0" fontAlgn="base" latinLnBrk="0" hangingPunct="0">
              <a:lnSpc>
                <a:spcPct val="100000"/>
              </a:lnSpc>
              <a:spcBef>
                <a:spcPct val="30000"/>
              </a:spcBef>
              <a:spcAft>
                <a:spcPct val="0"/>
              </a:spcAft>
              <a:buClrTx/>
              <a:buSzTx/>
              <a:buFontTx/>
              <a:buAutoNum type="arabicPeriod"/>
              <a:tabLst/>
              <a:defRPr/>
            </a:pPr>
            <a:endParaRPr lang="en-US" sz="1200" dirty="0" smtClean="0"/>
          </a:p>
          <a:p>
            <a:endParaRPr lang="en-US" sz="1200" dirty="0" smtClean="0"/>
          </a:p>
          <a:p>
            <a:endParaRPr lang="en-US" dirty="0" smtClean="0"/>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21</a:t>
            </a:fld>
            <a:endParaRPr lang="en-GB"/>
          </a:p>
        </p:txBody>
      </p:sp>
    </p:spTree>
    <p:extLst>
      <p:ext uri="{BB962C8B-B14F-4D97-AF65-F5344CB8AC3E}">
        <p14:creationId xmlns:p14="http://schemas.microsoft.com/office/powerpoint/2010/main" val="2073483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r>
              <a:rPr lang="en-US" sz="1200" b="1" dirty="0" smtClean="0"/>
              <a:t>SKIP</a:t>
            </a:r>
            <a:r>
              <a:rPr lang="en-US" sz="1200" dirty="0" smtClean="0"/>
              <a:t> –</a:t>
            </a:r>
            <a:r>
              <a:rPr lang="en-US" sz="1200" baseline="0" dirty="0" smtClean="0"/>
              <a:t> just link between this and the slide before</a:t>
            </a:r>
          </a:p>
          <a:p>
            <a:endParaRPr lang="en-US" sz="1200" dirty="0" smtClean="0"/>
          </a:p>
          <a:p>
            <a:r>
              <a:rPr lang="en-US" sz="1200" dirty="0" smtClean="0"/>
              <a:t>Table with a more detailed overview of a quantitative VfM assessment. The Guide discusses these steps in more detail –</a:t>
            </a:r>
            <a:r>
              <a:rPr lang="en-US" sz="1200" baseline="0" dirty="0" smtClean="0"/>
              <a:t> in particular the </a:t>
            </a:r>
            <a:r>
              <a:rPr lang="en-US" sz="1200" b="1" baseline="0" dirty="0" smtClean="0"/>
              <a:t>risk management </a:t>
            </a:r>
            <a:r>
              <a:rPr lang="en-US" sz="1200" baseline="0" dirty="0" smtClean="0"/>
              <a:t>including risk identification, pricing, allocation and monitoring. </a:t>
            </a:r>
            <a:endParaRPr lang="en-US" sz="1200" dirty="0" smtClean="0"/>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22</a:t>
            </a:fld>
            <a:endParaRPr lang="en-GB"/>
          </a:p>
        </p:txBody>
      </p:sp>
    </p:spTree>
    <p:extLst>
      <p:ext uri="{BB962C8B-B14F-4D97-AF65-F5344CB8AC3E}">
        <p14:creationId xmlns:p14="http://schemas.microsoft.com/office/powerpoint/2010/main" val="23325288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0" dirty="0" smtClean="0">
                <a:solidFill>
                  <a:schemeClr val="tx1"/>
                </a:solidFill>
              </a:rPr>
              <a:t>Despite the drawbacks of quantitative VfM assessment, the assessment can still be an important part of an overall </a:t>
            </a:r>
            <a:r>
              <a:rPr lang="en-US" sz="1200" i="1" kern="0" dirty="0" smtClean="0">
                <a:solidFill>
                  <a:schemeClr val="tx1"/>
                </a:solidFill>
              </a:rPr>
              <a:t>ex ante </a:t>
            </a:r>
            <a:r>
              <a:rPr lang="en-US" sz="1200" kern="0" dirty="0" smtClean="0">
                <a:solidFill>
                  <a:schemeClr val="tx1"/>
                </a:solidFill>
              </a:rPr>
              <a:t>assessment of VfM combined with qualitative assessment </a:t>
            </a:r>
            <a:r>
              <a:rPr lang="en-US" sz="1200" i="1" kern="0" dirty="0" smtClean="0">
                <a:solidFill>
                  <a:schemeClr val="tx1"/>
                </a:solidFill>
              </a:rPr>
              <a:t>i.e. </a:t>
            </a:r>
            <a:r>
              <a:rPr lang="en-US" sz="1200" kern="0" dirty="0" smtClean="0">
                <a:solidFill>
                  <a:schemeClr val="tx1"/>
                </a:solidFill>
              </a:rPr>
              <a:t>it should be used to help </a:t>
            </a:r>
            <a:r>
              <a:rPr lang="en-US" sz="1200" i="1" kern="0" dirty="0" smtClean="0">
                <a:solidFill>
                  <a:schemeClr val="tx1"/>
                </a:solidFill>
              </a:rPr>
              <a:t>inform </a:t>
            </a:r>
            <a:r>
              <a:rPr lang="en-US" sz="1200" kern="0" dirty="0" smtClean="0">
                <a:solidFill>
                  <a:schemeClr val="tx1"/>
                </a:solidFill>
              </a:rPr>
              <a:t>the PPP procurement decision but not on its own to </a:t>
            </a:r>
            <a:r>
              <a:rPr lang="en-US" sz="1200" i="1" kern="0" dirty="0" smtClean="0">
                <a:solidFill>
                  <a:schemeClr val="tx1"/>
                </a:solidFill>
              </a:rPr>
              <a:t>make </a:t>
            </a:r>
            <a:r>
              <a:rPr lang="en-US" sz="1200" kern="0" dirty="0" smtClean="0">
                <a:solidFill>
                  <a:schemeClr val="tx1"/>
                </a:solidFill>
              </a:rPr>
              <a:t>the decision as the assumptions may be open the question, the result marginal and other non-quantifiable factors may also need to be taken into account in the overall decision.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0" dirty="0" smtClean="0">
              <a:solidFill>
                <a:schemeClr val="tx1"/>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1" kern="0" dirty="0" smtClean="0">
                <a:solidFill>
                  <a:schemeClr val="tx1"/>
                </a:solidFill>
              </a:rPr>
              <a:t>Discount rates</a:t>
            </a:r>
            <a:r>
              <a:rPr lang="en-US" sz="1200" kern="0" dirty="0" smtClean="0">
                <a:solidFill>
                  <a:schemeClr val="tx1"/>
                </a:solidFill>
              </a:rPr>
              <a:t>:</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1" kern="0" dirty="0" smtClean="0">
                <a:solidFill>
                  <a:schemeClr val="tx1"/>
                </a:solidFill>
              </a:rPr>
              <a:t>Financial perspective </a:t>
            </a:r>
            <a:r>
              <a:rPr lang="en-US" sz="1200" kern="0" dirty="0" smtClean="0">
                <a:solidFill>
                  <a:schemeClr val="tx1"/>
                </a:solidFill>
              </a:rPr>
              <a:t>–</a:t>
            </a:r>
            <a:r>
              <a:rPr lang="en-US" sz="1200" kern="0" baseline="0" dirty="0" smtClean="0">
                <a:solidFill>
                  <a:schemeClr val="tx1"/>
                </a:solidFill>
              </a:rPr>
              <a:t> based on the borrowing costs of the government (bonds with similar duration)</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0" baseline="0" dirty="0" smtClean="0">
                <a:solidFill>
                  <a:schemeClr val="tx1"/>
                </a:solidFill>
              </a:rPr>
              <a:t>Socio-economic decision – based on economically based assumptions of the value / benefits of the investment (higher than financial perspective)</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1" kern="0" baseline="0" dirty="0" smtClean="0">
                <a:solidFill>
                  <a:schemeClr val="tx1"/>
                </a:solidFill>
              </a:rPr>
              <a:t>Investment perspective </a:t>
            </a:r>
            <a:r>
              <a:rPr lang="en-US" sz="1200" kern="0" baseline="0" dirty="0" smtClean="0">
                <a:solidFill>
                  <a:schemeClr val="tx1"/>
                </a:solidFill>
              </a:rPr>
              <a:t>– based on the cost of capital for the project, often weighted average cost of capital </a:t>
            </a: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sz="1200" kern="0" baseline="0" dirty="0" smtClean="0">
                <a:solidFill>
                  <a:schemeClr val="tx1"/>
                </a:solidFill>
              </a:rPr>
              <a:t>The calculation of the PPP and PSC should use the same discount rate.</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sz="1200" kern="0" dirty="0" smtClean="0">
              <a:solidFill>
                <a:schemeClr val="tx1"/>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0" dirty="0" smtClean="0">
              <a:solidFill>
                <a:schemeClr val="tx1"/>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kern="0" dirty="0" smtClean="0">
              <a:solidFill>
                <a:schemeClr val="tx1"/>
              </a:solidFill>
            </a:endParaRPr>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23</a:t>
            </a:fld>
            <a:endParaRPr lang="en-GB"/>
          </a:p>
        </p:txBody>
      </p:sp>
    </p:spTree>
    <p:extLst>
      <p:ext uri="{BB962C8B-B14F-4D97-AF65-F5344CB8AC3E}">
        <p14:creationId xmlns:p14="http://schemas.microsoft.com/office/powerpoint/2010/main" val="18907353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r>
              <a:rPr lang="en-US" sz="1200" dirty="0" smtClean="0"/>
              <a:t>The costs and the requirement for data to conduct a quantitative VfM assessment might be relatively high in comparison to the overall project costs of small-ticket PPP projects. </a:t>
            </a:r>
          </a:p>
          <a:p>
            <a:endParaRPr lang="en-US" sz="1200" dirty="0" smtClean="0"/>
          </a:p>
          <a:p>
            <a:r>
              <a:rPr lang="en-GB" sz="1200" kern="1200" dirty="0" smtClean="0">
                <a:solidFill>
                  <a:schemeClr val="tx1"/>
                </a:solidFill>
                <a:effectLst/>
                <a:latin typeface="Arial" charset="0"/>
                <a:ea typeface="+mn-ea"/>
                <a:cs typeface="+mn-cs"/>
              </a:rPr>
              <a:t>Given the dominance of </a:t>
            </a:r>
            <a:r>
              <a:rPr lang="en-GB" sz="1200" b="1" kern="1200" dirty="0" smtClean="0">
                <a:solidFill>
                  <a:schemeClr val="tx1"/>
                </a:solidFill>
                <a:effectLst/>
                <a:latin typeface="Arial" charset="0"/>
                <a:ea typeface="+mn-ea"/>
                <a:cs typeface="+mn-cs"/>
              </a:rPr>
              <a:t>small PPPs in the Western Balkan region</a:t>
            </a:r>
            <a:r>
              <a:rPr lang="en-GB" sz="1200" kern="1200" dirty="0" smtClean="0">
                <a:solidFill>
                  <a:schemeClr val="tx1"/>
                </a:solidFill>
                <a:effectLst/>
                <a:latin typeface="Arial" charset="0"/>
                <a:ea typeface="+mn-ea"/>
                <a:cs typeface="+mn-cs"/>
              </a:rPr>
              <a:t>, a qualitative VfM assessment might be sufficient, together with the general analyses, such as technical and economic feasibility, affordability and risk analysis.</a:t>
            </a:r>
          </a:p>
          <a:p>
            <a:endParaRPr lang="en-US" sz="1200" kern="1200" dirty="0" smtClean="0">
              <a:solidFill>
                <a:schemeClr val="tx1"/>
              </a:solidFill>
              <a:effectLst/>
              <a:latin typeface="Arial" charset="0"/>
              <a:ea typeface="+mn-ea"/>
              <a:cs typeface="+mn-cs"/>
            </a:endParaRPr>
          </a:p>
          <a:p>
            <a:r>
              <a:rPr lang="en-US" dirty="0" smtClean="0"/>
              <a:t>MORE AN ART THAN A SCIENCE</a:t>
            </a:r>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24</a:t>
            </a:fld>
            <a:endParaRPr lang="en-GB"/>
          </a:p>
        </p:txBody>
      </p:sp>
    </p:spTree>
    <p:extLst>
      <p:ext uri="{BB962C8B-B14F-4D97-AF65-F5344CB8AC3E}">
        <p14:creationId xmlns:p14="http://schemas.microsoft.com/office/powerpoint/2010/main" val="7695508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25</a:t>
            </a:fld>
            <a:endParaRPr lang="en-GB"/>
          </a:p>
        </p:txBody>
      </p:sp>
    </p:spTree>
    <p:extLst>
      <p:ext uri="{BB962C8B-B14F-4D97-AF65-F5344CB8AC3E}">
        <p14:creationId xmlns:p14="http://schemas.microsoft.com/office/powerpoint/2010/main" val="7080574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920750" y="746125"/>
            <a:ext cx="4967288" cy="3727450"/>
          </a:xfrm>
          <a:ln/>
        </p:spPr>
      </p:sp>
      <p:sp>
        <p:nvSpPr>
          <p:cNvPr id="317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
        <p:nvSpPr>
          <p:cNvPr id="48132"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bg1"/>
                </a:solidFill>
                <a:latin typeface="Calibri" pitchFamily="34" charset="0"/>
              </a:defRPr>
            </a:lvl1pPr>
            <a:lvl2pPr marL="742950" indent="-285750" eaLnBrk="0" hangingPunct="0">
              <a:defRPr sz="1200">
                <a:solidFill>
                  <a:schemeClr val="bg1"/>
                </a:solidFill>
                <a:latin typeface="Calibri" pitchFamily="34" charset="0"/>
              </a:defRPr>
            </a:lvl2pPr>
            <a:lvl3pPr marL="1143000" indent="-228600" eaLnBrk="0" hangingPunct="0">
              <a:defRPr sz="1200">
                <a:solidFill>
                  <a:schemeClr val="bg1"/>
                </a:solidFill>
                <a:latin typeface="Calibri" pitchFamily="34" charset="0"/>
              </a:defRPr>
            </a:lvl3pPr>
            <a:lvl4pPr marL="1600200" indent="-228600" eaLnBrk="0" hangingPunct="0">
              <a:defRPr sz="1200">
                <a:solidFill>
                  <a:schemeClr val="bg1"/>
                </a:solidFill>
                <a:latin typeface="Calibri" pitchFamily="34" charset="0"/>
              </a:defRPr>
            </a:lvl4pPr>
            <a:lvl5pPr marL="2057400" indent="-228600" eaLnBrk="0" hangingPunct="0">
              <a:defRPr sz="1200">
                <a:solidFill>
                  <a:schemeClr val="bg1"/>
                </a:solidFill>
                <a:latin typeface="Calibri" pitchFamily="34" charset="0"/>
              </a:defRPr>
            </a:lvl5pPr>
            <a:lvl6pPr marL="2514600" indent="-228600" algn="ctr" eaLnBrk="0" fontAlgn="base" hangingPunct="0">
              <a:spcBef>
                <a:spcPct val="0"/>
              </a:spcBef>
              <a:spcAft>
                <a:spcPct val="0"/>
              </a:spcAft>
              <a:defRPr sz="1200">
                <a:solidFill>
                  <a:schemeClr val="bg1"/>
                </a:solidFill>
                <a:latin typeface="Calibri" pitchFamily="34" charset="0"/>
              </a:defRPr>
            </a:lvl6pPr>
            <a:lvl7pPr marL="2971800" indent="-228600" algn="ctr" eaLnBrk="0" fontAlgn="base" hangingPunct="0">
              <a:spcBef>
                <a:spcPct val="0"/>
              </a:spcBef>
              <a:spcAft>
                <a:spcPct val="0"/>
              </a:spcAft>
              <a:defRPr sz="1200">
                <a:solidFill>
                  <a:schemeClr val="bg1"/>
                </a:solidFill>
                <a:latin typeface="Calibri" pitchFamily="34" charset="0"/>
              </a:defRPr>
            </a:lvl7pPr>
            <a:lvl8pPr marL="3429000" indent="-228600" algn="ctr" eaLnBrk="0" fontAlgn="base" hangingPunct="0">
              <a:spcBef>
                <a:spcPct val="0"/>
              </a:spcBef>
              <a:spcAft>
                <a:spcPct val="0"/>
              </a:spcAft>
              <a:defRPr sz="1200">
                <a:solidFill>
                  <a:schemeClr val="bg1"/>
                </a:solidFill>
                <a:latin typeface="Calibri" pitchFamily="34" charset="0"/>
              </a:defRPr>
            </a:lvl8pPr>
            <a:lvl9pPr marL="3886200" indent="-228600" algn="ctr" eaLnBrk="0" fontAlgn="base" hangingPunct="0">
              <a:spcBef>
                <a:spcPct val="0"/>
              </a:spcBef>
              <a:spcAft>
                <a:spcPct val="0"/>
              </a:spcAft>
              <a:defRPr sz="1200">
                <a:solidFill>
                  <a:schemeClr val="bg1"/>
                </a:solidFill>
                <a:latin typeface="Calibri" pitchFamily="34" charset="0"/>
              </a:defRPr>
            </a:lvl9pPr>
          </a:lstStyle>
          <a:p>
            <a:pPr eaLnBrk="1" hangingPunct="1">
              <a:defRPr/>
            </a:pPr>
            <a:fld id="{64B1E810-9C73-4F58-8FE1-FEB851C762AB}" type="slidenum">
              <a:rPr lang="en-US" sz="1100" smtClean="0">
                <a:solidFill>
                  <a:prstClr val="black"/>
                </a:solidFill>
                <a:latin typeface="Arial" pitchFamily="34" charset="0"/>
                <a:cs typeface="Times New Roman" pitchFamily="18" charset="0"/>
              </a:rPr>
              <a:pPr eaLnBrk="1" hangingPunct="1">
                <a:defRPr/>
              </a:pPr>
              <a:t>26</a:t>
            </a:fld>
            <a:endParaRPr lang="en-US" sz="1100" smtClean="0">
              <a:solidFill>
                <a:prstClr val="black"/>
              </a:solidFill>
              <a:latin typeface="Arial" pitchFamily="34" charset="0"/>
              <a:cs typeface="Times New Roman" pitchFamily="18" charset="0"/>
            </a:endParaRPr>
          </a:p>
        </p:txBody>
      </p:sp>
      <p:sp>
        <p:nvSpPr>
          <p:cNvPr id="2" name="Header Placeholder 1"/>
          <p:cNvSpPr>
            <a:spLocks noGrp="1"/>
          </p:cNvSpPr>
          <p:nvPr>
            <p:ph type="hdr" sz="quarter"/>
          </p:nvPr>
        </p:nvSpPr>
        <p:spPr/>
        <p:txBody>
          <a:bodyPr/>
          <a:lstStyle/>
          <a:p>
            <a:pPr>
              <a:defRPr/>
            </a:pPr>
            <a:r>
              <a:rPr lang="en-GB" smtClean="0">
                <a:solidFill>
                  <a:prstClr val="white"/>
                </a:solidFill>
              </a:rPr>
              <a:t>Summary and conclusions</a:t>
            </a:r>
            <a:endParaRPr lang="en-GB">
              <a:solidFill>
                <a:prstClr val="white"/>
              </a:solidFill>
            </a:endParaRPr>
          </a:p>
        </p:txBody>
      </p:sp>
    </p:spTree>
    <p:extLst>
      <p:ext uri="{BB962C8B-B14F-4D97-AF65-F5344CB8AC3E}">
        <p14:creationId xmlns:p14="http://schemas.microsoft.com/office/powerpoint/2010/main" val="22234697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9914085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49DA3340-44B4-43FA-9B8B-F2A317DB2766}" type="slidenum">
              <a:rPr lang="en-GB" smtClean="0"/>
              <a:pPr>
                <a:defRPr/>
              </a:pPr>
              <a:t>28</a:t>
            </a:fld>
            <a:endParaRPr lang="en-GB"/>
          </a:p>
        </p:txBody>
      </p:sp>
    </p:spTree>
    <p:extLst>
      <p:ext uri="{BB962C8B-B14F-4D97-AF65-F5344CB8AC3E}">
        <p14:creationId xmlns:p14="http://schemas.microsoft.com/office/powerpoint/2010/main" val="2013659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155377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r>
              <a:rPr lang="en-GB" sz="1200" kern="1200" dirty="0" smtClean="0">
                <a:solidFill>
                  <a:schemeClr val="tx1"/>
                </a:solidFill>
                <a:effectLst/>
                <a:latin typeface="Arial" charset="0"/>
                <a:ea typeface="+mn-ea"/>
                <a:cs typeface="+mn-cs"/>
              </a:rPr>
              <a:t>In developing this Guide, EPEC has focused in particular on:</a:t>
            </a:r>
          </a:p>
          <a:p>
            <a:r>
              <a:rPr lang="en-GB" sz="1200" b="1" kern="1200" dirty="0" smtClean="0">
                <a:solidFill>
                  <a:schemeClr val="tx1"/>
                </a:solidFill>
                <a:effectLst/>
                <a:latin typeface="Arial" charset="0"/>
                <a:ea typeface="+mn-ea"/>
                <a:cs typeface="+mn-cs"/>
              </a:rPr>
              <a:t>Practicability</a:t>
            </a:r>
            <a:r>
              <a:rPr lang="en-GB" sz="1200" kern="1200" dirty="0" smtClean="0">
                <a:solidFill>
                  <a:schemeClr val="tx1"/>
                </a:solidFill>
                <a:effectLst/>
                <a:latin typeface="Arial" charset="0"/>
                <a:ea typeface="+mn-ea"/>
                <a:cs typeface="+mn-cs"/>
              </a:rPr>
              <a:t>: the Guide seeks to present both the benefits and constraints in carrying out a VfM assessment;  </a:t>
            </a:r>
          </a:p>
          <a:p>
            <a:r>
              <a:rPr lang="en-GB" sz="1200" b="1" kern="1200" dirty="0" smtClean="0">
                <a:solidFill>
                  <a:schemeClr val="tx1"/>
                </a:solidFill>
                <a:effectLst/>
                <a:latin typeface="Arial" charset="0"/>
                <a:ea typeface="+mn-ea"/>
                <a:cs typeface="+mn-cs"/>
              </a:rPr>
              <a:t>Good practice</a:t>
            </a:r>
            <a:r>
              <a:rPr lang="en-GB" sz="1200" kern="1200" dirty="0" smtClean="0">
                <a:solidFill>
                  <a:schemeClr val="tx1"/>
                </a:solidFill>
                <a:effectLst/>
                <a:latin typeface="Arial" charset="0"/>
                <a:ea typeface="+mn-ea"/>
                <a:cs typeface="+mn-cs"/>
              </a:rPr>
              <a:t>: the Guide builds on EPEC’s broad work and experience in collaborating with PPP practitioners in Europe to facilitate the development of PPP policies and the preparation of PPP projects and the various VfM assessment approaches used; </a:t>
            </a:r>
          </a:p>
          <a:p>
            <a:r>
              <a:rPr lang="en-GB" sz="1200" b="1" kern="1200" dirty="0" smtClean="0">
                <a:solidFill>
                  <a:schemeClr val="tx1"/>
                </a:solidFill>
                <a:effectLst/>
                <a:latin typeface="Arial" charset="0"/>
                <a:ea typeface="+mn-ea"/>
                <a:cs typeface="+mn-cs"/>
              </a:rPr>
              <a:t>Alignment to the Region</a:t>
            </a:r>
            <a:r>
              <a:rPr lang="en-GB" sz="1200" kern="1200" dirty="0" smtClean="0">
                <a:solidFill>
                  <a:schemeClr val="tx1"/>
                </a:solidFill>
                <a:effectLst/>
                <a:latin typeface="Arial" charset="0"/>
                <a:ea typeface="+mn-ea"/>
                <a:cs typeface="+mn-cs"/>
              </a:rPr>
              <a:t>: the Guide takes into account the specific characteristics of the PPP market in the Western Balkans. </a:t>
            </a:r>
          </a:p>
          <a:p>
            <a:endParaRPr lang="en-US" sz="1200" kern="1200" dirty="0" smtClean="0">
              <a:solidFill>
                <a:schemeClr val="tx1"/>
              </a:solidFill>
              <a:effectLst/>
              <a:latin typeface="Arial" charset="0"/>
              <a:ea typeface="+mn-ea"/>
              <a:cs typeface="+mn-cs"/>
            </a:endParaRPr>
          </a:p>
          <a:p>
            <a:pPr lvl="1"/>
            <a:r>
              <a:rPr lang="en-GB" sz="1200" b="1" u="sng" kern="1200" dirty="0" smtClean="0">
                <a:solidFill>
                  <a:schemeClr val="tx1"/>
                </a:solidFill>
                <a:effectLst/>
                <a:latin typeface="Arial" charset="0"/>
                <a:ea typeface="+mn-ea"/>
                <a:cs typeface="+mn-cs"/>
              </a:rPr>
              <a:t>Target audience </a:t>
            </a:r>
          </a:p>
          <a:p>
            <a:r>
              <a:rPr lang="en-GB" sz="1200" kern="1200" dirty="0" smtClean="0">
                <a:solidFill>
                  <a:schemeClr val="tx1"/>
                </a:solidFill>
                <a:effectLst/>
                <a:latin typeface="Arial" charset="0"/>
                <a:ea typeface="+mn-ea"/>
                <a:cs typeface="+mn-cs"/>
              </a:rPr>
              <a:t>This Guide is targeted principally at </a:t>
            </a:r>
            <a:r>
              <a:rPr lang="en-GB" sz="1200" b="1" kern="1200" dirty="0" smtClean="0">
                <a:solidFill>
                  <a:schemeClr val="tx1"/>
                </a:solidFill>
                <a:effectLst/>
                <a:latin typeface="Arial" charset="0"/>
                <a:ea typeface="+mn-ea"/>
                <a:cs typeface="+mn-cs"/>
              </a:rPr>
              <a:t>public officials responsible for identifying, developing and approving PPP projects. </a:t>
            </a:r>
            <a:r>
              <a:rPr lang="en-GB" sz="1200" kern="1200" dirty="0" smtClean="0">
                <a:solidFill>
                  <a:schemeClr val="tx1"/>
                </a:solidFill>
                <a:effectLst/>
                <a:latin typeface="Arial" charset="0"/>
                <a:ea typeface="+mn-ea"/>
                <a:cs typeface="+mn-cs"/>
              </a:rPr>
              <a:t>This audience comprises those  officials working in the different public authorities including: </a:t>
            </a:r>
            <a:r>
              <a:rPr lang="en-GB" sz="1200" b="1" kern="1200" dirty="0" smtClean="0">
                <a:solidFill>
                  <a:schemeClr val="tx1"/>
                </a:solidFill>
                <a:effectLst/>
                <a:latin typeface="Arial" charset="0"/>
                <a:ea typeface="+mn-ea"/>
                <a:cs typeface="+mn-cs"/>
              </a:rPr>
              <a:t>project teams </a:t>
            </a:r>
            <a:r>
              <a:rPr lang="en-GB" sz="1200" kern="1200" dirty="0" smtClean="0">
                <a:solidFill>
                  <a:schemeClr val="tx1"/>
                </a:solidFill>
                <a:effectLst/>
                <a:latin typeface="Arial" charset="0"/>
                <a:ea typeface="+mn-ea"/>
                <a:cs typeface="+mn-cs"/>
              </a:rPr>
              <a:t>in procuring authorities required to apply VfM assessments to analyse and justify the PPP mode for a project, identify the main constraints and uncertainties and compare procurement options;  </a:t>
            </a:r>
            <a:r>
              <a:rPr lang="en-GB" sz="1200" b="1" kern="1200" dirty="0" smtClean="0">
                <a:solidFill>
                  <a:schemeClr val="tx1"/>
                </a:solidFill>
                <a:effectLst/>
                <a:latin typeface="Arial" charset="0"/>
                <a:ea typeface="+mn-ea"/>
                <a:cs typeface="+mn-cs"/>
              </a:rPr>
              <a:t>approving authorities </a:t>
            </a:r>
            <a:r>
              <a:rPr lang="en-GB" sz="1200" kern="1200" dirty="0" smtClean="0">
                <a:solidFill>
                  <a:schemeClr val="tx1"/>
                </a:solidFill>
                <a:effectLst/>
                <a:latin typeface="Arial" charset="0"/>
                <a:ea typeface="+mn-ea"/>
                <a:cs typeface="+mn-cs"/>
              </a:rPr>
              <a:t>seeking to review VfM assessments as a part of their approval processes. These authorities could be located in the line ministry itself or a ministry of finance or economy; and  officials in </a:t>
            </a:r>
            <a:r>
              <a:rPr lang="en-GB" sz="1200" b="1" kern="1200" dirty="0" smtClean="0">
                <a:solidFill>
                  <a:schemeClr val="tx1"/>
                </a:solidFill>
                <a:effectLst/>
                <a:latin typeface="Arial" charset="0"/>
                <a:ea typeface="+mn-ea"/>
                <a:cs typeface="+mn-cs"/>
              </a:rPr>
              <a:t>line ministries </a:t>
            </a:r>
            <a:r>
              <a:rPr lang="en-GB" sz="1200" kern="1200" dirty="0" smtClean="0">
                <a:solidFill>
                  <a:schemeClr val="tx1"/>
                </a:solidFill>
                <a:effectLst/>
                <a:latin typeface="Arial" charset="0"/>
                <a:ea typeface="+mn-ea"/>
                <a:cs typeface="+mn-cs"/>
              </a:rPr>
              <a:t>seeking to identify possible PPP projects and establish </a:t>
            </a:r>
            <a:r>
              <a:rPr lang="en-GB" sz="1200" b="1" kern="1200" dirty="0" smtClean="0">
                <a:solidFill>
                  <a:schemeClr val="tx1"/>
                </a:solidFill>
                <a:effectLst/>
                <a:latin typeface="Arial" charset="0"/>
                <a:ea typeface="+mn-ea"/>
                <a:cs typeface="+mn-cs"/>
              </a:rPr>
              <a:t>PPP infrastructure pipelines</a:t>
            </a:r>
            <a:r>
              <a:rPr lang="en-GB" sz="1200" kern="1200" dirty="0" smtClean="0">
                <a:solidFill>
                  <a:schemeClr val="tx1"/>
                </a:solidFill>
                <a:effectLst/>
                <a:latin typeface="Arial" charset="0"/>
                <a:ea typeface="+mn-ea"/>
                <a:cs typeface="+mn-cs"/>
              </a:rPr>
              <a:t>. </a:t>
            </a:r>
          </a:p>
          <a:p>
            <a:endParaRPr lang="en-GB" sz="1200" kern="1200" dirty="0" smtClean="0">
              <a:solidFill>
                <a:schemeClr val="tx1"/>
              </a:solidFill>
              <a:effectLst/>
              <a:latin typeface="Arial" charset="0"/>
              <a:ea typeface="+mn-ea"/>
              <a:cs typeface="+mn-cs"/>
            </a:endParaRPr>
          </a:p>
          <a:p>
            <a:endParaRPr lang="en-US" dirty="0" smtClean="0"/>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5</a:t>
            </a:fld>
            <a:endParaRPr lang="en-GB"/>
          </a:p>
        </p:txBody>
      </p:sp>
    </p:spTree>
    <p:extLst>
      <p:ext uri="{BB962C8B-B14F-4D97-AF65-F5344CB8AC3E}">
        <p14:creationId xmlns:p14="http://schemas.microsoft.com/office/powerpoint/2010/main" val="989519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335612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r>
              <a:rPr lang="en-US" sz="1400" dirty="0" smtClean="0"/>
              <a:t>Value - economic value to the society</a:t>
            </a:r>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7</a:t>
            </a:fld>
            <a:endParaRPr lang="en-GB"/>
          </a:p>
        </p:txBody>
      </p:sp>
    </p:spTree>
    <p:extLst>
      <p:ext uri="{BB962C8B-B14F-4D97-AF65-F5344CB8AC3E}">
        <p14:creationId xmlns:p14="http://schemas.microsoft.com/office/powerpoint/2010/main" val="2934411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920750" y="746125"/>
            <a:ext cx="4967288" cy="3727450"/>
          </a:xfrm>
          <a:ln/>
        </p:spPr>
      </p:sp>
      <p:sp>
        <p:nvSpPr>
          <p:cNvPr id="389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spcAft>
                <a:spcPts val="600"/>
              </a:spcAft>
              <a:buAutoNum type="arabicPeriod"/>
            </a:pPr>
            <a:r>
              <a:rPr lang="en-US" sz="1300" kern="1200" dirty="0" smtClean="0">
                <a:solidFill>
                  <a:schemeClr val="tx1"/>
                </a:solidFill>
                <a:effectLst/>
                <a:latin typeface="Arial" charset="0"/>
                <a:ea typeface="+mn-ea"/>
                <a:cs typeface="+mn-cs"/>
              </a:rPr>
              <a:t>Explain the graph:</a:t>
            </a:r>
            <a:r>
              <a:rPr lang="en-US" sz="1300" kern="1200" baseline="0" dirty="0" smtClean="0">
                <a:solidFill>
                  <a:schemeClr val="tx1"/>
                </a:solidFill>
                <a:effectLst/>
                <a:latin typeface="Arial" charset="0"/>
                <a:ea typeface="+mn-ea"/>
                <a:cs typeface="+mn-cs"/>
              </a:rPr>
              <a:t> x/y axis with value and costs. </a:t>
            </a:r>
          </a:p>
          <a:p>
            <a:pPr marL="0" indent="0">
              <a:spcAft>
                <a:spcPts val="600"/>
              </a:spcAft>
              <a:buNone/>
            </a:pPr>
            <a:r>
              <a:rPr lang="en-US" sz="1300" kern="1200" baseline="0" dirty="0" smtClean="0">
                <a:solidFill>
                  <a:schemeClr val="tx1"/>
                </a:solidFill>
                <a:effectLst/>
                <a:latin typeface="Arial" charset="0"/>
                <a:ea typeface="+mn-ea"/>
                <a:cs typeface="+mn-cs"/>
              </a:rPr>
              <a:t>On the value axis, we have your </a:t>
            </a:r>
            <a:r>
              <a:rPr lang="en-US" sz="1300" b="1" kern="1200" baseline="0" dirty="0" smtClean="0">
                <a:solidFill>
                  <a:schemeClr val="tx1"/>
                </a:solidFill>
                <a:effectLst/>
                <a:latin typeface="Arial" charset="0"/>
                <a:ea typeface="+mn-ea"/>
                <a:cs typeface="+mn-cs"/>
              </a:rPr>
              <a:t>minimum performance level </a:t>
            </a:r>
            <a:r>
              <a:rPr lang="en-US" sz="1300" kern="1200" baseline="0" dirty="0" smtClean="0">
                <a:solidFill>
                  <a:schemeClr val="tx1"/>
                </a:solidFill>
                <a:effectLst/>
                <a:latin typeface="Arial" charset="0"/>
                <a:ea typeface="+mn-ea"/>
                <a:cs typeface="+mn-cs"/>
              </a:rPr>
              <a:t>(e.g. 200 beds in a hospital)   AND on the cost axis, we have a </a:t>
            </a:r>
            <a:r>
              <a:rPr lang="en-US" sz="1300" b="1" kern="1200" baseline="0" dirty="0" smtClean="0">
                <a:solidFill>
                  <a:schemeClr val="tx1"/>
                </a:solidFill>
                <a:effectLst/>
                <a:latin typeface="Arial" charset="0"/>
                <a:ea typeface="+mn-ea"/>
                <a:cs typeface="+mn-cs"/>
              </a:rPr>
              <a:t>cost limit </a:t>
            </a:r>
            <a:r>
              <a:rPr lang="en-US" sz="1300" kern="1200" baseline="0" dirty="0" smtClean="0">
                <a:solidFill>
                  <a:schemeClr val="tx1"/>
                </a:solidFill>
                <a:effectLst/>
                <a:latin typeface="Arial" charset="0"/>
                <a:ea typeface="+mn-ea"/>
                <a:cs typeface="+mn-cs"/>
              </a:rPr>
              <a:t>above which the project would not be affordable or financially reasonable (e.g. EUR 50m).  </a:t>
            </a:r>
          </a:p>
          <a:p>
            <a:pPr marL="0" indent="0">
              <a:spcAft>
                <a:spcPts val="600"/>
              </a:spcAft>
              <a:buNone/>
            </a:pPr>
            <a:r>
              <a:rPr lang="en-US" sz="1300" kern="1200" baseline="0" dirty="0" smtClean="0">
                <a:solidFill>
                  <a:schemeClr val="tx1"/>
                </a:solidFill>
                <a:effectLst/>
                <a:latin typeface="Arial" charset="0"/>
                <a:ea typeface="+mn-ea"/>
                <a:cs typeface="+mn-cs"/>
              </a:rPr>
              <a:t>The blue area is the NO GO area – investment/procurement options or project bids are not suitable.   </a:t>
            </a:r>
            <a:endParaRPr lang="en-GB" sz="1300" kern="1200" dirty="0" smtClean="0">
              <a:solidFill>
                <a:schemeClr val="tx1"/>
              </a:solidFill>
              <a:effectLst/>
              <a:latin typeface="Arial" charset="0"/>
              <a:ea typeface="+mn-ea"/>
              <a:cs typeface="+mn-cs"/>
            </a:endParaRPr>
          </a:p>
          <a:p>
            <a:pPr>
              <a:spcAft>
                <a:spcPts val="600"/>
              </a:spcAft>
            </a:pPr>
            <a:endParaRPr lang="en-GB" sz="1300" kern="1200" dirty="0" smtClean="0">
              <a:solidFill>
                <a:schemeClr val="tx1"/>
              </a:solidFill>
              <a:effectLst/>
              <a:latin typeface="Arial" charset="0"/>
              <a:ea typeface="+mn-ea"/>
              <a:cs typeface="+mn-cs"/>
            </a:endParaRPr>
          </a:p>
          <a:p>
            <a:pPr>
              <a:spcAft>
                <a:spcPts val="600"/>
              </a:spcAft>
            </a:pPr>
            <a:r>
              <a:rPr lang="en-GB" sz="1300" kern="1200" dirty="0" smtClean="0">
                <a:solidFill>
                  <a:schemeClr val="tx1"/>
                </a:solidFill>
                <a:effectLst/>
                <a:latin typeface="Arial" charset="0"/>
                <a:ea typeface="+mn-ea"/>
                <a:cs typeface="+mn-cs"/>
              </a:rPr>
              <a:t>2. Discussion: </a:t>
            </a:r>
          </a:p>
          <a:p>
            <a:pPr marL="171450" indent="-171450">
              <a:spcAft>
                <a:spcPts val="600"/>
              </a:spcAft>
              <a:buFont typeface="Arial" panose="020B0604020202020204" pitchFamily="34" charset="0"/>
              <a:buChar char="•"/>
            </a:pPr>
            <a:r>
              <a:rPr lang="en-GB" sz="1300" kern="1200" dirty="0" smtClean="0">
                <a:solidFill>
                  <a:schemeClr val="tx1"/>
                </a:solidFill>
                <a:effectLst/>
                <a:latin typeface="Arial" charset="0"/>
                <a:ea typeface="+mn-ea"/>
                <a:cs typeface="+mn-cs"/>
              </a:rPr>
              <a:t>Private sector bids </a:t>
            </a:r>
            <a:r>
              <a:rPr lang="en-GB" sz="1300" b="1" kern="1200" dirty="0" smtClean="0">
                <a:solidFill>
                  <a:schemeClr val="tx1"/>
                </a:solidFill>
                <a:effectLst/>
                <a:latin typeface="Arial" charset="0"/>
                <a:ea typeface="+mn-ea"/>
                <a:cs typeface="+mn-cs"/>
              </a:rPr>
              <a:t>5 and 6 </a:t>
            </a:r>
            <a:r>
              <a:rPr lang="en-GB" sz="1300" kern="1200" dirty="0" smtClean="0">
                <a:solidFill>
                  <a:schemeClr val="tx1"/>
                </a:solidFill>
                <a:effectLst/>
                <a:latin typeface="Arial" charset="0"/>
                <a:ea typeface="+mn-ea"/>
                <a:cs typeface="+mn-cs"/>
              </a:rPr>
              <a:t>can be discarded as they do not fulfil the </a:t>
            </a:r>
            <a:r>
              <a:rPr lang="en-GB" sz="1300" b="1" kern="1200" dirty="0" smtClean="0">
                <a:solidFill>
                  <a:schemeClr val="tx1"/>
                </a:solidFill>
                <a:effectLst/>
                <a:latin typeface="Arial" charset="0"/>
                <a:ea typeface="+mn-ea"/>
                <a:cs typeface="+mn-cs"/>
              </a:rPr>
              <a:t>minimum service requirement </a:t>
            </a:r>
            <a:r>
              <a:rPr lang="en-GB" sz="1300" kern="1200" dirty="0" smtClean="0">
                <a:solidFill>
                  <a:schemeClr val="tx1"/>
                </a:solidFill>
                <a:effectLst/>
                <a:latin typeface="Arial" charset="0"/>
                <a:ea typeface="+mn-ea"/>
                <a:cs typeface="+mn-cs"/>
              </a:rPr>
              <a:t>(bid 5) or exceed the </a:t>
            </a:r>
            <a:r>
              <a:rPr lang="en-GB" sz="1300" b="1" kern="1200" dirty="0" smtClean="0">
                <a:solidFill>
                  <a:schemeClr val="tx1"/>
                </a:solidFill>
                <a:effectLst/>
                <a:latin typeface="Arial" charset="0"/>
                <a:ea typeface="+mn-ea"/>
                <a:cs typeface="+mn-cs"/>
              </a:rPr>
              <a:t>cost limit </a:t>
            </a:r>
            <a:r>
              <a:rPr lang="en-GB" sz="1300" kern="1200" dirty="0" smtClean="0">
                <a:solidFill>
                  <a:schemeClr val="tx1"/>
                </a:solidFill>
                <a:effectLst/>
                <a:latin typeface="Arial" charset="0"/>
                <a:ea typeface="+mn-ea"/>
                <a:cs typeface="+mn-cs"/>
              </a:rPr>
              <a:t>(bid 6). </a:t>
            </a:r>
          </a:p>
          <a:p>
            <a:pPr marL="171450" indent="-171450">
              <a:spcAft>
                <a:spcPts val="600"/>
              </a:spcAft>
              <a:buFont typeface="Arial" panose="020B0604020202020204" pitchFamily="34" charset="0"/>
              <a:buChar char="•"/>
            </a:pPr>
            <a:r>
              <a:rPr lang="en-GB" sz="1300" kern="1200" dirty="0" smtClean="0">
                <a:solidFill>
                  <a:schemeClr val="tx1"/>
                </a:solidFill>
                <a:effectLst/>
                <a:latin typeface="Arial" charset="0"/>
                <a:ea typeface="+mn-ea"/>
                <a:cs typeface="+mn-cs"/>
              </a:rPr>
              <a:t>Bid </a:t>
            </a:r>
            <a:r>
              <a:rPr lang="en-GB" sz="1300" b="1" kern="1200" dirty="0" smtClean="0">
                <a:solidFill>
                  <a:schemeClr val="tx1"/>
                </a:solidFill>
                <a:effectLst/>
                <a:latin typeface="Arial" charset="0"/>
                <a:ea typeface="+mn-ea"/>
                <a:cs typeface="+mn-cs"/>
              </a:rPr>
              <a:t>3 </a:t>
            </a:r>
            <a:r>
              <a:rPr lang="en-GB" sz="1300" kern="1200" dirty="0" smtClean="0">
                <a:solidFill>
                  <a:schemeClr val="tx1"/>
                </a:solidFill>
                <a:effectLst/>
                <a:latin typeface="Arial" charset="0"/>
                <a:ea typeface="+mn-ea"/>
                <a:cs typeface="+mn-cs"/>
              </a:rPr>
              <a:t>is the </a:t>
            </a:r>
            <a:r>
              <a:rPr lang="en-GB" sz="1300" b="1" kern="1200" dirty="0" smtClean="0">
                <a:solidFill>
                  <a:schemeClr val="tx1"/>
                </a:solidFill>
                <a:effectLst/>
                <a:latin typeface="Arial" charset="0"/>
                <a:ea typeface="+mn-ea"/>
                <a:cs typeface="+mn-cs"/>
              </a:rPr>
              <a:t>least expensive </a:t>
            </a:r>
            <a:r>
              <a:rPr lang="en-GB" sz="1300" kern="1200" dirty="0" smtClean="0">
                <a:solidFill>
                  <a:schemeClr val="tx1"/>
                </a:solidFill>
                <a:effectLst/>
                <a:latin typeface="Arial" charset="0"/>
                <a:ea typeface="+mn-ea"/>
                <a:cs typeface="+mn-cs"/>
              </a:rPr>
              <a:t>of all the acceptable options, but its lower value suggests that the VfM of this option is lower than the VfM of bids 1 (more</a:t>
            </a:r>
            <a:r>
              <a:rPr lang="en-GB" sz="1300" kern="1200" baseline="0" dirty="0" smtClean="0">
                <a:solidFill>
                  <a:schemeClr val="tx1"/>
                </a:solidFill>
                <a:effectLst/>
                <a:latin typeface="Arial" charset="0"/>
                <a:ea typeface="+mn-ea"/>
                <a:cs typeface="+mn-cs"/>
              </a:rPr>
              <a:t> modern equipment enabling additional treatments) </a:t>
            </a:r>
            <a:r>
              <a:rPr lang="en-GB" sz="1300" kern="1200" dirty="0" smtClean="0">
                <a:solidFill>
                  <a:schemeClr val="tx1"/>
                </a:solidFill>
                <a:effectLst/>
                <a:latin typeface="Arial" charset="0"/>
                <a:ea typeface="+mn-ea"/>
                <a:cs typeface="+mn-cs"/>
              </a:rPr>
              <a:t>and 4 (e.g. laboratory or dialysis centre)</a:t>
            </a:r>
          </a:p>
          <a:p>
            <a:pPr marL="171450" indent="-171450">
              <a:spcAft>
                <a:spcPts val="600"/>
              </a:spcAft>
              <a:buFont typeface="Arial" panose="020B0604020202020204" pitchFamily="34" charset="0"/>
              <a:buChar char="•"/>
            </a:pPr>
            <a:endParaRPr lang="en-GB" sz="1300" kern="1200" dirty="0" smtClean="0">
              <a:solidFill>
                <a:schemeClr val="tx1"/>
              </a:solidFill>
              <a:effectLst/>
              <a:latin typeface="Arial" charset="0"/>
              <a:ea typeface="+mn-ea"/>
              <a:cs typeface="+mn-cs"/>
            </a:endParaRPr>
          </a:p>
          <a:p>
            <a:pPr marL="342900" indent="-342900">
              <a:spcAft>
                <a:spcPts val="600"/>
              </a:spcAft>
              <a:buFont typeface="Arial" panose="020B0604020202020204" pitchFamily="34" charset="0"/>
              <a:buAutoNum type="arabicPeriod" startAt="3"/>
            </a:pPr>
            <a:r>
              <a:rPr lang="en-GB" sz="1300" kern="1200" dirty="0" smtClean="0">
                <a:solidFill>
                  <a:schemeClr val="tx1"/>
                </a:solidFill>
                <a:effectLst/>
                <a:latin typeface="Arial" charset="0"/>
                <a:ea typeface="+mn-ea"/>
                <a:cs typeface="+mn-cs"/>
              </a:rPr>
              <a:t>This illustrates an important feature of VfM, in that the </a:t>
            </a:r>
            <a:r>
              <a:rPr lang="en-GB" sz="1300" b="1" kern="1200" dirty="0" smtClean="0">
                <a:solidFill>
                  <a:schemeClr val="tx1"/>
                </a:solidFill>
                <a:effectLst/>
                <a:latin typeface="Arial" charset="0"/>
                <a:ea typeface="+mn-ea"/>
                <a:cs typeface="+mn-cs"/>
              </a:rPr>
              <a:t>cheapest bid may not necessarily offer the best VfM</a:t>
            </a:r>
            <a:r>
              <a:rPr lang="en-GB" sz="1300" kern="1200" dirty="0" smtClean="0">
                <a:solidFill>
                  <a:schemeClr val="tx1"/>
                </a:solidFill>
                <a:effectLst/>
                <a:latin typeface="Arial" charset="0"/>
                <a:ea typeface="+mn-ea"/>
                <a:cs typeface="+mn-cs"/>
              </a:rPr>
              <a:t>, which is usually referred to as the most economically advantageous tender (MEAT) option</a:t>
            </a:r>
            <a:r>
              <a:rPr lang="en-GB" sz="1300" kern="1200" baseline="0" dirty="0" smtClean="0">
                <a:solidFill>
                  <a:schemeClr val="tx1"/>
                </a:solidFill>
                <a:effectLst/>
                <a:latin typeface="Arial" charset="0"/>
                <a:ea typeface="+mn-ea"/>
                <a:cs typeface="+mn-cs"/>
              </a:rPr>
              <a:t> </a:t>
            </a:r>
            <a:r>
              <a:rPr lang="en-GB" sz="1300" kern="1200" dirty="0" smtClean="0">
                <a:solidFill>
                  <a:schemeClr val="tx1"/>
                </a:solidFill>
                <a:effectLst/>
                <a:latin typeface="Arial" charset="0"/>
                <a:ea typeface="+mn-ea"/>
                <a:cs typeface="+mn-cs"/>
              </a:rPr>
              <a:t>(vs.</a:t>
            </a:r>
            <a:r>
              <a:rPr lang="en-GB" sz="1300" kern="1200" baseline="0" dirty="0" smtClean="0">
                <a:solidFill>
                  <a:schemeClr val="tx1"/>
                </a:solidFill>
                <a:effectLst/>
                <a:latin typeface="Arial" charset="0"/>
                <a:ea typeface="+mn-ea"/>
                <a:cs typeface="+mn-cs"/>
              </a:rPr>
              <a:t> </a:t>
            </a:r>
            <a:r>
              <a:rPr lang="en-GB" sz="1300" kern="1200" dirty="0" smtClean="0">
                <a:solidFill>
                  <a:schemeClr val="tx1"/>
                </a:solidFill>
                <a:effectLst/>
                <a:latin typeface="Arial" charset="0"/>
                <a:ea typeface="+mn-ea"/>
                <a:cs typeface="+mn-cs"/>
              </a:rPr>
              <a:t>lowest price or highest initial payment). </a:t>
            </a:r>
          </a:p>
          <a:p>
            <a:pPr marL="342900" indent="-342900">
              <a:spcAft>
                <a:spcPts val="600"/>
              </a:spcAft>
              <a:buFont typeface="Arial" panose="020B0604020202020204" pitchFamily="34" charset="0"/>
              <a:buAutoNum type="arabicPeriod" startAt="3"/>
            </a:pPr>
            <a:endParaRPr lang="en-US" sz="1300" kern="1200" dirty="0" smtClean="0">
              <a:solidFill>
                <a:schemeClr val="tx1"/>
              </a:solidFill>
              <a:effectLst/>
              <a:latin typeface="Arial" charset="0"/>
              <a:ea typeface="+mn-ea"/>
              <a:cs typeface="+mn-cs"/>
            </a:endParaRPr>
          </a:p>
          <a:p>
            <a:pPr marL="0" indent="0">
              <a:spcAft>
                <a:spcPts val="600"/>
              </a:spcAft>
              <a:buFont typeface="Arial" panose="020B0604020202020204" pitchFamily="34" charset="0"/>
              <a:buNone/>
            </a:pPr>
            <a:r>
              <a:rPr lang="en-US" sz="1300" b="0" kern="1200" dirty="0" smtClean="0">
                <a:solidFill>
                  <a:schemeClr val="tx1"/>
                </a:solidFill>
                <a:effectLst/>
                <a:latin typeface="Arial" charset="0"/>
                <a:ea typeface="+mn-ea"/>
                <a:cs typeface="+mn-cs"/>
              </a:rPr>
              <a:t>A</a:t>
            </a:r>
            <a:r>
              <a:rPr lang="en-US" sz="1300" b="0" kern="1200" baseline="0" dirty="0" smtClean="0">
                <a:solidFill>
                  <a:schemeClr val="tx1"/>
                </a:solidFill>
                <a:effectLst/>
                <a:latin typeface="Arial" charset="0"/>
                <a:ea typeface="+mn-ea"/>
                <a:cs typeface="+mn-cs"/>
              </a:rPr>
              <a:t> decision we all take everyday when we decide to buy something. </a:t>
            </a:r>
            <a:r>
              <a:rPr lang="en-US" sz="1300" b="1" kern="1200" dirty="0" smtClean="0">
                <a:solidFill>
                  <a:schemeClr val="tx1"/>
                </a:solidFill>
                <a:effectLst/>
                <a:latin typeface="Arial" charset="0"/>
                <a:ea typeface="+mn-ea"/>
                <a:cs typeface="+mn-cs"/>
              </a:rPr>
              <a:t>Example – Buying shoes in Belgrade. </a:t>
            </a:r>
            <a:endParaRPr lang="en-GB" sz="1300" b="1" kern="1200" dirty="0" smtClean="0">
              <a:solidFill>
                <a:schemeClr val="tx1"/>
              </a:solidFill>
              <a:effectLst/>
              <a:latin typeface="Arial" charset="0"/>
              <a:ea typeface="+mn-ea"/>
              <a:cs typeface="+mn-cs"/>
            </a:endParaRPr>
          </a:p>
        </p:txBody>
      </p:sp>
      <p:sp>
        <p:nvSpPr>
          <p:cNvPr id="76804"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bg1"/>
                </a:solidFill>
                <a:latin typeface="Calibri" pitchFamily="34" charset="0"/>
              </a:defRPr>
            </a:lvl1pPr>
            <a:lvl2pPr marL="742950" indent="-285750" eaLnBrk="0" hangingPunct="0">
              <a:defRPr sz="1200">
                <a:solidFill>
                  <a:schemeClr val="bg1"/>
                </a:solidFill>
                <a:latin typeface="Calibri" pitchFamily="34" charset="0"/>
              </a:defRPr>
            </a:lvl2pPr>
            <a:lvl3pPr marL="1143000" indent="-228600" eaLnBrk="0" hangingPunct="0">
              <a:defRPr sz="1200">
                <a:solidFill>
                  <a:schemeClr val="bg1"/>
                </a:solidFill>
                <a:latin typeface="Calibri" pitchFamily="34" charset="0"/>
              </a:defRPr>
            </a:lvl3pPr>
            <a:lvl4pPr marL="1600200" indent="-228600" eaLnBrk="0" hangingPunct="0">
              <a:defRPr sz="1200">
                <a:solidFill>
                  <a:schemeClr val="bg1"/>
                </a:solidFill>
                <a:latin typeface="Calibri" pitchFamily="34" charset="0"/>
              </a:defRPr>
            </a:lvl4pPr>
            <a:lvl5pPr marL="2057400" indent="-228600" eaLnBrk="0" hangingPunct="0">
              <a:defRPr sz="1200">
                <a:solidFill>
                  <a:schemeClr val="bg1"/>
                </a:solidFill>
                <a:latin typeface="Calibri" pitchFamily="34" charset="0"/>
              </a:defRPr>
            </a:lvl5pPr>
            <a:lvl6pPr marL="2514600" indent="-228600" algn="ctr" eaLnBrk="0" fontAlgn="base" hangingPunct="0">
              <a:spcBef>
                <a:spcPct val="0"/>
              </a:spcBef>
              <a:spcAft>
                <a:spcPct val="0"/>
              </a:spcAft>
              <a:defRPr sz="1200">
                <a:solidFill>
                  <a:schemeClr val="bg1"/>
                </a:solidFill>
                <a:latin typeface="Calibri" pitchFamily="34" charset="0"/>
              </a:defRPr>
            </a:lvl6pPr>
            <a:lvl7pPr marL="2971800" indent="-228600" algn="ctr" eaLnBrk="0" fontAlgn="base" hangingPunct="0">
              <a:spcBef>
                <a:spcPct val="0"/>
              </a:spcBef>
              <a:spcAft>
                <a:spcPct val="0"/>
              </a:spcAft>
              <a:defRPr sz="1200">
                <a:solidFill>
                  <a:schemeClr val="bg1"/>
                </a:solidFill>
                <a:latin typeface="Calibri" pitchFamily="34" charset="0"/>
              </a:defRPr>
            </a:lvl7pPr>
            <a:lvl8pPr marL="3429000" indent="-228600" algn="ctr" eaLnBrk="0" fontAlgn="base" hangingPunct="0">
              <a:spcBef>
                <a:spcPct val="0"/>
              </a:spcBef>
              <a:spcAft>
                <a:spcPct val="0"/>
              </a:spcAft>
              <a:defRPr sz="1200">
                <a:solidFill>
                  <a:schemeClr val="bg1"/>
                </a:solidFill>
                <a:latin typeface="Calibri" pitchFamily="34" charset="0"/>
              </a:defRPr>
            </a:lvl8pPr>
            <a:lvl9pPr marL="3886200" indent="-228600" algn="ctr" eaLnBrk="0" fontAlgn="base" hangingPunct="0">
              <a:spcBef>
                <a:spcPct val="0"/>
              </a:spcBef>
              <a:spcAft>
                <a:spcPct val="0"/>
              </a:spcAft>
              <a:defRPr sz="1200">
                <a:solidFill>
                  <a:schemeClr val="bg1"/>
                </a:solidFill>
                <a:latin typeface="Calibri" pitchFamily="34" charset="0"/>
              </a:defRPr>
            </a:lvl9pPr>
          </a:lstStyle>
          <a:p>
            <a:pPr eaLnBrk="1" hangingPunct="1">
              <a:defRPr/>
            </a:pPr>
            <a:fld id="{FC235351-F803-4406-88E9-2B82D4CC4FFC}" type="slidenum">
              <a:rPr lang="en-US" sz="1100" smtClean="0">
                <a:solidFill>
                  <a:prstClr val="black"/>
                </a:solidFill>
                <a:latin typeface="Arial" pitchFamily="34" charset="0"/>
                <a:cs typeface="Times New Roman" pitchFamily="18" charset="0"/>
              </a:rPr>
              <a:pPr eaLnBrk="1" hangingPunct="1">
                <a:defRPr/>
              </a:pPr>
              <a:t>8</a:t>
            </a:fld>
            <a:endParaRPr lang="en-US" sz="1100" smtClean="0">
              <a:solidFill>
                <a:prstClr val="black"/>
              </a:solidFill>
              <a:latin typeface="Arial" pitchFamily="34" charset="0"/>
              <a:cs typeface="Times New Roman" pitchFamily="18" charset="0"/>
            </a:endParaRPr>
          </a:p>
        </p:txBody>
      </p:sp>
      <p:sp>
        <p:nvSpPr>
          <p:cNvPr id="2" name="Header Placeholder 1"/>
          <p:cNvSpPr>
            <a:spLocks noGrp="1"/>
          </p:cNvSpPr>
          <p:nvPr>
            <p:ph type="hdr" sz="quarter"/>
          </p:nvPr>
        </p:nvSpPr>
        <p:spPr/>
        <p:txBody>
          <a:bodyPr/>
          <a:lstStyle/>
          <a:p>
            <a:pPr>
              <a:defRPr/>
            </a:pPr>
            <a:r>
              <a:rPr lang="en-GB" smtClean="0">
                <a:solidFill>
                  <a:prstClr val="white"/>
                </a:solidFill>
              </a:rPr>
              <a:t>Summary and conclusions</a:t>
            </a:r>
            <a:endParaRPr lang="en-GB">
              <a:solidFill>
                <a:prstClr val="white"/>
              </a:solidFill>
            </a:endParaRPr>
          </a:p>
        </p:txBody>
      </p:sp>
    </p:spTree>
    <p:extLst>
      <p:ext uri="{BB962C8B-B14F-4D97-AF65-F5344CB8AC3E}">
        <p14:creationId xmlns:p14="http://schemas.microsoft.com/office/powerpoint/2010/main" val="3979822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Conditions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NOT</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Project team: </a:t>
            </a:r>
            <a:r>
              <a:rPr lang="en-US" sz="1200" dirty="0" smtClean="0"/>
              <a:t>This capacity enables the team to challenge findings and recommendations of external consultants and, even more importantly, develop and negotiate the final contract to ensure the optimal ratio between delivered services and price/costs.</a:t>
            </a:r>
          </a:p>
          <a:p>
            <a:endParaRPr lang="en-US" dirty="0" smtClean="0"/>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9</a:t>
            </a:fld>
            <a:endParaRPr lang="en-GB"/>
          </a:p>
        </p:txBody>
      </p:sp>
    </p:spTree>
    <p:extLst>
      <p:ext uri="{BB962C8B-B14F-4D97-AF65-F5344CB8AC3E}">
        <p14:creationId xmlns:p14="http://schemas.microsoft.com/office/powerpoint/2010/main" val="2819984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6204932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SmartArt Placeholder 6"/>
          <p:cNvSpPr>
            <a:spLocks noGrp="1"/>
          </p:cNvSpPr>
          <p:nvPr>
            <p:ph type="dgm" sz="quarter" idx="12"/>
          </p:nvPr>
        </p:nvSpPr>
        <p:spPr>
          <a:xfrm>
            <a:off x="971550" y="1628775"/>
            <a:ext cx="7416800" cy="4392613"/>
          </a:xfrm>
          <a:prstGeom prst="rect">
            <a:avLst/>
          </a:prstGeom>
        </p:spPr>
        <p:txBody>
          <a:bodyPr/>
          <a:lstStyle/>
          <a:p>
            <a:pPr lvl="0"/>
            <a:endParaRPr lang="en-GB" noProof="0" dirty="0"/>
          </a:p>
        </p:txBody>
      </p:sp>
      <p:sp>
        <p:nvSpPr>
          <p:cNvPr id="4" name="Rectangle 5"/>
          <p:cNvSpPr>
            <a:spLocks noGrp="1" noChangeArrowheads="1"/>
          </p:cNvSpPr>
          <p:nvPr>
            <p:ph type="sldNum" sz="quarter" idx="13"/>
          </p:nvPr>
        </p:nvSpPr>
        <p:spPr>
          <a:xfrm>
            <a:off x="7010400" y="6381750"/>
            <a:ext cx="2133600" cy="476250"/>
          </a:xfrm>
          <a:prstGeom prst="rect">
            <a:avLst/>
          </a:prstGeom>
        </p:spPr>
        <p:txBody>
          <a:bodyPr/>
          <a:lstStyle>
            <a:lvl1pPr algn="r">
              <a:defRPr>
                <a:ea typeface="+mn-ea"/>
                <a:cs typeface="+mn-cs"/>
              </a:defRPr>
            </a:lvl1pPr>
          </a:lstStyle>
          <a:p>
            <a:pPr>
              <a:defRPr/>
            </a:pPr>
            <a:fld id="{1A03C2A7-DCF3-474C-8333-7B2685988890}" type="slidenum">
              <a:rPr lang="en-GB"/>
              <a:pPr>
                <a:defRPr/>
              </a:pPr>
              <a:t>‹#›</a:t>
            </a:fld>
            <a:endParaRPr lang="en-GB" dirty="0"/>
          </a:p>
        </p:txBody>
      </p:sp>
      <p:sp>
        <p:nvSpPr>
          <p:cNvPr id="5" name="Rectangle 19"/>
          <p:cNvSpPr>
            <a:spLocks noGrp="1" noChangeArrowheads="1"/>
          </p:cNvSpPr>
          <p:nvPr>
            <p:ph type="ftr" sz="quarter" idx="14"/>
          </p:nvPr>
        </p:nvSpPr>
        <p:spPr>
          <a:xfrm>
            <a:off x="0" y="6380163"/>
            <a:ext cx="2897188" cy="474662"/>
          </a:xfrm>
          <a:prstGeom prst="rect">
            <a:avLst/>
          </a:prstGeom>
        </p:spPr>
        <p:txBody>
          <a:bodyPr/>
          <a:lstStyle>
            <a:lvl1pPr algn="l">
              <a:defRPr>
                <a:ea typeface="+mn-ea"/>
                <a:cs typeface="+mn-cs"/>
              </a:defRPr>
            </a:lvl1pPr>
          </a:lstStyle>
          <a:p>
            <a:pPr>
              <a:defRPr/>
            </a:pPr>
            <a:endParaRPr lang="en-GB"/>
          </a:p>
        </p:txBody>
      </p:sp>
      <p:pic>
        <p:nvPicPr>
          <p:cNvPr id="6" name="Picture 5"/>
          <p:cNvPicPr>
            <a:picLocks noChangeAspect="1"/>
          </p:cNvPicPr>
          <p:nvPr userDrawn="1"/>
        </p:nvPicPr>
        <p:blipFill>
          <a:blip r:embed="rId2"/>
          <a:stretch>
            <a:fillRect/>
          </a:stretch>
        </p:blipFill>
        <p:spPr>
          <a:xfrm>
            <a:off x="3322340" y="144876"/>
            <a:ext cx="2528564" cy="580146"/>
          </a:xfrm>
          <a:prstGeom prst="rect">
            <a:avLst/>
          </a:prstGeom>
        </p:spPr>
      </p:pic>
    </p:spTree>
    <p:extLst>
      <p:ext uri="{BB962C8B-B14F-4D97-AF65-F5344CB8AC3E}">
        <p14:creationId xmlns:p14="http://schemas.microsoft.com/office/powerpoint/2010/main" val="4107359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548680"/>
            <a:ext cx="6769100" cy="519112"/>
          </a:xfrm>
          <a:prstGeom prst="rect">
            <a:avLst/>
          </a:prstGeo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395288" y="1484313"/>
            <a:ext cx="8229600" cy="4525962"/>
          </a:xfrm>
          <a:prstGeom prst="rect">
            <a:avLst/>
          </a:prstGeom>
        </p:spPr>
        <p:txBody>
          <a:bodyPr/>
          <a:lstStyle>
            <a:lvl1pPr marL="342900" indent="-342900">
              <a:buClr>
                <a:srgbClr val="365F91"/>
              </a:buClr>
              <a:buFont typeface="Arial" pitchFamily="34" charset="0"/>
              <a:buChar char="•"/>
              <a:defRPr baseline="0">
                <a:solidFill>
                  <a:schemeClr val="tx1">
                    <a:lumMod val="50000"/>
                    <a:lumOff val="50000"/>
                  </a:schemeClr>
                </a:solidFill>
              </a:defRPr>
            </a:lvl1pPr>
            <a:lvl2pPr marL="742950" indent="-285750">
              <a:buFont typeface="Calibri" pitchFamily="34" charset="0"/>
              <a:buChar char="—"/>
              <a:defRPr sz="2000" baseline="0">
                <a:solidFill>
                  <a:schemeClr val="tx1">
                    <a:lumMod val="50000"/>
                    <a:lumOff val="50000"/>
                  </a:schemeClr>
                </a:solidFill>
              </a:defRPr>
            </a:lvl2pPr>
            <a:lvl3pPr marL="1143000" indent="-228600">
              <a:buFont typeface="Calibri" pitchFamily="34" charset="0"/>
              <a:buChar char="—"/>
              <a:defRPr sz="1600" baseline="0">
                <a:solidFill>
                  <a:schemeClr val="tx1"/>
                </a:solidFill>
              </a:defRPr>
            </a:lvl3pPr>
            <a:lvl4pPr marL="1600200" indent="-228600">
              <a:buClr>
                <a:srgbClr val="365F91"/>
              </a:buClr>
              <a:buFont typeface="Wingdings" pitchFamily="2" charset="2"/>
              <a:buChar char="§"/>
              <a:defRPr sz="1200" baseline="0">
                <a:solidFill>
                  <a:schemeClr val="tx1"/>
                </a:solidFill>
              </a:defRPr>
            </a:lvl4pPr>
            <a:lvl5pPr marL="1828800" indent="0">
              <a:buNone/>
              <a:defRPr baseline="0">
                <a:solidFill>
                  <a:schemeClr val="tx1"/>
                </a:solidFill>
              </a:defRPr>
            </a:lvl5pPr>
          </a:lstStyle>
          <a:p>
            <a:pPr lvl="0"/>
            <a:r>
              <a:rPr lang="en-US" dirty="0" smtClean="0"/>
              <a:t>Click to edit Master text styles</a:t>
            </a:r>
          </a:p>
          <a:p>
            <a:pPr lvl="1"/>
            <a:r>
              <a:rPr lang="en-US" dirty="0" smtClean="0"/>
              <a:t> Second level</a:t>
            </a:r>
          </a:p>
        </p:txBody>
      </p:sp>
      <p:sp>
        <p:nvSpPr>
          <p:cNvPr id="4" name="Rectangle 5"/>
          <p:cNvSpPr>
            <a:spLocks noGrp="1" noChangeArrowheads="1"/>
          </p:cNvSpPr>
          <p:nvPr>
            <p:ph type="sldNum" sz="quarter" idx="10"/>
          </p:nvPr>
        </p:nvSpPr>
        <p:spPr>
          <a:xfrm>
            <a:off x="7010400" y="6381750"/>
            <a:ext cx="2133600" cy="476250"/>
          </a:xfrm>
          <a:prstGeom prst="rect">
            <a:avLst/>
          </a:prstGeom>
        </p:spPr>
        <p:txBody>
          <a:bodyPr/>
          <a:lstStyle>
            <a:lvl1pPr algn="r">
              <a:defRPr baseline="0">
                <a:solidFill>
                  <a:srgbClr val="999999"/>
                </a:solidFill>
                <a:ea typeface="+mn-ea"/>
                <a:cs typeface="+mn-cs"/>
              </a:defRPr>
            </a:lvl1pPr>
          </a:lstStyle>
          <a:p>
            <a:pPr>
              <a:defRPr/>
            </a:pPr>
            <a:fld id="{DE72B02F-B801-4018-843B-CCDB7F7F6B1F}" type="slidenum">
              <a:rPr lang="en-GB"/>
              <a:pPr>
                <a:defRPr/>
              </a:pPr>
              <a:t>‹#›</a:t>
            </a:fld>
            <a:endParaRPr lang="en-GB" dirty="0"/>
          </a:p>
        </p:txBody>
      </p:sp>
      <p:sp>
        <p:nvSpPr>
          <p:cNvPr id="5" name="Rectangle 19"/>
          <p:cNvSpPr>
            <a:spLocks noGrp="1" noChangeArrowheads="1"/>
          </p:cNvSpPr>
          <p:nvPr>
            <p:ph type="ftr" sz="quarter" idx="11"/>
          </p:nvPr>
        </p:nvSpPr>
        <p:spPr>
          <a:xfrm>
            <a:off x="0" y="6380163"/>
            <a:ext cx="2897188" cy="474662"/>
          </a:xfrm>
          <a:prstGeom prst="rect">
            <a:avLst/>
          </a:prstGeom>
        </p:spPr>
        <p:txBody>
          <a:bodyPr/>
          <a:lstStyle>
            <a:lvl1pPr algn="l">
              <a:defRPr>
                <a:ea typeface="+mn-ea"/>
                <a:cs typeface="+mn-cs"/>
              </a:defRPr>
            </a:lvl1pPr>
          </a:lstStyle>
          <a:p>
            <a:pPr>
              <a:defRPr/>
            </a:pPr>
            <a:endParaRPr lang="en-GB"/>
          </a:p>
        </p:txBody>
      </p:sp>
      <p:pic>
        <p:nvPicPr>
          <p:cNvPr id="6" name="Picture 5"/>
          <p:cNvPicPr>
            <a:picLocks noChangeAspect="1"/>
          </p:cNvPicPr>
          <p:nvPr userDrawn="1"/>
        </p:nvPicPr>
        <p:blipFill>
          <a:blip r:embed="rId2"/>
          <a:stretch>
            <a:fillRect/>
          </a:stretch>
        </p:blipFill>
        <p:spPr>
          <a:xfrm>
            <a:off x="3322340" y="144876"/>
            <a:ext cx="2528564" cy="580146"/>
          </a:xfrm>
          <a:prstGeom prst="rect">
            <a:avLst/>
          </a:prstGeom>
        </p:spPr>
      </p:pic>
    </p:spTree>
    <p:extLst>
      <p:ext uri="{BB962C8B-B14F-4D97-AF65-F5344CB8AC3E}">
        <p14:creationId xmlns:p14="http://schemas.microsoft.com/office/powerpoint/2010/main" val="2113442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5288" y="1484313"/>
            <a:ext cx="4038600" cy="4525962"/>
          </a:xfrm>
          <a:prstGeom prst="rect">
            <a:avLst/>
          </a:prstGeom>
        </p:spPr>
        <p:txBody>
          <a:bodyPr/>
          <a:lstStyle>
            <a:lvl1pPr marL="342900" indent="-342900">
              <a:buClr>
                <a:srgbClr val="365F91"/>
              </a:buClr>
              <a:buFont typeface="Arial" pitchFamily="34" charset="0"/>
              <a:buChar char="•"/>
              <a:defRPr sz="2400" baseline="0">
                <a:solidFill>
                  <a:schemeClr val="tx1">
                    <a:lumMod val="50000"/>
                    <a:lumOff val="50000"/>
                  </a:schemeClr>
                </a:solidFill>
              </a:defRPr>
            </a:lvl1pPr>
            <a:lvl2pPr marL="742950" indent="-285750">
              <a:buFont typeface="Calibri" pitchFamily="34" charset="0"/>
              <a:buChar char="—"/>
              <a:defRPr lang="en-US" sz="2000" baseline="0" dirty="0" smtClean="0">
                <a:solidFill>
                  <a:schemeClr val="tx1">
                    <a:lumMod val="50000"/>
                    <a:lumOff val="50000"/>
                  </a:schemeClr>
                </a:solidFill>
                <a:latin typeface="+mn-lt"/>
              </a:defRPr>
            </a:lvl2pPr>
            <a:lvl3pPr marL="1143000" indent="-228600">
              <a:buFont typeface="Wingdings" pitchFamily="2" charset="2"/>
              <a:buChar char="§"/>
              <a:defRPr lang="en-US" sz="1600" baseline="0" dirty="0" smtClean="0">
                <a:solidFill>
                  <a:schemeClr val="tx1"/>
                </a:solidFill>
                <a:latin typeface="+mn-lt"/>
              </a:defRPr>
            </a:lvl3pPr>
            <a:lvl4pPr marL="1600200" indent="-228600">
              <a:defRPr lang="en-US" sz="1200" baseline="0" dirty="0" smtClean="0">
                <a:solidFill>
                  <a:schemeClr val="tx1"/>
                </a:solidFill>
                <a:latin typeface="+mn-lt"/>
              </a:defRPr>
            </a:lvl4pPr>
            <a:lvl5pPr>
              <a:defRPr sz="18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 Second level</a:t>
            </a:r>
          </a:p>
        </p:txBody>
      </p:sp>
      <p:sp>
        <p:nvSpPr>
          <p:cNvPr id="4" name="Content Placeholder 3"/>
          <p:cNvSpPr>
            <a:spLocks noGrp="1"/>
          </p:cNvSpPr>
          <p:nvPr>
            <p:ph sz="half" idx="2"/>
          </p:nvPr>
        </p:nvSpPr>
        <p:spPr>
          <a:xfrm>
            <a:off x="4586288" y="1484313"/>
            <a:ext cx="4038600" cy="4525962"/>
          </a:xfrm>
          <a:prstGeom prst="rect">
            <a:avLst/>
          </a:prstGeom>
        </p:spPr>
        <p:txBody>
          <a:bodyPr/>
          <a:lstStyle>
            <a:lvl1pPr marL="342900" indent="-342900">
              <a:buClr>
                <a:srgbClr val="365F91"/>
              </a:buClr>
              <a:buFont typeface="Arial" pitchFamily="34" charset="0"/>
              <a:buChar char="•"/>
              <a:defRPr lang="en-US" sz="2400" baseline="0" dirty="0" smtClean="0">
                <a:solidFill>
                  <a:schemeClr val="tx1">
                    <a:lumMod val="50000"/>
                    <a:lumOff val="50000"/>
                  </a:schemeClr>
                </a:solidFill>
                <a:latin typeface="+mn-lt"/>
                <a:ea typeface="+mn-ea"/>
                <a:cs typeface="+mn-cs"/>
              </a:defRPr>
            </a:lvl1pPr>
            <a:lvl2pPr marL="742950" indent="-285750">
              <a:buFont typeface="Calibri" pitchFamily="34" charset="0"/>
              <a:buChar char="—"/>
              <a:defRPr lang="en-US" sz="2000" baseline="0" dirty="0" smtClean="0">
                <a:solidFill>
                  <a:schemeClr val="tx1">
                    <a:lumMod val="50000"/>
                    <a:lumOff val="50000"/>
                  </a:schemeClr>
                </a:solidFill>
                <a:latin typeface="+mn-lt"/>
              </a:defRPr>
            </a:lvl2pPr>
            <a:lvl3pPr marL="1600200" marR="0" indent="-228600" algn="l" defTabSz="914400" rtl="0" eaLnBrk="0" fontAlgn="base" latinLnBrk="0" hangingPunct="0">
              <a:lnSpc>
                <a:spcPct val="100000"/>
              </a:lnSpc>
              <a:spcBef>
                <a:spcPct val="20000"/>
              </a:spcBef>
              <a:spcAft>
                <a:spcPct val="0"/>
              </a:spcAft>
              <a:buClr>
                <a:srgbClr val="336699"/>
              </a:buClr>
              <a:buSzTx/>
              <a:buFont typeface="Calibri" pitchFamily="34" charset="0"/>
              <a:buNone/>
              <a:tabLst/>
              <a:defRPr lang="en-US" sz="1600" baseline="0" dirty="0" smtClean="0">
                <a:solidFill>
                  <a:schemeClr val="tx1"/>
                </a:solidFill>
                <a:latin typeface="+mn-lt"/>
              </a:defRPr>
            </a:lvl3pPr>
            <a:lvl4pPr>
              <a:defRPr lang="en-US" sz="1200" baseline="0" dirty="0" smtClean="0">
                <a:solidFill>
                  <a:schemeClr val="tx1"/>
                </a:solidFill>
                <a:latin typeface="+mn-lt"/>
              </a:defRPr>
            </a:lvl4pPr>
            <a:lvl5pPr>
              <a:defRPr sz="1800" baseline="0">
                <a:solidFill>
                  <a:schemeClr val="accent2"/>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endParaRPr lang="en-US" dirty="0" smtClean="0"/>
          </a:p>
        </p:txBody>
      </p:sp>
      <p:sp>
        <p:nvSpPr>
          <p:cNvPr id="5" name="Rectangle 5"/>
          <p:cNvSpPr>
            <a:spLocks noGrp="1" noChangeArrowheads="1"/>
          </p:cNvSpPr>
          <p:nvPr>
            <p:ph type="sldNum" sz="quarter" idx="10"/>
          </p:nvPr>
        </p:nvSpPr>
        <p:spPr>
          <a:xfrm>
            <a:off x="7010400" y="6381750"/>
            <a:ext cx="2133600" cy="476250"/>
          </a:xfrm>
          <a:prstGeom prst="rect">
            <a:avLst/>
          </a:prstGeom>
        </p:spPr>
        <p:txBody>
          <a:bodyPr/>
          <a:lstStyle>
            <a:lvl1pPr algn="r">
              <a:defRPr>
                <a:ea typeface="+mn-ea"/>
                <a:cs typeface="+mn-cs"/>
              </a:defRPr>
            </a:lvl1pPr>
          </a:lstStyle>
          <a:p>
            <a:pPr>
              <a:defRPr/>
            </a:pPr>
            <a:fld id="{EBA92D97-E636-4C95-BB41-BB4B1B5C850B}" type="slidenum">
              <a:rPr lang="en-GB"/>
              <a:pPr>
                <a:defRPr/>
              </a:pPr>
              <a:t>‹#›</a:t>
            </a:fld>
            <a:endParaRPr lang="en-GB" dirty="0"/>
          </a:p>
        </p:txBody>
      </p:sp>
      <p:sp>
        <p:nvSpPr>
          <p:cNvPr id="6" name="Rectangle 19"/>
          <p:cNvSpPr>
            <a:spLocks noGrp="1" noChangeArrowheads="1"/>
          </p:cNvSpPr>
          <p:nvPr>
            <p:ph type="ftr" sz="quarter" idx="11"/>
          </p:nvPr>
        </p:nvSpPr>
        <p:spPr>
          <a:xfrm>
            <a:off x="0" y="6380163"/>
            <a:ext cx="2897188" cy="474662"/>
          </a:xfrm>
          <a:prstGeom prst="rect">
            <a:avLst/>
          </a:prstGeom>
        </p:spPr>
        <p:txBody>
          <a:bodyPr/>
          <a:lstStyle>
            <a:lvl1pPr algn="l">
              <a:defRPr>
                <a:ea typeface="+mn-ea"/>
                <a:cs typeface="+mn-cs"/>
              </a:defRPr>
            </a:lvl1pPr>
          </a:lstStyle>
          <a:p>
            <a:pPr>
              <a:defRPr/>
            </a:pPr>
            <a:endParaRPr lang="en-GB"/>
          </a:p>
        </p:txBody>
      </p:sp>
      <p:pic>
        <p:nvPicPr>
          <p:cNvPr id="7" name="Picture 6"/>
          <p:cNvPicPr>
            <a:picLocks noChangeAspect="1"/>
          </p:cNvPicPr>
          <p:nvPr userDrawn="1"/>
        </p:nvPicPr>
        <p:blipFill>
          <a:blip r:embed="rId2"/>
          <a:stretch>
            <a:fillRect/>
          </a:stretch>
        </p:blipFill>
        <p:spPr>
          <a:xfrm>
            <a:off x="3322340" y="144876"/>
            <a:ext cx="2528564" cy="580146"/>
          </a:xfrm>
          <a:prstGeom prst="rect">
            <a:avLst/>
          </a:prstGeom>
        </p:spPr>
      </p:pic>
    </p:spTree>
    <p:extLst>
      <p:ext uri="{BB962C8B-B14F-4D97-AF65-F5344CB8AC3E}">
        <p14:creationId xmlns:p14="http://schemas.microsoft.com/office/powerpoint/2010/main" val="2085374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extBox 19"/>
          <p:cNvSpPr txBox="1">
            <a:spLocks noChangeArrowheads="1"/>
          </p:cNvSpPr>
          <p:nvPr userDrawn="1"/>
        </p:nvSpPr>
        <p:spPr bwMode="auto">
          <a:xfrm>
            <a:off x="395288" y="1268413"/>
            <a:ext cx="82804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bg1"/>
                </a:solidFill>
                <a:latin typeface="Calibri" pitchFamily="34" charset="0"/>
              </a:defRPr>
            </a:lvl1pPr>
            <a:lvl2pPr marL="742950" indent="-285750" eaLnBrk="0" hangingPunct="0">
              <a:defRPr sz="1200">
                <a:solidFill>
                  <a:schemeClr val="bg1"/>
                </a:solidFill>
                <a:latin typeface="Calibri" pitchFamily="34" charset="0"/>
              </a:defRPr>
            </a:lvl2pPr>
            <a:lvl3pPr marL="1143000" indent="-228600" eaLnBrk="0" hangingPunct="0">
              <a:defRPr sz="1200">
                <a:solidFill>
                  <a:schemeClr val="bg1"/>
                </a:solidFill>
                <a:latin typeface="Calibri" pitchFamily="34" charset="0"/>
              </a:defRPr>
            </a:lvl3pPr>
            <a:lvl4pPr marL="1600200" indent="-228600" eaLnBrk="0" hangingPunct="0">
              <a:defRPr sz="1200">
                <a:solidFill>
                  <a:schemeClr val="bg1"/>
                </a:solidFill>
                <a:latin typeface="Calibri" pitchFamily="34" charset="0"/>
              </a:defRPr>
            </a:lvl4pPr>
            <a:lvl5pPr marL="2057400" indent="-228600" eaLnBrk="0" hangingPunct="0">
              <a:defRPr sz="1200">
                <a:solidFill>
                  <a:schemeClr val="bg1"/>
                </a:solidFill>
                <a:latin typeface="Calibri" pitchFamily="34" charset="0"/>
              </a:defRPr>
            </a:lvl5pPr>
            <a:lvl6pPr marL="2514600" indent="-228600" algn="ctr" eaLnBrk="0" fontAlgn="base" hangingPunct="0">
              <a:spcBef>
                <a:spcPct val="0"/>
              </a:spcBef>
              <a:spcAft>
                <a:spcPct val="0"/>
              </a:spcAft>
              <a:defRPr sz="1200">
                <a:solidFill>
                  <a:schemeClr val="bg1"/>
                </a:solidFill>
                <a:latin typeface="Calibri" pitchFamily="34" charset="0"/>
              </a:defRPr>
            </a:lvl6pPr>
            <a:lvl7pPr marL="2971800" indent="-228600" algn="ctr" eaLnBrk="0" fontAlgn="base" hangingPunct="0">
              <a:spcBef>
                <a:spcPct val="0"/>
              </a:spcBef>
              <a:spcAft>
                <a:spcPct val="0"/>
              </a:spcAft>
              <a:defRPr sz="1200">
                <a:solidFill>
                  <a:schemeClr val="bg1"/>
                </a:solidFill>
                <a:latin typeface="Calibri" pitchFamily="34" charset="0"/>
              </a:defRPr>
            </a:lvl7pPr>
            <a:lvl8pPr marL="3429000" indent="-228600" algn="ctr" eaLnBrk="0" fontAlgn="base" hangingPunct="0">
              <a:spcBef>
                <a:spcPct val="0"/>
              </a:spcBef>
              <a:spcAft>
                <a:spcPct val="0"/>
              </a:spcAft>
              <a:defRPr sz="1200">
                <a:solidFill>
                  <a:schemeClr val="bg1"/>
                </a:solidFill>
                <a:latin typeface="Calibri" pitchFamily="34" charset="0"/>
              </a:defRPr>
            </a:lvl8pPr>
            <a:lvl9pPr marL="3886200" indent="-228600" algn="ctr" eaLnBrk="0" fontAlgn="base" hangingPunct="0">
              <a:spcBef>
                <a:spcPct val="0"/>
              </a:spcBef>
              <a:spcAft>
                <a:spcPct val="0"/>
              </a:spcAft>
              <a:defRPr sz="1200">
                <a:solidFill>
                  <a:schemeClr val="bg1"/>
                </a:solidFill>
                <a:latin typeface="Calibri" pitchFamily="34" charset="0"/>
              </a:defRPr>
            </a:lvl9pPr>
          </a:lstStyle>
          <a:p>
            <a:pPr algn="ctr" eaLnBrk="1" hangingPunct="1">
              <a:defRPr/>
            </a:pPr>
            <a:endParaRPr lang="en-US">
              <a:ea typeface="+mn-ea"/>
              <a:cs typeface="+mn-cs"/>
            </a:endParaRPr>
          </a:p>
        </p:txBody>
      </p:sp>
      <p:sp>
        <p:nvSpPr>
          <p:cNvPr id="3" name="Slide Number Placeholder 1"/>
          <p:cNvSpPr>
            <a:spLocks noGrp="1"/>
          </p:cNvSpPr>
          <p:nvPr>
            <p:ph type="sldNum" sz="quarter" idx="10"/>
          </p:nvPr>
        </p:nvSpPr>
        <p:spPr>
          <a:xfrm>
            <a:off x="7010400" y="6381750"/>
            <a:ext cx="2133600" cy="476250"/>
          </a:xfrm>
          <a:prstGeom prst="rect">
            <a:avLst/>
          </a:prstGeom>
        </p:spPr>
        <p:txBody>
          <a:bodyPr/>
          <a:lstStyle>
            <a:lvl1pPr algn="r">
              <a:defRPr>
                <a:ea typeface="+mn-ea"/>
                <a:cs typeface="+mn-cs"/>
              </a:defRPr>
            </a:lvl1pPr>
          </a:lstStyle>
          <a:p>
            <a:pPr>
              <a:defRPr/>
            </a:pPr>
            <a:fld id="{0F1941ED-E653-43A2-B4F4-4A6DFF878B8C}" type="slidenum">
              <a:rPr lang="en-GB"/>
              <a:pPr>
                <a:defRPr/>
              </a:pPr>
              <a:t>‹#›</a:t>
            </a:fld>
            <a:endParaRPr lang="en-GB" dirty="0"/>
          </a:p>
        </p:txBody>
      </p:sp>
      <p:sp>
        <p:nvSpPr>
          <p:cNvPr id="4" name="Footer Placeholder 2"/>
          <p:cNvSpPr>
            <a:spLocks noGrp="1"/>
          </p:cNvSpPr>
          <p:nvPr>
            <p:ph type="ftr" sz="quarter" idx="11"/>
          </p:nvPr>
        </p:nvSpPr>
        <p:spPr>
          <a:xfrm>
            <a:off x="0" y="6380163"/>
            <a:ext cx="2897188" cy="474662"/>
          </a:xfrm>
          <a:prstGeom prst="rect">
            <a:avLst/>
          </a:prstGeom>
        </p:spPr>
        <p:txBody>
          <a:bodyPr/>
          <a:lstStyle>
            <a:lvl1pPr algn="l">
              <a:defRPr>
                <a:ea typeface="+mn-ea"/>
                <a:cs typeface="+mn-cs"/>
              </a:defRPr>
            </a:lvl1pPr>
          </a:lstStyle>
          <a:p>
            <a:pPr>
              <a:defRPr/>
            </a:pPr>
            <a:endParaRPr lang="en-GB"/>
          </a:p>
        </p:txBody>
      </p:sp>
      <p:pic>
        <p:nvPicPr>
          <p:cNvPr id="5" name="Picture 4"/>
          <p:cNvPicPr>
            <a:picLocks noChangeAspect="1"/>
          </p:cNvPicPr>
          <p:nvPr userDrawn="1"/>
        </p:nvPicPr>
        <p:blipFill>
          <a:blip r:embed="rId2"/>
          <a:stretch>
            <a:fillRect/>
          </a:stretch>
        </p:blipFill>
        <p:spPr>
          <a:xfrm>
            <a:off x="3322340" y="144876"/>
            <a:ext cx="2528564" cy="580146"/>
          </a:xfrm>
          <a:prstGeom prst="rect">
            <a:avLst/>
          </a:prstGeom>
        </p:spPr>
      </p:pic>
    </p:spTree>
    <p:extLst>
      <p:ext uri="{BB962C8B-B14F-4D97-AF65-F5344CB8AC3E}">
        <p14:creationId xmlns:p14="http://schemas.microsoft.com/office/powerpoint/2010/main" val="2330332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548681"/>
            <a:ext cx="5904656" cy="504056"/>
          </a:xfrm>
          <a:prstGeom prst="rect">
            <a:avLst/>
          </a:prstGeom>
        </p:spPr>
        <p:txBody>
          <a:bodyPr/>
          <a:lstStyle/>
          <a:p>
            <a:r>
              <a:rPr lang="en-US" dirty="0" smtClean="0"/>
              <a:t>Click to edit Master title style</a:t>
            </a:r>
            <a:endParaRPr lang="en-GB" dirty="0"/>
          </a:p>
        </p:txBody>
      </p:sp>
      <p:sp>
        <p:nvSpPr>
          <p:cNvPr id="7" name="SmartArt Placeholder 6"/>
          <p:cNvSpPr>
            <a:spLocks noGrp="1"/>
          </p:cNvSpPr>
          <p:nvPr>
            <p:ph type="dgm" sz="quarter" idx="12"/>
          </p:nvPr>
        </p:nvSpPr>
        <p:spPr>
          <a:xfrm>
            <a:off x="971550" y="1628775"/>
            <a:ext cx="7416800" cy="4392613"/>
          </a:xfrm>
          <a:prstGeom prst="rect">
            <a:avLst/>
          </a:prstGeom>
        </p:spPr>
        <p:txBody>
          <a:bodyPr/>
          <a:lstStyle/>
          <a:p>
            <a:pPr lvl="0"/>
            <a:endParaRPr lang="en-GB" noProof="0" dirty="0"/>
          </a:p>
        </p:txBody>
      </p:sp>
      <p:sp>
        <p:nvSpPr>
          <p:cNvPr id="4" name="Rectangle 5"/>
          <p:cNvSpPr>
            <a:spLocks noGrp="1" noChangeArrowheads="1"/>
          </p:cNvSpPr>
          <p:nvPr>
            <p:ph type="sldNum" sz="quarter" idx="13"/>
          </p:nvPr>
        </p:nvSpPr>
        <p:spPr>
          <a:xfrm>
            <a:off x="7010400" y="6381750"/>
            <a:ext cx="2133600" cy="476250"/>
          </a:xfrm>
        </p:spPr>
        <p:txBody>
          <a:bodyPr/>
          <a:lstStyle>
            <a:lvl1pPr algn="r">
              <a:defRPr>
                <a:ea typeface="+mn-ea"/>
                <a:cs typeface="+mn-cs"/>
              </a:defRPr>
            </a:lvl1pPr>
          </a:lstStyle>
          <a:p>
            <a:pPr>
              <a:defRPr/>
            </a:pPr>
            <a:fld id="{1A03C2A7-DCF3-474C-8333-7B2685988890}" type="slidenum">
              <a:rPr lang="en-GB"/>
              <a:pPr>
                <a:defRPr/>
              </a:pPr>
              <a:t>‹#›</a:t>
            </a:fld>
            <a:endParaRPr lang="en-GB" dirty="0"/>
          </a:p>
        </p:txBody>
      </p:sp>
      <p:sp>
        <p:nvSpPr>
          <p:cNvPr id="5" name="Rectangle 19"/>
          <p:cNvSpPr>
            <a:spLocks noGrp="1" noChangeArrowheads="1"/>
          </p:cNvSpPr>
          <p:nvPr>
            <p:ph type="ftr" sz="quarter" idx="14"/>
          </p:nvPr>
        </p:nvSpPr>
        <p:spPr>
          <a:xfrm>
            <a:off x="0" y="6380163"/>
            <a:ext cx="2897188" cy="474662"/>
          </a:xfrm>
        </p:spPr>
        <p:txBody>
          <a:bodyPr/>
          <a:lstStyle>
            <a:lvl1pPr algn="l">
              <a:defRPr>
                <a:ea typeface="+mn-ea"/>
                <a:cs typeface="+mn-cs"/>
              </a:defRPr>
            </a:lvl1pPr>
          </a:lstStyle>
          <a:p>
            <a:pPr>
              <a:defRPr/>
            </a:pPr>
            <a:endParaRPr lang="en-GB"/>
          </a:p>
        </p:txBody>
      </p:sp>
      <p:pic>
        <p:nvPicPr>
          <p:cNvPr id="6" name="Picture 5"/>
          <p:cNvPicPr>
            <a:picLocks noChangeAspect="1"/>
          </p:cNvPicPr>
          <p:nvPr userDrawn="1"/>
        </p:nvPicPr>
        <p:blipFill>
          <a:blip r:embed="rId2"/>
          <a:stretch>
            <a:fillRect/>
          </a:stretch>
        </p:blipFill>
        <p:spPr>
          <a:xfrm>
            <a:off x="3322340" y="144876"/>
            <a:ext cx="2528564" cy="580146"/>
          </a:xfrm>
          <a:prstGeom prst="rect">
            <a:avLst/>
          </a:prstGeom>
        </p:spPr>
      </p:pic>
    </p:spTree>
    <p:extLst>
      <p:ext uri="{BB962C8B-B14F-4D97-AF65-F5344CB8AC3E}">
        <p14:creationId xmlns:p14="http://schemas.microsoft.com/office/powerpoint/2010/main" val="709268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548680"/>
            <a:ext cx="6769100" cy="519112"/>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395288" y="1484313"/>
            <a:ext cx="4038600" cy="4525962"/>
          </a:xfrm>
          <a:prstGeom prst="rect">
            <a:avLst/>
          </a:prstGeom>
        </p:spPr>
        <p:txBody>
          <a:bodyPr/>
          <a:lstStyle>
            <a:lvl1pPr marL="342900" indent="-342900">
              <a:buClr>
                <a:srgbClr val="365F91"/>
              </a:buClr>
              <a:buFont typeface="Arial" pitchFamily="34" charset="0"/>
              <a:buChar char="•"/>
              <a:defRPr sz="2400" baseline="0">
                <a:solidFill>
                  <a:schemeClr val="tx1">
                    <a:lumMod val="50000"/>
                    <a:lumOff val="50000"/>
                  </a:schemeClr>
                </a:solidFill>
              </a:defRPr>
            </a:lvl1pPr>
            <a:lvl2pPr marL="742950" indent="-285750">
              <a:buFont typeface="Calibri" pitchFamily="34" charset="0"/>
              <a:buChar char="—"/>
              <a:defRPr lang="en-US" sz="2000" baseline="0" dirty="0" smtClean="0">
                <a:solidFill>
                  <a:schemeClr val="tx1">
                    <a:lumMod val="50000"/>
                    <a:lumOff val="50000"/>
                  </a:schemeClr>
                </a:solidFill>
                <a:latin typeface="+mn-lt"/>
              </a:defRPr>
            </a:lvl2pPr>
            <a:lvl3pPr marL="1143000" indent="-228600">
              <a:buFont typeface="Wingdings" pitchFamily="2" charset="2"/>
              <a:buChar char="§"/>
              <a:defRPr lang="en-US" sz="1600" baseline="0" dirty="0" smtClean="0">
                <a:solidFill>
                  <a:schemeClr val="tx1"/>
                </a:solidFill>
                <a:latin typeface="+mn-lt"/>
              </a:defRPr>
            </a:lvl3pPr>
            <a:lvl4pPr marL="1600200" indent="-228600">
              <a:defRPr lang="en-US" sz="1200" baseline="0" dirty="0" smtClean="0">
                <a:solidFill>
                  <a:schemeClr val="tx1"/>
                </a:solidFill>
                <a:latin typeface="+mn-lt"/>
              </a:defRPr>
            </a:lvl4pPr>
            <a:lvl5pPr>
              <a:defRPr sz="18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 Second level</a:t>
            </a:r>
          </a:p>
        </p:txBody>
      </p:sp>
      <p:sp>
        <p:nvSpPr>
          <p:cNvPr id="4" name="Content Placeholder 3"/>
          <p:cNvSpPr>
            <a:spLocks noGrp="1"/>
          </p:cNvSpPr>
          <p:nvPr>
            <p:ph sz="half" idx="2"/>
          </p:nvPr>
        </p:nvSpPr>
        <p:spPr>
          <a:xfrm>
            <a:off x="4586288" y="1484313"/>
            <a:ext cx="4038600" cy="4525962"/>
          </a:xfrm>
          <a:prstGeom prst="rect">
            <a:avLst/>
          </a:prstGeom>
        </p:spPr>
        <p:txBody>
          <a:bodyPr/>
          <a:lstStyle>
            <a:lvl1pPr marL="342900" indent="-342900">
              <a:buClr>
                <a:srgbClr val="365F91"/>
              </a:buClr>
              <a:buFont typeface="Arial" pitchFamily="34" charset="0"/>
              <a:buChar char="•"/>
              <a:defRPr lang="en-US" sz="2400" baseline="0" dirty="0" smtClean="0">
                <a:solidFill>
                  <a:schemeClr val="tx1">
                    <a:lumMod val="50000"/>
                    <a:lumOff val="50000"/>
                  </a:schemeClr>
                </a:solidFill>
                <a:latin typeface="+mn-lt"/>
                <a:ea typeface="+mn-ea"/>
                <a:cs typeface="+mn-cs"/>
              </a:defRPr>
            </a:lvl1pPr>
            <a:lvl2pPr marL="742950" indent="-285750">
              <a:buFont typeface="Calibri" pitchFamily="34" charset="0"/>
              <a:buChar char="—"/>
              <a:defRPr lang="en-US" sz="2000" baseline="0" dirty="0" smtClean="0">
                <a:solidFill>
                  <a:schemeClr val="tx1">
                    <a:lumMod val="50000"/>
                    <a:lumOff val="50000"/>
                  </a:schemeClr>
                </a:solidFill>
                <a:latin typeface="+mn-lt"/>
              </a:defRPr>
            </a:lvl2pPr>
            <a:lvl3pPr marL="1600200" marR="0" indent="-228600" algn="l" defTabSz="914400" rtl="0" eaLnBrk="0" fontAlgn="base" latinLnBrk="0" hangingPunct="0">
              <a:lnSpc>
                <a:spcPct val="100000"/>
              </a:lnSpc>
              <a:spcBef>
                <a:spcPct val="20000"/>
              </a:spcBef>
              <a:spcAft>
                <a:spcPct val="0"/>
              </a:spcAft>
              <a:buClr>
                <a:srgbClr val="336699"/>
              </a:buClr>
              <a:buSzTx/>
              <a:buFont typeface="Calibri" pitchFamily="34" charset="0"/>
              <a:buNone/>
              <a:tabLst/>
              <a:defRPr lang="en-US" sz="1600" baseline="0" dirty="0" smtClean="0">
                <a:solidFill>
                  <a:schemeClr val="tx1"/>
                </a:solidFill>
                <a:latin typeface="+mn-lt"/>
              </a:defRPr>
            </a:lvl3pPr>
            <a:lvl4pPr>
              <a:defRPr lang="en-US" sz="1200" baseline="0" dirty="0" smtClean="0">
                <a:solidFill>
                  <a:schemeClr val="tx1"/>
                </a:solidFill>
                <a:latin typeface="+mn-lt"/>
              </a:defRPr>
            </a:lvl4pPr>
            <a:lvl5pPr>
              <a:defRPr sz="1800" baseline="0">
                <a:solidFill>
                  <a:schemeClr val="accent2"/>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endParaRPr lang="en-US" dirty="0" smtClean="0"/>
          </a:p>
        </p:txBody>
      </p:sp>
      <p:sp>
        <p:nvSpPr>
          <p:cNvPr id="5" name="Rectangle 5"/>
          <p:cNvSpPr>
            <a:spLocks noGrp="1" noChangeArrowheads="1"/>
          </p:cNvSpPr>
          <p:nvPr>
            <p:ph type="sldNum" sz="quarter" idx="10"/>
          </p:nvPr>
        </p:nvSpPr>
        <p:spPr>
          <a:xfrm>
            <a:off x="7010400" y="6381750"/>
            <a:ext cx="2133600" cy="476250"/>
          </a:xfrm>
        </p:spPr>
        <p:txBody>
          <a:bodyPr/>
          <a:lstStyle>
            <a:lvl1pPr algn="r">
              <a:defRPr>
                <a:ea typeface="+mn-ea"/>
                <a:cs typeface="+mn-cs"/>
              </a:defRPr>
            </a:lvl1pPr>
          </a:lstStyle>
          <a:p>
            <a:pPr>
              <a:defRPr/>
            </a:pPr>
            <a:fld id="{EBA92D97-E636-4C95-BB41-BB4B1B5C850B}" type="slidenum">
              <a:rPr lang="en-GB"/>
              <a:pPr>
                <a:defRPr/>
              </a:pPr>
              <a:t>‹#›</a:t>
            </a:fld>
            <a:endParaRPr lang="en-GB" dirty="0"/>
          </a:p>
        </p:txBody>
      </p:sp>
      <p:sp>
        <p:nvSpPr>
          <p:cNvPr id="6" name="Rectangle 19"/>
          <p:cNvSpPr>
            <a:spLocks noGrp="1" noChangeArrowheads="1"/>
          </p:cNvSpPr>
          <p:nvPr>
            <p:ph type="ftr" sz="quarter" idx="11"/>
          </p:nvPr>
        </p:nvSpPr>
        <p:spPr>
          <a:xfrm>
            <a:off x="0" y="6380163"/>
            <a:ext cx="2897188" cy="474662"/>
          </a:xfrm>
        </p:spPr>
        <p:txBody>
          <a:bodyPr/>
          <a:lstStyle>
            <a:lvl1pPr algn="l">
              <a:defRPr>
                <a:ea typeface="+mn-ea"/>
                <a:cs typeface="+mn-cs"/>
              </a:defRPr>
            </a:lvl1pPr>
          </a:lstStyle>
          <a:p>
            <a:pPr>
              <a:defRPr/>
            </a:pPr>
            <a:endParaRPr lang="en-GB"/>
          </a:p>
        </p:txBody>
      </p:sp>
      <p:pic>
        <p:nvPicPr>
          <p:cNvPr id="7" name="Picture 6"/>
          <p:cNvPicPr>
            <a:picLocks noChangeAspect="1"/>
          </p:cNvPicPr>
          <p:nvPr userDrawn="1"/>
        </p:nvPicPr>
        <p:blipFill>
          <a:blip r:embed="rId2"/>
          <a:stretch>
            <a:fillRect/>
          </a:stretch>
        </p:blipFill>
        <p:spPr>
          <a:xfrm>
            <a:off x="3322340" y="144876"/>
            <a:ext cx="2528564" cy="580146"/>
          </a:xfrm>
          <a:prstGeom prst="rect">
            <a:avLst/>
          </a:prstGeom>
        </p:spPr>
      </p:pic>
    </p:spTree>
    <p:extLst>
      <p:ext uri="{BB962C8B-B14F-4D97-AF65-F5344CB8AC3E}">
        <p14:creationId xmlns:p14="http://schemas.microsoft.com/office/powerpoint/2010/main" val="15455628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17" descr="epec-logo-cropped"/>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452320" y="186713"/>
            <a:ext cx="1539642" cy="539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Image 8"/>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82988" y="1"/>
            <a:ext cx="2040740" cy="912434"/>
          </a:xfrm>
          <a:prstGeom prst="rect">
            <a:avLst/>
          </a:prstGeom>
        </p:spPr>
      </p:pic>
      <p:sp>
        <p:nvSpPr>
          <p:cNvPr id="14" name="Slide Number Placeholder 10"/>
          <p:cNvSpPr>
            <a:spLocks noGrp="1"/>
          </p:cNvSpPr>
          <p:nvPr>
            <p:ph type="sldNum" sz="quarter" idx="4"/>
          </p:nvPr>
        </p:nvSpPr>
        <p:spPr>
          <a:xfrm>
            <a:off x="6553200" y="6484257"/>
            <a:ext cx="2133600" cy="365125"/>
          </a:xfrm>
          <a:prstGeom prst="rect">
            <a:avLst/>
          </a:prstGeom>
        </p:spPr>
        <p:txBody>
          <a:bodyPr/>
          <a:lstStyle>
            <a:lvl1pPr algn="r">
              <a:defRPr baseline="0">
                <a:solidFill>
                  <a:srgbClr val="808080"/>
                </a:solidFill>
                <a:latin typeface="Arial" panose="020B0604020202020204" pitchFamily="34" charset="0"/>
              </a:defRPr>
            </a:lvl1pPr>
          </a:lstStyle>
          <a:p>
            <a:fld id="{30A2E291-8B73-497E-BADF-CC61971CB1A5}"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761" r:id="rId1"/>
    <p:sldLayoutId id="2147483762" r:id="rId2"/>
    <p:sldLayoutId id="2147483764" r:id="rId3"/>
    <p:sldLayoutId id="2147483767" r:id="rId4"/>
    <p:sldLayoutId id="2147483768" r:id="rId5"/>
    <p:sldLayoutId id="2147483769" r:id="rId6"/>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rgbClr val="336699"/>
          </a:solidFill>
          <a:latin typeface="+mj-lt"/>
          <a:ea typeface="+mj-ea"/>
          <a:cs typeface="+mj-cs"/>
        </a:defRPr>
      </a:lvl1pPr>
      <a:lvl2pPr algn="l" rtl="0" eaLnBrk="0" fontAlgn="base" hangingPunct="0">
        <a:spcBef>
          <a:spcPct val="0"/>
        </a:spcBef>
        <a:spcAft>
          <a:spcPct val="0"/>
        </a:spcAft>
        <a:defRPr sz="2800" b="1">
          <a:solidFill>
            <a:srgbClr val="336699"/>
          </a:solidFill>
          <a:latin typeface="Calibri" pitchFamily="34" charset="0"/>
        </a:defRPr>
      </a:lvl2pPr>
      <a:lvl3pPr algn="l" rtl="0" eaLnBrk="0" fontAlgn="base" hangingPunct="0">
        <a:spcBef>
          <a:spcPct val="0"/>
        </a:spcBef>
        <a:spcAft>
          <a:spcPct val="0"/>
        </a:spcAft>
        <a:defRPr sz="2800" b="1">
          <a:solidFill>
            <a:srgbClr val="336699"/>
          </a:solidFill>
          <a:latin typeface="Calibri" pitchFamily="34" charset="0"/>
        </a:defRPr>
      </a:lvl3pPr>
      <a:lvl4pPr algn="l" rtl="0" eaLnBrk="0" fontAlgn="base" hangingPunct="0">
        <a:spcBef>
          <a:spcPct val="0"/>
        </a:spcBef>
        <a:spcAft>
          <a:spcPct val="0"/>
        </a:spcAft>
        <a:defRPr sz="2800" b="1">
          <a:solidFill>
            <a:srgbClr val="336699"/>
          </a:solidFill>
          <a:latin typeface="Calibri" pitchFamily="34" charset="0"/>
        </a:defRPr>
      </a:lvl4pPr>
      <a:lvl5pPr algn="l" rtl="0" eaLnBrk="0" fontAlgn="base" hangingPunct="0">
        <a:spcBef>
          <a:spcPct val="0"/>
        </a:spcBef>
        <a:spcAft>
          <a:spcPct val="0"/>
        </a:spcAft>
        <a:defRPr sz="2800" b="1">
          <a:solidFill>
            <a:srgbClr val="336699"/>
          </a:solidFill>
          <a:latin typeface="Calibri" pitchFamily="34" charset="0"/>
        </a:defRPr>
      </a:lvl5pPr>
      <a:lvl6pPr marL="457200" algn="l" rtl="0" fontAlgn="base">
        <a:spcBef>
          <a:spcPct val="0"/>
        </a:spcBef>
        <a:spcAft>
          <a:spcPct val="0"/>
        </a:spcAft>
        <a:defRPr sz="2800" b="1">
          <a:solidFill>
            <a:srgbClr val="336699"/>
          </a:solidFill>
          <a:latin typeface="Calibri" pitchFamily="34" charset="0"/>
        </a:defRPr>
      </a:lvl6pPr>
      <a:lvl7pPr marL="914400" algn="l" rtl="0" fontAlgn="base">
        <a:spcBef>
          <a:spcPct val="0"/>
        </a:spcBef>
        <a:spcAft>
          <a:spcPct val="0"/>
        </a:spcAft>
        <a:defRPr sz="2800" b="1">
          <a:solidFill>
            <a:srgbClr val="336699"/>
          </a:solidFill>
          <a:latin typeface="Calibri" pitchFamily="34" charset="0"/>
        </a:defRPr>
      </a:lvl7pPr>
      <a:lvl8pPr marL="1371600" algn="l" rtl="0" fontAlgn="base">
        <a:spcBef>
          <a:spcPct val="0"/>
        </a:spcBef>
        <a:spcAft>
          <a:spcPct val="0"/>
        </a:spcAft>
        <a:defRPr sz="2800" b="1">
          <a:solidFill>
            <a:srgbClr val="336699"/>
          </a:solidFill>
          <a:latin typeface="Calibri" pitchFamily="34" charset="0"/>
        </a:defRPr>
      </a:lvl8pPr>
      <a:lvl9pPr marL="1828800" algn="l" rtl="0" fontAlgn="base">
        <a:spcBef>
          <a:spcPct val="0"/>
        </a:spcBef>
        <a:spcAft>
          <a:spcPct val="0"/>
        </a:spcAft>
        <a:defRPr sz="2800" b="1">
          <a:solidFill>
            <a:srgbClr val="336699"/>
          </a:solidFill>
          <a:latin typeface="Calibri" pitchFamily="34" charset="0"/>
        </a:defRPr>
      </a:lvl9pPr>
    </p:titleStyle>
    <p:bodyStyle>
      <a:lvl1pPr marL="342900" indent="-342900" algn="l" rtl="0" eaLnBrk="0" fontAlgn="base" hangingPunct="0">
        <a:spcBef>
          <a:spcPct val="20000"/>
        </a:spcBef>
        <a:spcAft>
          <a:spcPct val="0"/>
        </a:spcAft>
        <a:defRPr sz="2400">
          <a:solidFill>
            <a:schemeClr val="bg2"/>
          </a:solidFill>
          <a:latin typeface="+mn-lt"/>
          <a:ea typeface="+mn-ea"/>
          <a:cs typeface="+mn-cs"/>
        </a:defRPr>
      </a:lvl1pPr>
      <a:lvl2pPr marL="742950" indent="-285750" algn="l" rtl="0" eaLnBrk="0" fontAlgn="base" hangingPunct="0">
        <a:spcBef>
          <a:spcPct val="20000"/>
        </a:spcBef>
        <a:spcAft>
          <a:spcPct val="0"/>
        </a:spcAft>
        <a:buClr>
          <a:srgbClr val="336699"/>
        </a:buClr>
        <a:buChar char="•"/>
        <a:defRPr sz="2400">
          <a:solidFill>
            <a:schemeClr val="bg2"/>
          </a:solidFill>
          <a:latin typeface="+mn-lt"/>
        </a:defRPr>
      </a:lvl2pPr>
      <a:lvl3pPr marL="1143000" indent="-228600" algn="l" rtl="0" eaLnBrk="0" fontAlgn="base" hangingPunct="0">
        <a:spcBef>
          <a:spcPct val="20000"/>
        </a:spcBef>
        <a:spcAft>
          <a:spcPct val="0"/>
        </a:spcAft>
        <a:buClr>
          <a:srgbClr val="336699"/>
        </a:buClr>
        <a:buFont typeface="Calibri" pitchFamily="34" charset="0"/>
        <a:buChar char="–"/>
        <a:defRPr sz="2400">
          <a:solidFill>
            <a:schemeClr val="bg2"/>
          </a:solidFill>
          <a:latin typeface="+mn-lt"/>
        </a:defRPr>
      </a:lvl3pPr>
      <a:lvl4pPr marL="1600200" indent="-228600" algn="l" rtl="0" eaLnBrk="0" fontAlgn="base" hangingPunct="0">
        <a:spcBef>
          <a:spcPct val="20000"/>
        </a:spcBef>
        <a:spcAft>
          <a:spcPct val="0"/>
        </a:spcAft>
        <a:buChar char="–"/>
        <a:defRPr sz="2400">
          <a:solidFill>
            <a:schemeClr val="bg2"/>
          </a:solidFill>
          <a:latin typeface="+mn-lt"/>
        </a:defRPr>
      </a:lvl4pPr>
      <a:lvl5pPr marL="2057400" indent="-228600" algn="l" rtl="0" eaLnBrk="0" fontAlgn="base" hangingPunct="0">
        <a:spcBef>
          <a:spcPct val="20000"/>
        </a:spcBef>
        <a:spcAft>
          <a:spcPct val="0"/>
        </a:spcAft>
        <a:buChar char="»"/>
        <a:defRPr sz="2400">
          <a:solidFill>
            <a:schemeClr val="bg2"/>
          </a:solidFill>
          <a:latin typeface="+mn-lt"/>
        </a:defRPr>
      </a:lvl5pPr>
      <a:lvl6pPr marL="2514600" indent="-228600" algn="l" rtl="0" fontAlgn="base">
        <a:spcBef>
          <a:spcPct val="20000"/>
        </a:spcBef>
        <a:spcAft>
          <a:spcPct val="0"/>
        </a:spcAft>
        <a:buChar char="»"/>
        <a:defRPr sz="2400">
          <a:solidFill>
            <a:schemeClr val="bg2"/>
          </a:solidFill>
          <a:latin typeface="+mn-lt"/>
        </a:defRPr>
      </a:lvl6pPr>
      <a:lvl7pPr marL="2971800" indent="-228600" algn="l" rtl="0" fontAlgn="base">
        <a:spcBef>
          <a:spcPct val="20000"/>
        </a:spcBef>
        <a:spcAft>
          <a:spcPct val="0"/>
        </a:spcAft>
        <a:buChar char="»"/>
        <a:defRPr sz="2400">
          <a:solidFill>
            <a:schemeClr val="bg2"/>
          </a:solidFill>
          <a:latin typeface="+mn-lt"/>
        </a:defRPr>
      </a:lvl7pPr>
      <a:lvl8pPr marL="3429000" indent="-228600" algn="l" rtl="0" fontAlgn="base">
        <a:spcBef>
          <a:spcPct val="20000"/>
        </a:spcBef>
        <a:spcAft>
          <a:spcPct val="0"/>
        </a:spcAft>
        <a:buChar char="»"/>
        <a:defRPr sz="2400">
          <a:solidFill>
            <a:schemeClr val="bg2"/>
          </a:solidFill>
          <a:latin typeface="+mn-lt"/>
        </a:defRPr>
      </a:lvl8pPr>
      <a:lvl9pPr marL="3886200" indent="-228600" algn="l" rtl="0" fontAlgn="base">
        <a:spcBef>
          <a:spcPct val="20000"/>
        </a:spcBef>
        <a:spcAft>
          <a:spcPct val="0"/>
        </a:spcAft>
        <a:buChar char="»"/>
        <a:defRPr sz="24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4.xml"/><Relationship Id="rId5" Type="http://schemas.openxmlformats.org/officeDocument/2006/relationships/image" Target="../media/image10.png"/><Relationship Id="rId4" Type="http://schemas.openxmlformats.org/officeDocument/2006/relationships/image" Target="../media/image9.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ChangeArrowheads="1"/>
          </p:cNvSpPr>
          <p:nvPr/>
        </p:nvSpPr>
        <p:spPr bwMode="auto">
          <a:xfrm>
            <a:off x="837650" y="1700808"/>
            <a:ext cx="7776864" cy="1800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50000"/>
              </a:lnSpc>
              <a:defRPr/>
            </a:pPr>
            <a:r>
              <a:rPr lang="en-US" sz="3400" dirty="0">
                <a:solidFill>
                  <a:srgbClr val="336699"/>
                </a:solidFill>
                <a:ea typeface="+mn-ea"/>
              </a:rPr>
              <a:t>A Guide to the Qualitative and Quantitative Assessment </a:t>
            </a:r>
            <a:r>
              <a:rPr lang="en-US" sz="3400" dirty="0" smtClean="0">
                <a:solidFill>
                  <a:srgbClr val="336699"/>
                </a:solidFill>
                <a:ea typeface="+mn-ea"/>
              </a:rPr>
              <a:t>of Value </a:t>
            </a:r>
            <a:r>
              <a:rPr lang="en-US" sz="3400" dirty="0">
                <a:solidFill>
                  <a:srgbClr val="336699"/>
                </a:solidFill>
                <a:ea typeface="+mn-ea"/>
              </a:rPr>
              <a:t>for Money in </a:t>
            </a:r>
            <a:r>
              <a:rPr lang="en-US" sz="3400" dirty="0" smtClean="0">
                <a:solidFill>
                  <a:srgbClr val="336699"/>
                </a:solidFill>
                <a:ea typeface="+mn-ea"/>
              </a:rPr>
              <a:t>PPPs </a:t>
            </a:r>
            <a:endParaRPr lang="en-US" sz="3400" dirty="0" smtClean="0">
              <a:solidFill>
                <a:schemeClr val="bg2">
                  <a:lumMod val="60000"/>
                  <a:lumOff val="40000"/>
                </a:schemeClr>
              </a:solidFill>
            </a:endParaRPr>
          </a:p>
        </p:txBody>
      </p:sp>
      <p:sp>
        <p:nvSpPr>
          <p:cNvPr id="2" name="Rectangle 1"/>
          <p:cNvSpPr/>
          <p:nvPr/>
        </p:nvSpPr>
        <p:spPr>
          <a:xfrm>
            <a:off x="4355976" y="5085184"/>
            <a:ext cx="4572000" cy="830997"/>
          </a:xfrm>
          <a:prstGeom prst="rect">
            <a:avLst/>
          </a:prstGeom>
        </p:spPr>
        <p:txBody>
          <a:bodyPr>
            <a:spAutoFit/>
          </a:bodyPr>
          <a:lstStyle/>
          <a:p>
            <a:pPr algn="r">
              <a:spcBef>
                <a:spcPts val="0"/>
              </a:spcBef>
              <a:defRPr/>
            </a:pPr>
            <a:r>
              <a:rPr lang="en-US" sz="2400" dirty="0" smtClean="0">
                <a:solidFill>
                  <a:schemeClr val="bg2">
                    <a:lumMod val="60000"/>
                    <a:lumOff val="40000"/>
                  </a:schemeClr>
                </a:solidFill>
              </a:rPr>
              <a:t>Tirana, Albania</a:t>
            </a:r>
            <a:endParaRPr lang="en-US" sz="2400" dirty="0" smtClean="0">
              <a:solidFill>
                <a:schemeClr val="bg2">
                  <a:lumMod val="60000"/>
                  <a:lumOff val="40000"/>
                </a:schemeClr>
              </a:solidFill>
            </a:endParaRPr>
          </a:p>
          <a:p>
            <a:pPr algn="r">
              <a:spcBef>
                <a:spcPts val="0"/>
              </a:spcBef>
              <a:defRPr/>
            </a:pPr>
            <a:r>
              <a:rPr lang="en-US" sz="2400" dirty="0" smtClean="0">
                <a:solidFill>
                  <a:schemeClr val="bg2">
                    <a:lumMod val="60000"/>
                    <a:lumOff val="40000"/>
                  </a:schemeClr>
                </a:solidFill>
              </a:rPr>
              <a:t> </a:t>
            </a:r>
            <a:r>
              <a:rPr lang="en-US" sz="2400" dirty="0" smtClean="0">
                <a:solidFill>
                  <a:schemeClr val="bg2">
                    <a:lumMod val="60000"/>
                    <a:lumOff val="40000"/>
                  </a:schemeClr>
                </a:solidFill>
              </a:rPr>
              <a:t>11 </a:t>
            </a:r>
            <a:r>
              <a:rPr lang="en-US" sz="2400" dirty="0" smtClean="0">
                <a:solidFill>
                  <a:schemeClr val="bg2">
                    <a:lumMod val="60000"/>
                    <a:lumOff val="40000"/>
                  </a:schemeClr>
                </a:solidFill>
              </a:rPr>
              <a:t>October 2018</a:t>
            </a:r>
            <a:endParaRPr lang="en-US" sz="2400" dirty="0">
              <a:solidFill>
                <a:schemeClr val="bg2">
                  <a:lumMod val="60000"/>
                  <a:lumOff val="40000"/>
                </a:schemeClr>
              </a:solidFill>
            </a:endParaRPr>
          </a:p>
        </p:txBody>
      </p:sp>
      <p:sp>
        <p:nvSpPr>
          <p:cNvPr id="4" name="Rectangle 3"/>
          <p:cNvSpPr/>
          <p:nvPr/>
        </p:nvSpPr>
        <p:spPr>
          <a:xfrm>
            <a:off x="154082" y="5116083"/>
            <a:ext cx="4572000" cy="1015663"/>
          </a:xfrm>
          <a:prstGeom prst="rect">
            <a:avLst/>
          </a:prstGeom>
        </p:spPr>
        <p:txBody>
          <a:bodyPr>
            <a:spAutoFit/>
          </a:bodyPr>
          <a:lstStyle/>
          <a:p>
            <a:pPr>
              <a:spcBef>
                <a:spcPts val="0"/>
              </a:spcBef>
              <a:defRPr/>
            </a:pPr>
            <a:r>
              <a:rPr lang="en-US" sz="2000" b="1" dirty="0" smtClean="0">
                <a:solidFill>
                  <a:schemeClr val="bg2">
                    <a:lumMod val="60000"/>
                    <a:lumOff val="40000"/>
                  </a:schemeClr>
                </a:solidFill>
              </a:rPr>
              <a:t>Knut Gummert</a:t>
            </a:r>
            <a:r>
              <a:rPr lang="en-US" sz="2000" dirty="0" smtClean="0">
                <a:solidFill>
                  <a:schemeClr val="bg2">
                    <a:lumMod val="60000"/>
                    <a:lumOff val="40000"/>
                  </a:schemeClr>
                </a:solidFill>
              </a:rPr>
              <a:t>, Adviser </a:t>
            </a:r>
          </a:p>
          <a:p>
            <a:pPr>
              <a:spcBef>
                <a:spcPts val="0"/>
              </a:spcBef>
              <a:defRPr/>
            </a:pPr>
            <a:r>
              <a:rPr lang="en-US" sz="2000" dirty="0" smtClean="0">
                <a:solidFill>
                  <a:schemeClr val="bg2">
                    <a:lumMod val="60000"/>
                    <a:lumOff val="40000"/>
                  </a:schemeClr>
                </a:solidFill>
              </a:rPr>
              <a:t>European PPP Expertise Centre</a:t>
            </a:r>
          </a:p>
          <a:p>
            <a:pPr>
              <a:spcBef>
                <a:spcPts val="0"/>
              </a:spcBef>
              <a:defRPr/>
            </a:pPr>
            <a:r>
              <a:rPr lang="en-US" sz="2000" dirty="0" smtClean="0">
                <a:solidFill>
                  <a:schemeClr val="bg2">
                    <a:lumMod val="60000"/>
                    <a:lumOff val="40000"/>
                  </a:schemeClr>
                </a:solidFill>
              </a:rPr>
              <a:t>European Investment Bank</a:t>
            </a:r>
            <a:endParaRPr lang="en-US" sz="2000" dirty="0">
              <a:solidFill>
                <a:schemeClr val="bg2">
                  <a:lumMod val="60000"/>
                  <a:lumOff val="40000"/>
                </a:schemeClr>
              </a:solidFill>
            </a:endParaRPr>
          </a:p>
        </p:txBody>
      </p:sp>
      <p:sp>
        <p:nvSpPr>
          <p:cNvPr id="5" name="Slide Number Placeholder 4"/>
          <p:cNvSpPr>
            <a:spLocks noGrp="1"/>
          </p:cNvSpPr>
          <p:nvPr>
            <p:ph type="sldNum" sz="quarter" idx="13"/>
          </p:nvPr>
        </p:nvSpPr>
        <p:spPr/>
        <p:txBody>
          <a:bodyPr/>
          <a:lstStyle/>
          <a:p>
            <a:pPr>
              <a:defRPr/>
            </a:pPr>
            <a:fld id="{1A03C2A7-DCF3-474C-8333-7B2685988890}" type="slidenum">
              <a:rPr lang="en-GB" smtClean="0"/>
              <a:pPr>
                <a:defRPr/>
              </a:pPr>
              <a:t>1</a:t>
            </a:fld>
            <a:endParaRPr lang="en-GB" dirty="0"/>
          </a:p>
        </p:txBody>
      </p:sp>
    </p:spTree>
    <p:extLst>
      <p:ext uri="{BB962C8B-B14F-4D97-AF65-F5344CB8AC3E}">
        <p14:creationId xmlns:p14="http://schemas.microsoft.com/office/powerpoint/2010/main" val="96752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ChangeArrowheads="1"/>
          </p:cNvSpPr>
          <p:nvPr/>
        </p:nvSpPr>
        <p:spPr bwMode="auto">
          <a:xfrm>
            <a:off x="539552" y="2564904"/>
            <a:ext cx="7776864" cy="10801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r>
              <a:rPr lang="en-US" sz="4400" dirty="0">
                <a:solidFill>
                  <a:srgbClr val="336699"/>
                </a:solidFill>
                <a:ea typeface="+mn-ea"/>
              </a:rPr>
              <a:t>3</a:t>
            </a:r>
            <a:r>
              <a:rPr lang="en-US" sz="4400" dirty="0" smtClean="0">
                <a:solidFill>
                  <a:srgbClr val="336699"/>
                </a:solidFill>
                <a:ea typeface="+mn-ea"/>
              </a:rPr>
              <a:t>. </a:t>
            </a:r>
            <a:r>
              <a:rPr lang="en-US" sz="4400" dirty="0">
                <a:solidFill>
                  <a:srgbClr val="336699"/>
                </a:solidFill>
              </a:rPr>
              <a:t>How, why and when to assess Value for </a:t>
            </a:r>
            <a:r>
              <a:rPr lang="en-US" sz="4400" dirty="0" smtClean="0">
                <a:solidFill>
                  <a:srgbClr val="336699"/>
                </a:solidFill>
              </a:rPr>
              <a:t>Money?</a:t>
            </a:r>
            <a:endParaRPr lang="en-US" sz="4400" dirty="0">
              <a:solidFill>
                <a:srgbClr val="336699"/>
              </a:solidFill>
            </a:endParaRPr>
          </a:p>
          <a:p>
            <a:pPr algn="ctr">
              <a:defRPr/>
            </a:pPr>
            <a:endParaRPr lang="en-US" sz="4400" dirty="0">
              <a:solidFill>
                <a:srgbClr val="336699"/>
              </a:solidFill>
              <a:ea typeface="+mn-ea"/>
            </a:endParaRPr>
          </a:p>
          <a:p>
            <a:pPr algn="ctr">
              <a:defRPr/>
            </a:pPr>
            <a:endParaRPr lang="en-US" sz="4400" dirty="0" smtClean="0">
              <a:solidFill>
                <a:srgbClr val="336699"/>
              </a:solidFill>
              <a:ea typeface="+mn-ea"/>
            </a:endParaRPr>
          </a:p>
          <a:p>
            <a:pPr>
              <a:defRPr/>
            </a:pPr>
            <a:endParaRPr lang="en-US" sz="3800" b="1" dirty="0" smtClean="0">
              <a:solidFill>
                <a:srgbClr val="336699"/>
              </a:solidFill>
              <a:ea typeface="+mn-ea"/>
            </a:endParaRPr>
          </a:p>
        </p:txBody>
      </p:sp>
      <p:sp>
        <p:nvSpPr>
          <p:cNvPr id="2" name="Slide Number Placeholder 1"/>
          <p:cNvSpPr>
            <a:spLocks noGrp="1"/>
          </p:cNvSpPr>
          <p:nvPr>
            <p:ph type="sldNum" sz="quarter" idx="13"/>
          </p:nvPr>
        </p:nvSpPr>
        <p:spPr/>
        <p:txBody>
          <a:bodyPr/>
          <a:lstStyle/>
          <a:p>
            <a:pPr>
              <a:defRPr/>
            </a:pPr>
            <a:fld id="{1A03C2A7-DCF3-474C-8333-7B2685988890}" type="slidenum">
              <a:rPr lang="en-GB" smtClean="0"/>
              <a:pPr>
                <a:defRPr/>
              </a:pPr>
              <a:t>10</a:t>
            </a:fld>
            <a:endParaRPr lang="en-GB" dirty="0"/>
          </a:p>
        </p:txBody>
      </p:sp>
    </p:spTree>
    <p:extLst>
      <p:ext uri="{BB962C8B-B14F-4D97-AF65-F5344CB8AC3E}">
        <p14:creationId xmlns:p14="http://schemas.microsoft.com/office/powerpoint/2010/main" val="33429657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7010400" y="6525344"/>
            <a:ext cx="2133600" cy="332656"/>
          </a:xfrm>
        </p:spPr>
        <p:txBody>
          <a:bodyPr anchor="t"/>
          <a:lstStyle/>
          <a:p>
            <a:pPr>
              <a:defRPr/>
            </a:pPr>
            <a:fld id="{EBA92D97-E636-4C95-BB41-BB4B1B5C850B}" type="slidenum">
              <a:rPr lang="en-GB" smtClean="0"/>
              <a:pPr>
                <a:defRPr/>
              </a:pPr>
              <a:t>11</a:t>
            </a:fld>
            <a:endParaRPr lang="en-GB" dirty="0"/>
          </a:p>
        </p:txBody>
      </p:sp>
      <p:sp>
        <p:nvSpPr>
          <p:cNvPr id="15364" name="Title 1"/>
          <p:cNvSpPr txBox="1">
            <a:spLocks/>
          </p:cNvSpPr>
          <p:nvPr/>
        </p:nvSpPr>
        <p:spPr bwMode="auto">
          <a:xfrm>
            <a:off x="539824" y="764704"/>
            <a:ext cx="7848600"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bg1"/>
                </a:solidFill>
                <a:latin typeface="Calibri" pitchFamily="34" charset="0"/>
                <a:ea typeface="Arial" charset="0"/>
                <a:cs typeface="Arial" charset="0"/>
              </a:defRPr>
            </a:lvl1pPr>
            <a:lvl2pPr marL="742950" indent="-285750" eaLnBrk="0" hangingPunct="0">
              <a:defRPr sz="1200">
                <a:solidFill>
                  <a:schemeClr val="bg1"/>
                </a:solidFill>
                <a:latin typeface="Calibri" pitchFamily="34" charset="0"/>
                <a:ea typeface="Arial" charset="0"/>
                <a:cs typeface="Arial" charset="0"/>
              </a:defRPr>
            </a:lvl2pPr>
            <a:lvl3pPr marL="1143000" indent="-228600" eaLnBrk="0" hangingPunct="0">
              <a:defRPr sz="1200">
                <a:solidFill>
                  <a:schemeClr val="bg1"/>
                </a:solidFill>
                <a:latin typeface="Calibri" pitchFamily="34" charset="0"/>
                <a:ea typeface="Arial" charset="0"/>
                <a:cs typeface="Arial" charset="0"/>
              </a:defRPr>
            </a:lvl3pPr>
            <a:lvl4pPr marL="1600200" indent="-228600" eaLnBrk="0" hangingPunct="0">
              <a:defRPr sz="1200">
                <a:solidFill>
                  <a:schemeClr val="bg1"/>
                </a:solidFill>
                <a:latin typeface="Calibri" pitchFamily="34" charset="0"/>
                <a:ea typeface="Arial" charset="0"/>
                <a:cs typeface="Arial" charset="0"/>
              </a:defRPr>
            </a:lvl4pPr>
            <a:lvl5pPr marL="2057400" indent="-228600" eaLnBrk="0" hangingPunct="0">
              <a:defRPr sz="1200">
                <a:solidFill>
                  <a:schemeClr val="bg1"/>
                </a:solidFill>
                <a:latin typeface="Calibri" pitchFamily="34" charset="0"/>
                <a:ea typeface="Arial" charset="0"/>
                <a:cs typeface="Arial" charset="0"/>
              </a:defRPr>
            </a:lvl5pPr>
            <a:lvl6pPr marL="2514600" indent="-228600" eaLnBrk="0" fontAlgn="base" hangingPunct="0">
              <a:spcBef>
                <a:spcPct val="0"/>
              </a:spcBef>
              <a:spcAft>
                <a:spcPct val="0"/>
              </a:spcAft>
              <a:defRPr sz="1200">
                <a:solidFill>
                  <a:schemeClr val="bg1"/>
                </a:solidFill>
                <a:latin typeface="Calibri" pitchFamily="34" charset="0"/>
                <a:ea typeface="Arial" charset="0"/>
                <a:cs typeface="Arial" charset="0"/>
              </a:defRPr>
            </a:lvl6pPr>
            <a:lvl7pPr marL="2971800" indent="-228600" eaLnBrk="0" fontAlgn="base" hangingPunct="0">
              <a:spcBef>
                <a:spcPct val="0"/>
              </a:spcBef>
              <a:spcAft>
                <a:spcPct val="0"/>
              </a:spcAft>
              <a:defRPr sz="1200">
                <a:solidFill>
                  <a:schemeClr val="bg1"/>
                </a:solidFill>
                <a:latin typeface="Calibri" pitchFamily="34" charset="0"/>
                <a:ea typeface="Arial" charset="0"/>
                <a:cs typeface="Arial" charset="0"/>
              </a:defRPr>
            </a:lvl7pPr>
            <a:lvl8pPr marL="3429000" indent="-228600" eaLnBrk="0" fontAlgn="base" hangingPunct="0">
              <a:spcBef>
                <a:spcPct val="0"/>
              </a:spcBef>
              <a:spcAft>
                <a:spcPct val="0"/>
              </a:spcAft>
              <a:defRPr sz="1200">
                <a:solidFill>
                  <a:schemeClr val="bg1"/>
                </a:solidFill>
                <a:latin typeface="Calibri" pitchFamily="34" charset="0"/>
                <a:ea typeface="Arial" charset="0"/>
                <a:cs typeface="Arial" charset="0"/>
              </a:defRPr>
            </a:lvl8pPr>
            <a:lvl9pPr marL="3886200" indent="-228600" eaLnBrk="0" fontAlgn="base" hangingPunct="0">
              <a:spcBef>
                <a:spcPct val="0"/>
              </a:spcBef>
              <a:spcAft>
                <a:spcPct val="0"/>
              </a:spcAft>
              <a:defRPr sz="1200">
                <a:solidFill>
                  <a:schemeClr val="bg1"/>
                </a:solidFill>
                <a:latin typeface="Calibri" pitchFamily="34" charset="0"/>
                <a:ea typeface="Arial" charset="0"/>
                <a:cs typeface="Arial" charset="0"/>
              </a:defRPr>
            </a:lvl9pPr>
          </a:lstStyle>
          <a:p>
            <a:r>
              <a:rPr lang="en-US" sz="3000" dirty="0" smtClean="0">
                <a:solidFill>
                  <a:srgbClr val="336699"/>
                </a:solidFill>
              </a:rPr>
              <a:t>Why assessing </a:t>
            </a:r>
            <a:r>
              <a:rPr lang="en-US" sz="3000" dirty="0">
                <a:solidFill>
                  <a:srgbClr val="336699"/>
                </a:solidFill>
              </a:rPr>
              <a:t>Value for Money?</a:t>
            </a:r>
          </a:p>
        </p:txBody>
      </p:sp>
      <p:sp>
        <p:nvSpPr>
          <p:cNvPr id="5" name="Content Placeholder 2"/>
          <p:cNvSpPr>
            <a:spLocks noGrp="1"/>
          </p:cNvSpPr>
          <p:nvPr>
            <p:ph sz="half" idx="1"/>
          </p:nvPr>
        </p:nvSpPr>
        <p:spPr bwMode="auto">
          <a:xfrm>
            <a:off x="583381" y="1340768"/>
            <a:ext cx="5428779" cy="48245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spcBef>
                <a:spcPts val="0"/>
              </a:spcBef>
              <a:spcAft>
                <a:spcPts val="600"/>
              </a:spcAft>
              <a:buNone/>
            </a:pPr>
            <a:r>
              <a:rPr lang="en-GB" sz="2000" dirty="0" smtClean="0"/>
              <a:t>Public </a:t>
            </a:r>
            <a:r>
              <a:rPr lang="en-GB" sz="2000" dirty="0"/>
              <a:t>authorities use VfM </a:t>
            </a:r>
            <a:r>
              <a:rPr lang="en-GB" sz="2000" dirty="0" smtClean="0"/>
              <a:t>assessments </a:t>
            </a:r>
            <a:r>
              <a:rPr lang="en-GB" sz="2000" dirty="0"/>
              <a:t>to help aid </a:t>
            </a:r>
            <a:r>
              <a:rPr lang="en-GB" sz="2000" i="1" dirty="0"/>
              <a:t>decision-making</a:t>
            </a:r>
            <a:r>
              <a:rPr lang="en-GB" sz="2000" dirty="0"/>
              <a:t> </a:t>
            </a:r>
            <a:r>
              <a:rPr lang="en-US" sz="2000" dirty="0" smtClean="0"/>
              <a:t>including </a:t>
            </a:r>
            <a:r>
              <a:rPr lang="en-US" sz="2000" dirty="0"/>
              <a:t>whether or not to proceed with</a:t>
            </a:r>
            <a:r>
              <a:rPr lang="en-US" sz="2000" dirty="0" smtClean="0"/>
              <a:t>:</a:t>
            </a:r>
            <a:r>
              <a:rPr lang="en-GB" sz="2000" dirty="0" smtClean="0"/>
              <a:t> </a:t>
            </a:r>
            <a:endParaRPr lang="en-GB" sz="2000" dirty="0"/>
          </a:p>
          <a:p>
            <a:pPr marL="685800" indent="-457200" algn="just">
              <a:spcBef>
                <a:spcPts val="0"/>
              </a:spcBef>
              <a:spcAft>
                <a:spcPts val="600"/>
              </a:spcAft>
              <a:buFont typeface="+mj-lt"/>
              <a:buAutoNum type="arabicPeriod"/>
            </a:pPr>
            <a:r>
              <a:rPr lang="en-GB" sz="2000" dirty="0" smtClean="0">
                <a:solidFill>
                  <a:srgbClr val="365F91"/>
                </a:solidFill>
                <a:ea typeface="Calibri" panose="020F0502020204030204" pitchFamily="34" charset="0"/>
                <a:cs typeface="Times New Roman" panose="02020603050405020304" pitchFamily="18" charset="0"/>
              </a:rPr>
              <a:t>preparing</a:t>
            </a:r>
            <a:r>
              <a:rPr lang="en-GB" sz="2000" dirty="0" smtClean="0">
                <a:ea typeface="Calibri" panose="020F0502020204030204" pitchFamily="34" charset="0"/>
                <a:cs typeface="Times New Roman" panose="02020603050405020304" pitchFamily="18" charset="0"/>
              </a:rPr>
              <a:t> </a:t>
            </a:r>
            <a:r>
              <a:rPr lang="en-GB" sz="2000" dirty="0">
                <a:ea typeface="Calibri" panose="020F0502020204030204" pitchFamily="34" charset="0"/>
                <a:cs typeface="Times New Roman" panose="02020603050405020304" pitchFamily="18" charset="0"/>
              </a:rPr>
              <a:t>a project to be procured as PPP;</a:t>
            </a:r>
          </a:p>
          <a:p>
            <a:pPr marL="685800" indent="-457200" algn="just">
              <a:spcBef>
                <a:spcPts val="0"/>
              </a:spcBef>
              <a:spcAft>
                <a:spcPts val="600"/>
              </a:spcAft>
              <a:buFont typeface="+mj-lt"/>
              <a:buAutoNum type="arabicPeriod"/>
            </a:pPr>
            <a:r>
              <a:rPr lang="en-GB" sz="2000" dirty="0">
                <a:solidFill>
                  <a:srgbClr val="365F91"/>
                </a:solidFill>
                <a:ea typeface="Calibri" panose="020F0502020204030204" pitchFamily="34" charset="0"/>
                <a:cs typeface="Times New Roman" panose="02020603050405020304" pitchFamily="18" charset="0"/>
              </a:rPr>
              <a:t>launching the competitive procurement process</a:t>
            </a:r>
            <a:r>
              <a:rPr lang="en-GB" sz="2000" dirty="0">
                <a:ea typeface="Calibri" panose="020F0502020204030204" pitchFamily="34" charset="0"/>
                <a:cs typeface="Times New Roman" panose="02020603050405020304" pitchFamily="18" charset="0"/>
              </a:rPr>
              <a:t> for the project as a PPP once it has been prepared as such; and</a:t>
            </a:r>
          </a:p>
          <a:p>
            <a:pPr marL="685800" indent="-457200" algn="just">
              <a:spcBef>
                <a:spcPts val="0"/>
              </a:spcBef>
              <a:spcAft>
                <a:spcPts val="600"/>
              </a:spcAft>
              <a:buFont typeface="+mj-lt"/>
              <a:buAutoNum type="arabicPeriod"/>
            </a:pPr>
            <a:r>
              <a:rPr lang="en-GB" sz="2000" dirty="0">
                <a:solidFill>
                  <a:srgbClr val="365F91"/>
                </a:solidFill>
                <a:ea typeface="Calibri" panose="020F0502020204030204" pitchFamily="34" charset="0"/>
                <a:cs typeface="Times New Roman" panose="02020603050405020304" pitchFamily="18" charset="0"/>
              </a:rPr>
              <a:t>selecting a private sector bid </a:t>
            </a:r>
            <a:r>
              <a:rPr lang="en-GB" sz="2000" dirty="0">
                <a:ea typeface="Calibri" panose="020F0502020204030204" pitchFamily="34" charset="0"/>
                <a:cs typeface="Times New Roman" panose="02020603050405020304" pitchFamily="18" charset="0"/>
              </a:rPr>
              <a:t>to deliver the project in a PPP mode </a:t>
            </a:r>
            <a:r>
              <a:rPr lang="en-GB" sz="2000" dirty="0" smtClean="0">
                <a:ea typeface="Calibri" panose="020F0502020204030204" pitchFamily="34" charset="0"/>
                <a:cs typeface="Times New Roman" panose="02020603050405020304" pitchFamily="18" charset="0"/>
              </a:rPr>
              <a:t>towards </a:t>
            </a:r>
            <a:r>
              <a:rPr lang="en-GB" sz="2000" dirty="0">
                <a:ea typeface="Calibri" panose="020F0502020204030204" pitchFamily="34" charset="0"/>
                <a:cs typeface="Times New Roman" panose="02020603050405020304" pitchFamily="18" charset="0"/>
              </a:rPr>
              <a:t>the end of the PPP procurement process. </a:t>
            </a:r>
          </a:p>
        </p:txBody>
      </p:sp>
      <p:grpSp>
        <p:nvGrpSpPr>
          <p:cNvPr id="6" name="Group 5"/>
          <p:cNvGrpSpPr/>
          <p:nvPr/>
        </p:nvGrpSpPr>
        <p:grpSpPr>
          <a:xfrm>
            <a:off x="6156176" y="1422708"/>
            <a:ext cx="2876311" cy="2872302"/>
            <a:chOff x="683568" y="1681092"/>
            <a:chExt cx="2876311" cy="2872302"/>
          </a:xfrm>
        </p:grpSpPr>
        <p:pic>
          <p:nvPicPr>
            <p:cNvPr id="7" name="Picture 2" descr="K:\EPEC work\AMM 2016\Images and old presentations\businessman-decidin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577" y="1681092"/>
              <a:ext cx="2872302" cy="287230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683568" y="2033011"/>
              <a:ext cx="792088" cy="523220"/>
            </a:xfrm>
            <a:prstGeom prst="rect">
              <a:avLst/>
            </a:prstGeom>
            <a:noFill/>
          </p:spPr>
          <p:txBody>
            <a:bodyPr wrap="square" rtlCol="0">
              <a:spAutoFit/>
            </a:bodyPr>
            <a:lstStyle/>
            <a:p>
              <a:r>
                <a:rPr lang="en-US" sz="2800" b="1" dirty="0" smtClean="0">
                  <a:solidFill>
                    <a:schemeClr val="tx1"/>
                  </a:solidFill>
                </a:rPr>
                <a:t>PPP</a:t>
              </a:r>
              <a:endParaRPr lang="en-GB" sz="2800" b="1" dirty="0">
                <a:solidFill>
                  <a:schemeClr val="tx1"/>
                </a:solidFill>
              </a:endParaRPr>
            </a:p>
          </p:txBody>
        </p:sp>
      </p:grpSp>
      <p:sp>
        <p:nvSpPr>
          <p:cNvPr id="10" name="Content Placeholder 2"/>
          <p:cNvSpPr>
            <a:spLocks noGrp="1"/>
          </p:cNvSpPr>
          <p:nvPr>
            <p:ph sz="half" idx="1"/>
          </p:nvPr>
        </p:nvSpPr>
        <p:spPr bwMode="auto">
          <a:xfrm>
            <a:off x="755576" y="4729059"/>
            <a:ext cx="8165083" cy="48245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defTabSz="361460">
              <a:spcBef>
                <a:spcPts val="0"/>
              </a:spcBef>
              <a:spcAft>
                <a:spcPts val="600"/>
              </a:spcAft>
              <a:buNone/>
              <a:defRPr sz="3168"/>
            </a:pPr>
            <a:r>
              <a:rPr lang="en-GB" sz="2000" dirty="0" smtClean="0">
                <a:ea typeface="Calibri" panose="020F0502020204030204" pitchFamily="34" charset="0"/>
                <a:cs typeface="Times New Roman" panose="02020603050405020304" pitchFamily="18" charset="0"/>
              </a:rPr>
              <a:t>VfM assessment is also used by governments to:</a:t>
            </a:r>
          </a:p>
          <a:p>
            <a:pPr defTabSz="361460">
              <a:spcBef>
                <a:spcPts val="0"/>
              </a:spcBef>
              <a:spcAft>
                <a:spcPts val="600"/>
              </a:spcAft>
              <a:defRPr sz="3168"/>
            </a:pPr>
            <a:r>
              <a:rPr lang="en-US" sz="2000" dirty="0" smtClean="0">
                <a:solidFill>
                  <a:srgbClr val="365F91"/>
                </a:solidFill>
                <a:ea typeface="Calibri" panose="020F0502020204030204" pitchFamily="34" charset="0"/>
                <a:cs typeface="Times New Roman" panose="02020603050405020304" pitchFamily="18" charset="0"/>
              </a:rPr>
              <a:t>justify and communicate </a:t>
            </a:r>
            <a:r>
              <a:rPr lang="en-US" sz="2000" dirty="0" smtClean="0">
                <a:ea typeface="Calibri" panose="020F0502020204030204" pitchFamily="34" charset="0"/>
                <a:cs typeface="Times New Roman" panose="02020603050405020304" pitchFamily="18" charset="0"/>
              </a:rPr>
              <a:t>the procurement decision in a transparent way;</a:t>
            </a:r>
          </a:p>
          <a:p>
            <a:pPr defTabSz="361460">
              <a:spcBef>
                <a:spcPts val="0"/>
              </a:spcBef>
              <a:spcAft>
                <a:spcPts val="600"/>
              </a:spcAft>
              <a:defRPr sz="3168"/>
            </a:pPr>
            <a:r>
              <a:rPr lang="en-US" sz="2000" dirty="0" smtClean="0">
                <a:solidFill>
                  <a:srgbClr val="365F91"/>
                </a:solidFill>
                <a:ea typeface="Calibri" panose="020F0502020204030204" pitchFamily="34" charset="0"/>
                <a:cs typeface="Times New Roman" panose="02020603050405020304" pitchFamily="18" charset="0"/>
              </a:rPr>
              <a:t>ensure accountability </a:t>
            </a:r>
            <a:r>
              <a:rPr lang="en-US" sz="2000" dirty="0" smtClean="0">
                <a:ea typeface="Calibri" panose="020F0502020204030204" pitchFamily="34" charset="0"/>
                <a:cs typeface="Times New Roman" panose="02020603050405020304" pitchFamily="18" charset="0"/>
              </a:rPr>
              <a:t>for the decision which must stand up to scrutiny;</a:t>
            </a:r>
          </a:p>
          <a:p>
            <a:pPr defTabSz="361460">
              <a:spcBef>
                <a:spcPts val="0"/>
              </a:spcBef>
              <a:spcAft>
                <a:spcPts val="600"/>
              </a:spcAft>
              <a:defRPr sz="3168"/>
            </a:pPr>
            <a:r>
              <a:rPr lang="en-US" sz="2000" dirty="0" smtClean="0">
                <a:ea typeface="Calibri" panose="020F0502020204030204" pitchFamily="34" charset="0"/>
                <a:cs typeface="Times New Roman" panose="02020603050405020304" pitchFamily="18" charset="0"/>
              </a:rPr>
              <a:t>ensure that the procurement decision for all projects is based on a </a:t>
            </a:r>
            <a:r>
              <a:rPr lang="en-US" sz="2000" dirty="0" smtClean="0">
                <a:solidFill>
                  <a:srgbClr val="365F91"/>
                </a:solidFill>
                <a:ea typeface="Calibri" panose="020F0502020204030204" pitchFamily="34" charset="0"/>
                <a:cs typeface="Times New Roman" panose="02020603050405020304" pitchFamily="18" charset="0"/>
              </a:rPr>
              <a:t>consistent approach</a:t>
            </a:r>
            <a:r>
              <a:rPr lang="en-US" sz="2000" dirty="0" smtClean="0">
                <a:ea typeface="Calibri" panose="020F0502020204030204" pitchFamily="34" charset="0"/>
                <a:cs typeface="Times New Roman" panose="02020603050405020304" pitchFamily="18" charset="0"/>
              </a:rPr>
              <a:t>.</a:t>
            </a:r>
            <a:endParaRPr lang="en-US" sz="20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0873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itle 1"/>
          <p:cNvSpPr txBox="1">
            <a:spLocks/>
          </p:cNvSpPr>
          <p:nvPr/>
        </p:nvSpPr>
        <p:spPr bwMode="auto">
          <a:xfrm>
            <a:off x="583381" y="736137"/>
            <a:ext cx="8424664" cy="720080"/>
          </a:xfrm>
          <a:prstGeom prst="rect">
            <a:avLst/>
          </a:prstGeom>
          <a:solidFill>
            <a:schemeClr val="bg1"/>
          </a:solidFill>
          <a:ln>
            <a:noFill/>
          </a:ln>
          <a:extLst/>
        </p:spPr>
        <p:txBody>
          <a:bodyPr/>
          <a:lstStyle>
            <a:lvl1pPr eaLnBrk="0" hangingPunct="0">
              <a:defRPr sz="1200">
                <a:solidFill>
                  <a:schemeClr val="bg1"/>
                </a:solidFill>
                <a:latin typeface="Calibri" pitchFamily="34" charset="0"/>
                <a:ea typeface="Arial" charset="0"/>
                <a:cs typeface="Arial" charset="0"/>
              </a:defRPr>
            </a:lvl1pPr>
            <a:lvl2pPr marL="742950" indent="-285750" eaLnBrk="0" hangingPunct="0">
              <a:defRPr sz="1200">
                <a:solidFill>
                  <a:schemeClr val="bg1"/>
                </a:solidFill>
                <a:latin typeface="Calibri" pitchFamily="34" charset="0"/>
                <a:ea typeface="Arial" charset="0"/>
                <a:cs typeface="Arial" charset="0"/>
              </a:defRPr>
            </a:lvl2pPr>
            <a:lvl3pPr marL="1143000" indent="-228600" eaLnBrk="0" hangingPunct="0">
              <a:defRPr sz="1200">
                <a:solidFill>
                  <a:schemeClr val="bg1"/>
                </a:solidFill>
                <a:latin typeface="Calibri" pitchFamily="34" charset="0"/>
                <a:ea typeface="Arial" charset="0"/>
                <a:cs typeface="Arial" charset="0"/>
              </a:defRPr>
            </a:lvl3pPr>
            <a:lvl4pPr marL="1600200" indent="-228600" eaLnBrk="0" hangingPunct="0">
              <a:defRPr sz="1200">
                <a:solidFill>
                  <a:schemeClr val="bg1"/>
                </a:solidFill>
                <a:latin typeface="Calibri" pitchFamily="34" charset="0"/>
                <a:ea typeface="Arial" charset="0"/>
                <a:cs typeface="Arial" charset="0"/>
              </a:defRPr>
            </a:lvl4pPr>
            <a:lvl5pPr marL="2057400" indent="-228600" eaLnBrk="0" hangingPunct="0">
              <a:defRPr sz="1200">
                <a:solidFill>
                  <a:schemeClr val="bg1"/>
                </a:solidFill>
                <a:latin typeface="Calibri" pitchFamily="34" charset="0"/>
                <a:ea typeface="Arial" charset="0"/>
                <a:cs typeface="Arial" charset="0"/>
              </a:defRPr>
            </a:lvl5pPr>
            <a:lvl6pPr marL="2514600" indent="-228600" eaLnBrk="0" fontAlgn="base" hangingPunct="0">
              <a:spcBef>
                <a:spcPct val="0"/>
              </a:spcBef>
              <a:spcAft>
                <a:spcPct val="0"/>
              </a:spcAft>
              <a:defRPr sz="1200">
                <a:solidFill>
                  <a:schemeClr val="bg1"/>
                </a:solidFill>
                <a:latin typeface="Calibri" pitchFamily="34" charset="0"/>
                <a:ea typeface="Arial" charset="0"/>
                <a:cs typeface="Arial" charset="0"/>
              </a:defRPr>
            </a:lvl6pPr>
            <a:lvl7pPr marL="2971800" indent="-228600" eaLnBrk="0" fontAlgn="base" hangingPunct="0">
              <a:spcBef>
                <a:spcPct val="0"/>
              </a:spcBef>
              <a:spcAft>
                <a:spcPct val="0"/>
              </a:spcAft>
              <a:defRPr sz="1200">
                <a:solidFill>
                  <a:schemeClr val="bg1"/>
                </a:solidFill>
                <a:latin typeface="Calibri" pitchFamily="34" charset="0"/>
                <a:ea typeface="Arial" charset="0"/>
                <a:cs typeface="Arial" charset="0"/>
              </a:defRPr>
            </a:lvl7pPr>
            <a:lvl8pPr marL="3429000" indent="-228600" eaLnBrk="0" fontAlgn="base" hangingPunct="0">
              <a:spcBef>
                <a:spcPct val="0"/>
              </a:spcBef>
              <a:spcAft>
                <a:spcPct val="0"/>
              </a:spcAft>
              <a:defRPr sz="1200">
                <a:solidFill>
                  <a:schemeClr val="bg1"/>
                </a:solidFill>
                <a:latin typeface="Calibri" pitchFamily="34" charset="0"/>
                <a:ea typeface="Arial" charset="0"/>
                <a:cs typeface="Arial" charset="0"/>
              </a:defRPr>
            </a:lvl8pPr>
            <a:lvl9pPr marL="3886200" indent="-228600" eaLnBrk="0" fontAlgn="base" hangingPunct="0">
              <a:spcBef>
                <a:spcPct val="0"/>
              </a:spcBef>
              <a:spcAft>
                <a:spcPct val="0"/>
              </a:spcAft>
              <a:defRPr sz="1200">
                <a:solidFill>
                  <a:schemeClr val="bg1"/>
                </a:solidFill>
                <a:latin typeface="Calibri" pitchFamily="34" charset="0"/>
                <a:ea typeface="Arial" charset="0"/>
                <a:cs typeface="Arial" charset="0"/>
              </a:defRPr>
            </a:lvl9pPr>
          </a:lstStyle>
          <a:p>
            <a:r>
              <a:rPr lang="en-US" sz="3000" dirty="0" smtClean="0">
                <a:solidFill>
                  <a:srgbClr val="336699"/>
                </a:solidFill>
              </a:rPr>
              <a:t>When to conduct a VfM Assessment?</a:t>
            </a:r>
            <a:endParaRPr lang="en-US" sz="3000" dirty="0">
              <a:solidFill>
                <a:srgbClr val="336699"/>
              </a:solidFill>
            </a:endParaRPr>
          </a:p>
        </p:txBody>
      </p:sp>
      <p:sp>
        <p:nvSpPr>
          <p:cNvPr id="2" name="Slide Number Placeholder 1"/>
          <p:cNvSpPr>
            <a:spLocks noGrp="1"/>
          </p:cNvSpPr>
          <p:nvPr>
            <p:ph type="sldNum" sz="quarter" idx="10"/>
          </p:nvPr>
        </p:nvSpPr>
        <p:spPr>
          <a:xfrm>
            <a:off x="7010400" y="6525344"/>
            <a:ext cx="2133600" cy="332656"/>
          </a:xfrm>
        </p:spPr>
        <p:txBody>
          <a:bodyPr anchor="t"/>
          <a:lstStyle/>
          <a:p>
            <a:pPr>
              <a:defRPr/>
            </a:pPr>
            <a:fld id="{EBA92D97-E636-4C95-BB41-BB4B1B5C850B}" type="slidenum">
              <a:rPr lang="en-GB" smtClean="0"/>
              <a:pPr>
                <a:defRPr/>
              </a:pPr>
              <a:t>12</a:t>
            </a:fld>
            <a:endParaRPr lang="en-GB" dirty="0"/>
          </a:p>
        </p:txBody>
      </p:sp>
      <p:sp>
        <p:nvSpPr>
          <p:cNvPr id="5" name="Content Placeholder 2"/>
          <p:cNvSpPr>
            <a:spLocks noGrp="1"/>
          </p:cNvSpPr>
          <p:nvPr>
            <p:ph sz="half" idx="1"/>
          </p:nvPr>
        </p:nvSpPr>
        <p:spPr bwMode="auto">
          <a:xfrm>
            <a:off x="583381" y="1340768"/>
            <a:ext cx="8093075" cy="48245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defTabSz="361460">
              <a:spcBef>
                <a:spcPts val="600"/>
              </a:spcBef>
              <a:spcAft>
                <a:spcPts val="600"/>
              </a:spcAft>
              <a:buNone/>
              <a:defRPr sz="3168"/>
            </a:pPr>
            <a:r>
              <a:rPr lang="en-US" sz="2200" dirty="0" smtClean="0"/>
              <a:t>   </a:t>
            </a:r>
          </a:p>
        </p:txBody>
      </p:sp>
      <p:pic>
        <p:nvPicPr>
          <p:cNvPr id="47" name="Picture 46"/>
          <p:cNvPicPr>
            <a:picLocks noChangeAspect="1"/>
          </p:cNvPicPr>
          <p:nvPr/>
        </p:nvPicPr>
        <p:blipFill>
          <a:blip r:embed="rId3"/>
          <a:stretch>
            <a:fillRect/>
          </a:stretch>
        </p:blipFill>
        <p:spPr>
          <a:xfrm>
            <a:off x="727397" y="332656"/>
            <a:ext cx="7949059" cy="4478211"/>
          </a:xfrm>
          <a:prstGeom prst="rect">
            <a:avLst/>
          </a:prstGeom>
        </p:spPr>
      </p:pic>
      <p:sp>
        <p:nvSpPr>
          <p:cNvPr id="49" name="Rounded Rectangle 48"/>
          <p:cNvSpPr/>
          <p:nvPr/>
        </p:nvSpPr>
        <p:spPr>
          <a:xfrm>
            <a:off x="2159732" y="3367596"/>
            <a:ext cx="1080120" cy="360040"/>
          </a:xfrm>
          <a:prstGeom prst="round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800" dirty="0">
                <a:solidFill>
                  <a:srgbClr val="7F7F7F"/>
                </a:solidFill>
                <a:effectLst/>
                <a:ea typeface="Calibri" panose="020F0502020204030204" pitchFamily="34" charset="0"/>
                <a:cs typeface="Times New Roman" panose="02020603050405020304" pitchFamily="18" charset="0"/>
              </a:rPr>
              <a:t>Approval</a:t>
            </a:r>
            <a:endParaRPr lang="en-GB" sz="1800" dirty="0">
              <a:solidFill>
                <a:srgbClr val="818181"/>
              </a:solidFill>
              <a:effectLst/>
              <a:ea typeface="Calibri" panose="020F0502020204030204" pitchFamily="34" charset="0"/>
              <a:cs typeface="Times New Roman" panose="02020603050405020304" pitchFamily="18" charset="0"/>
            </a:endParaRPr>
          </a:p>
        </p:txBody>
      </p:sp>
      <p:sp>
        <p:nvSpPr>
          <p:cNvPr id="3" name="TextBox 2"/>
          <p:cNvSpPr txBox="1"/>
          <p:nvPr/>
        </p:nvSpPr>
        <p:spPr>
          <a:xfrm>
            <a:off x="2699792" y="1340768"/>
            <a:ext cx="2232248" cy="553998"/>
          </a:xfrm>
          <a:prstGeom prst="rect">
            <a:avLst/>
          </a:prstGeom>
          <a:solidFill>
            <a:schemeClr val="accent3">
              <a:lumMod val="95000"/>
            </a:schemeClr>
          </a:solidFill>
        </p:spPr>
        <p:txBody>
          <a:bodyPr wrap="square" rtlCol="0">
            <a:spAutoFit/>
          </a:bodyPr>
          <a:lstStyle/>
          <a:p>
            <a:r>
              <a:rPr lang="en-US" sz="1500" dirty="0" smtClean="0">
                <a:solidFill>
                  <a:schemeClr val="tx1"/>
                </a:solidFill>
                <a:latin typeface="Arial" panose="020B0604020202020204" pitchFamily="34" charset="0"/>
              </a:rPr>
              <a:t>Initial qualitative assessment</a:t>
            </a:r>
            <a:endParaRPr lang="en-GB" sz="1500" dirty="0">
              <a:solidFill>
                <a:schemeClr val="tx1"/>
              </a:solidFill>
              <a:latin typeface="Arial" panose="020B0604020202020204"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341101495"/>
              </p:ext>
            </p:extLst>
          </p:nvPr>
        </p:nvGraphicFramePr>
        <p:xfrm>
          <a:off x="549996" y="5170907"/>
          <a:ext cx="8303860" cy="1603544"/>
        </p:xfrm>
        <a:graphic>
          <a:graphicData uri="http://schemas.openxmlformats.org/drawingml/2006/table">
            <a:tbl>
              <a:tblPr firstRow="1" firstCol="1" bandRow="1"/>
              <a:tblGrid>
                <a:gridCol w="2160240">
                  <a:extLst>
                    <a:ext uri="{9D8B030D-6E8A-4147-A177-3AD203B41FA5}">
                      <a16:colId xmlns:a16="http://schemas.microsoft.com/office/drawing/2014/main" val="2965301829"/>
                    </a:ext>
                  </a:extLst>
                </a:gridCol>
                <a:gridCol w="1368152">
                  <a:extLst>
                    <a:ext uri="{9D8B030D-6E8A-4147-A177-3AD203B41FA5}">
                      <a16:colId xmlns:a16="http://schemas.microsoft.com/office/drawing/2014/main" val="291829765"/>
                    </a:ext>
                  </a:extLst>
                </a:gridCol>
                <a:gridCol w="1368152">
                  <a:extLst>
                    <a:ext uri="{9D8B030D-6E8A-4147-A177-3AD203B41FA5}">
                      <a16:colId xmlns:a16="http://schemas.microsoft.com/office/drawing/2014/main" val="3457866936"/>
                    </a:ext>
                  </a:extLst>
                </a:gridCol>
                <a:gridCol w="1440160">
                  <a:extLst>
                    <a:ext uri="{9D8B030D-6E8A-4147-A177-3AD203B41FA5}">
                      <a16:colId xmlns:a16="http://schemas.microsoft.com/office/drawing/2014/main" val="2011133273"/>
                    </a:ext>
                  </a:extLst>
                </a:gridCol>
                <a:gridCol w="144016">
                  <a:extLst>
                    <a:ext uri="{9D8B030D-6E8A-4147-A177-3AD203B41FA5}">
                      <a16:colId xmlns:a16="http://schemas.microsoft.com/office/drawing/2014/main" val="3403838681"/>
                    </a:ext>
                  </a:extLst>
                </a:gridCol>
                <a:gridCol w="1823140">
                  <a:extLst>
                    <a:ext uri="{9D8B030D-6E8A-4147-A177-3AD203B41FA5}">
                      <a16:colId xmlns:a16="http://schemas.microsoft.com/office/drawing/2014/main" val="2557640894"/>
                    </a:ext>
                  </a:extLst>
                </a:gridCol>
              </a:tblGrid>
              <a:tr h="399484">
                <a:tc>
                  <a:txBody>
                    <a:bodyPr/>
                    <a:lstStyle/>
                    <a:p>
                      <a:pPr algn="just">
                        <a:lnSpc>
                          <a:spcPct val="115000"/>
                        </a:lnSpc>
                        <a:spcAft>
                          <a:spcPts val="0"/>
                        </a:spcAft>
                      </a:pPr>
                      <a:r>
                        <a:rPr lang="en-GB" sz="18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365F91"/>
                    </a:solidFill>
                  </a:tcPr>
                </a:tc>
                <a:tc>
                  <a:txBody>
                    <a:bodyPr/>
                    <a:lstStyle/>
                    <a:p>
                      <a:pPr algn="ctr">
                        <a:lnSpc>
                          <a:spcPct val="115000"/>
                        </a:lnSpc>
                        <a:spcAft>
                          <a:spcPts val="0"/>
                        </a:spcAft>
                      </a:pPr>
                      <a:r>
                        <a:rPr lang="en-GB" sz="1800" b="1">
                          <a:solidFill>
                            <a:srgbClr val="FFFFFF"/>
                          </a:solidFill>
                          <a:effectLst/>
                          <a:latin typeface="Arial" panose="020B0604020202020204" pitchFamily="34" charset="0"/>
                          <a:ea typeface="Calibri" panose="020F0502020204030204" pitchFamily="34" charset="0"/>
                          <a:cs typeface="Times New Roman" panose="02020603050405020304" pitchFamily="18" charset="0"/>
                        </a:rPr>
                        <a:t>France</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365F91"/>
                    </a:solidFill>
                  </a:tcPr>
                </a:tc>
                <a:tc>
                  <a:txBody>
                    <a:bodyPr/>
                    <a:lstStyle/>
                    <a:p>
                      <a:pPr algn="ctr">
                        <a:lnSpc>
                          <a:spcPct val="115000"/>
                        </a:lnSpc>
                        <a:spcAft>
                          <a:spcPts val="0"/>
                        </a:spcAft>
                      </a:pPr>
                      <a:r>
                        <a:rPr lang="en-GB" sz="18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Germany</a:t>
                      </a: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365F91"/>
                    </a:solidFill>
                  </a:tcPr>
                </a:tc>
                <a:tc>
                  <a:txBody>
                    <a:bodyPr/>
                    <a:lstStyle/>
                    <a:p>
                      <a:pPr algn="ctr">
                        <a:lnSpc>
                          <a:spcPct val="115000"/>
                        </a:lnSpc>
                        <a:spcAft>
                          <a:spcPts val="0"/>
                        </a:spcAft>
                      </a:pPr>
                      <a:r>
                        <a:rPr lang="en-GB" sz="1800" b="1">
                          <a:solidFill>
                            <a:srgbClr val="FFFFFF"/>
                          </a:solidFill>
                          <a:effectLst/>
                          <a:latin typeface="Arial" panose="020B0604020202020204" pitchFamily="34" charset="0"/>
                          <a:ea typeface="Calibri" panose="020F0502020204030204" pitchFamily="34" charset="0"/>
                          <a:cs typeface="Times New Roman" panose="02020603050405020304" pitchFamily="18" charset="0"/>
                        </a:rPr>
                        <a:t>Netherlands</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365F91"/>
                    </a:solidFill>
                  </a:tcPr>
                </a:tc>
                <a:tc gridSpan="2">
                  <a:txBody>
                    <a:bodyPr/>
                    <a:lstStyle/>
                    <a:p>
                      <a:pPr algn="ctr">
                        <a:lnSpc>
                          <a:spcPct val="115000"/>
                        </a:lnSpc>
                        <a:spcAft>
                          <a:spcPts val="0"/>
                        </a:spcAft>
                      </a:pPr>
                      <a:r>
                        <a:rPr lang="en-GB" sz="1800" b="1">
                          <a:solidFill>
                            <a:srgbClr val="FFFFFF"/>
                          </a:solidFill>
                          <a:effectLst/>
                          <a:latin typeface="Arial" panose="020B0604020202020204" pitchFamily="34" charset="0"/>
                          <a:ea typeface="Calibri" panose="020F0502020204030204" pitchFamily="34" charset="0"/>
                          <a:cs typeface="Times New Roman" panose="02020603050405020304" pitchFamily="18" charset="0"/>
                        </a:rPr>
                        <a:t>United Kingdom*</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365F91"/>
                    </a:solidFill>
                  </a:tcPr>
                </a:tc>
                <a:tc hMerge="1">
                  <a:txBody>
                    <a:bodyPr/>
                    <a:lstStyle/>
                    <a:p>
                      <a:pPr algn="ctr">
                        <a:lnSpc>
                          <a:spcPct val="115000"/>
                        </a:lnSpc>
                        <a:spcAft>
                          <a:spcPts val="0"/>
                        </a:spcAft>
                      </a:pP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365F91"/>
                    </a:solidFill>
                  </a:tcPr>
                </a:tc>
                <a:extLst>
                  <a:ext uri="{0D108BD9-81ED-4DB2-BD59-A6C34878D82A}">
                    <a16:rowId xmlns:a16="http://schemas.microsoft.com/office/drawing/2014/main" val="3047837533"/>
                  </a:ext>
                </a:extLst>
              </a:tr>
              <a:tr h="92431">
                <a:tc gridSpan="6">
                  <a:txBody>
                    <a:bodyPr/>
                    <a:lstStyle/>
                    <a:p>
                      <a:pPr algn="l">
                        <a:lnSpc>
                          <a:spcPct val="115000"/>
                        </a:lnSpc>
                        <a:spcAft>
                          <a:spcPts val="0"/>
                        </a:spcAft>
                      </a:pPr>
                      <a:r>
                        <a:rPr lang="en-US" sz="100" dirty="0" smtClean="0">
                          <a:effectLst/>
                          <a:latin typeface="Arial" panose="020B0604020202020204" pitchFamily="34" charset="0"/>
                          <a:ea typeface="Calibri" panose="020F0502020204030204" pitchFamily="34" charset="0"/>
                          <a:cs typeface="Times New Roman" panose="02020603050405020304" pitchFamily="18" charset="0"/>
                        </a:rPr>
                        <a:t>  </a:t>
                      </a:r>
                      <a:endParaRPr lang="en-GB" sz="100" dirty="0">
                        <a:effectLst/>
                        <a:latin typeface="Arial" panose="020B0604020202020204" pitchFamily="34" charset="0"/>
                        <a:ea typeface="Calibri" panose="020F0502020204030204" pitchFamily="34" charset="0"/>
                        <a:cs typeface="Times New Roman" panose="02020603050405020304" pitchFamily="18" charset="0"/>
                      </a:endParaRP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95B3D7"/>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038231279"/>
                  </a:ext>
                </a:extLst>
              </a:tr>
              <a:tr h="370543">
                <a:tc>
                  <a:txBody>
                    <a:bodyPr/>
                    <a:lstStyle/>
                    <a:p>
                      <a:pPr algn="l">
                        <a:lnSpc>
                          <a:spcPct val="115000"/>
                        </a:lnSpc>
                        <a:spcBef>
                          <a:spcPts val="300"/>
                        </a:spcBef>
                        <a:spcAft>
                          <a:spcPts val="300"/>
                        </a:spcAft>
                      </a:pPr>
                      <a:r>
                        <a:rPr lang="en-GB" sz="1800" b="0" dirty="0">
                          <a:effectLst/>
                          <a:latin typeface="Arial" panose="020B0604020202020204" pitchFamily="34" charset="0"/>
                          <a:ea typeface="Calibri" panose="020F0502020204030204" pitchFamily="34" charset="0"/>
                          <a:cs typeface="Times New Roman" panose="02020603050405020304" pitchFamily="18" charset="0"/>
                        </a:rPr>
                        <a:t>Identification phase</a:t>
                      </a: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algn="ctr">
                        <a:lnSpc>
                          <a:spcPct val="115000"/>
                        </a:lnSpc>
                        <a:spcBef>
                          <a:spcPts val="300"/>
                        </a:spcBef>
                        <a:spcAft>
                          <a:spcPts val="3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algn="ctr">
                        <a:lnSpc>
                          <a:spcPct val="115000"/>
                        </a:lnSpc>
                        <a:spcBef>
                          <a:spcPts val="300"/>
                        </a:spcBef>
                        <a:spcAft>
                          <a:spcPts val="3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Yes</a:t>
                      </a: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gridSpan="2">
                  <a:txBody>
                    <a:bodyPr/>
                    <a:lstStyle/>
                    <a:p>
                      <a:pPr algn="ctr">
                        <a:lnSpc>
                          <a:spcPct val="115000"/>
                        </a:lnSpc>
                        <a:spcBef>
                          <a:spcPts val="300"/>
                        </a:spcBef>
                        <a:spcAft>
                          <a:spcPts val="300"/>
                        </a:spcAft>
                      </a:pPr>
                      <a:r>
                        <a:rPr lang="en-GB" sz="1800">
                          <a:effectLst/>
                          <a:latin typeface="Arial" panose="020B0604020202020204" pitchFamily="34" charset="0"/>
                          <a:ea typeface="Calibri" panose="020F0502020204030204" pitchFamily="34" charset="0"/>
                          <a:cs typeface="Times New Roman" panose="02020603050405020304" pitchFamily="18" charset="0"/>
                        </a:rPr>
                        <a:t>Yes</a:t>
                      </a: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hMerge="1">
                  <a:txBody>
                    <a:bodyPr/>
                    <a:lstStyle/>
                    <a:p>
                      <a:endParaRPr lang="en-GB"/>
                    </a:p>
                  </a:txBody>
                  <a:tcPr/>
                </a:tc>
                <a:tc>
                  <a:txBody>
                    <a:bodyPr/>
                    <a:lstStyle/>
                    <a:p>
                      <a:pPr algn="ctr">
                        <a:lnSpc>
                          <a:spcPct val="115000"/>
                        </a:lnSpc>
                        <a:spcBef>
                          <a:spcPts val="300"/>
                        </a:spcBef>
                        <a:spcAft>
                          <a:spcPts val="300"/>
                        </a:spcAft>
                      </a:pPr>
                      <a:r>
                        <a:rPr lang="en-GB" sz="1800">
                          <a:effectLst/>
                          <a:latin typeface="Arial" panose="020B0604020202020204" pitchFamily="34" charset="0"/>
                          <a:ea typeface="Calibri" panose="020F0502020204030204" pitchFamily="34" charset="0"/>
                          <a:cs typeface="Times New Roman" panose="02020603050405020304" pitchFamily="18" charset="0"/>
                        </a:rPr>
                        <a:t>Yes</a:t>
                      </a: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683939802"/>
                  </a:ext>
                </a:extLst>
              </a:tr>
              <a:tr h="370543">
                <a:tc>
                  <a:txBody>
                    <a:bodyPr/>
                    <a:lstStyle/>
                    <a:p>
                      <a:pPr algn="l">
                        <a:lnSpc>
                          <a:spcPct val="115000"/>
                        </a:lnSpc>
                        <a:spcBef>
                          <a:spcPts val="300"/>
                        </a:spcBef>
                        <a:spcAft>
                          <a:spcPts val="300"/>
                        </a:spcAft>
                      </a:pPr>
                      <a:r>
                        <a:rPr lang="en-GB" sz="1800" b="0" dirty="0">
                          <a:effectLst/>
                          <a:latin typeface="Arial" panose="020B0604020202020204" pitchFamily="34" charset="0"/>
                          <a:ea typeface="Calibri" panose="020F0502020204030204" pitchFamily="34" charset="0"/>
                          <a:cs typeface="Times New Roman" panose="02020603050405020304" pitchFamily="18" charset="0"/>
                        </a:rPr>
                        <a:t>Preparation phase</a:t>
                      </a: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algn="ctr">
                        <a:lnSpc>
                          <a:spcPct val="115000"/>
                        </a:lnSpc>
                        <a:spcBef>
                          <a:spcPts val="300"/>
                        </a:spcBef>
                        <a:spcAft>
                          <a:spcPts val="3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Yes</a:t>
                      </a: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algn="ctr">
                        <a:lnSpc>
                          <a:spcPct val="115000"/>
                        </a:lnSpc>
                        <a:spcBef>
                          <a:spcPts val="300"/>
                        </a:spcBef>
                        <a:spcAft>
                          <a:spcPts val="3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Yes</a:t>
                      </a: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gridSpan="2">
                  <a:txBody>
                    <a:bodyPr/>
                    <a:lstStyle/>
                    <a:p>
                      <a:pPr algn="ctr">
                        <a:lnSpc>
                          <a:spcPct val="115000"/>
                        </a:lnSpc>
                        <a:spcBef>
                          <a:spcPts val="300"/>
                        </a:spcBef>
                        <a:spcAft>
                          <a:spcPts val="3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hMerge="1">
                  <a:txBody>
                    <a:bodyPr/>
                    <a:lstStyle/>
                    <a:p>
                      <a:endParaRPr lang="en-GB"/>
                    </a:p>
                  </a:txBody>
                  <a:tcPr/>
                </a:tc>
                <a:tc>
                  <a:txBody>
                    <a:bodyPr/>
                    <a:lstStyle/>
                    <a:p>
                      <a:pPr algn="ctr">
                        <a:lnSpc>
                          <a:spcPct val="115000"/>
                        </a:lnSpc>
                        <a:spcBef>
                          <a:spcPts val="300"/>
                        </a:spcBef>
                        <a:spcAft>
                          <a:spcPts val="300"/>
                        </a:spcAft>
                      </a:pPr>
                      <a:r>
                        <a:rPr lang="en-GB" sz="1800">
                          <a:effectLst/>
                          <a:latin typeface="Arial" panose="020B0604020202020204" pitchFamily="34" charset="0"/>
                          <a:ea typeface="Calibri" panose="020F0502020204030204" pitchFamily="34" charset="0"/>
                          <a:cs typeface="Times New Roman" panose="02020603050405020304" pitchFamily="18" charset="0"/>
                        </a:rPr>
                        <a:t>Yes</a:t>
                      </a: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345326835"/>
                  </a:ext>
                </a:extLst>
              </a:tr>
              <a:tr h="370543">
                <a:tc>
                  <a:txBody>
                    <a:bodyPr/>
                    <a:lstStyle/>
                    <a:p>
                      <a:pPr algn="l">
                        <a:lnSpc>
                          <a:spcPct val="115000"/>
                        </a:lnSpc>
                        <a:spcBef>
                          <a:spcPts val="300"/>
                        </a:spcBef>
                        <a:spcAft>
                          <a:spcPts val="300"/>
                        </a:spcAft>
                      </a:pPr>
                      <a:r>
                        <a:rPr lang="en-GB" sz="1800" b="0" dirty="0">
                          <a:effectLst/>
                          <a:latin typeface="Arial" panose="020B0604020202020204" pitchFamily="34" charset="0"/>
                          <a:ea typeface="Calibri" panose="020F0502020204030204" pitchFamily="34" charset="0"/>
                          <a:cs typeface="Times New Roman" panose="02020603050405020304" pitchFamily="18" charset="0"/>
                        </a:rPr>
                        <a:t>Procurement phase</a:t>
                      </a: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algn="ctr">
                        <a:lnSpc>
                          <a:spcPct val="115000"/>
                        </a:lnSpc>
                        <a:spcBef>
                          <a:spcPts val="300"/>
                        </a:spcBef>
                        <a:spcAft>
                          <a:spcPts val="300"/>
                        </a:spcAft>
                      </a:pPr>
                      <a:r>
                        <a:rPr lang="en-GB" sz="1800">
                          <a:effectLst/>
                          <a:latin typeface="Arial" panose="020B0604020202020204" pitchFamily="34" charset="0"/>
                          <a:ea typeface="Calibri" panose="020F0502020204030204" pitchFamily="34" charset="0"/>
                          <a:cs typeface="Times New Roman" panose="02020603050405020304" pitchFamily="18" charset="0"/>
                        </a:rPr>
                        <a:t>Yes</a:t>
                      </a: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algn="ctr">
                        <a:lnSpc>
                          <a:spcPct val="115000"/>
                        </a:lnSpc>
                        <a:spcBef>
                          <a:spcPts val="300"/>
                        </a:spcBef>
                        <a:spcAft>
                          <a:spcPts val="300"/>
                        </a:spcAft>
                      </a:pPr>
                      <a:r>
                        <a:rPr lang="en-GB" sz="1800">
                          <a:effectLst/>
                          <a:latin typeface="Arial" panose="020B0604020202020204" pitchFamily="34" charset="0"/>
                          <a:ea typeface="Calibri" panose="020F0502020204030204" pitchFamily="34" charset="0"/>
                          <a:cs typeface="Times New Roman" panose="02020603050405020304" pitchFamily="18" charset="0"/>
                        </a:rPr>
                        <a:t>Yes</a:t>
                      </a: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gridSpan="2">
                  <a:txBody>
                    <a:bodyPr/>
                    <a:lstStyle/>
                    <a:p>
                      <a:pPr algn="ctr">
                        <a:lnSpc>
                          <a:spcPct val="115000"/>
                        </a:lnSpc>
                        <a:spcBef>
                          <a:spcPts val="300"/>
                        </a:spcBef>
                        <a:spcAft>
                          <a:spcPts val="3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Yes</a:t>
                      </a: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hMerge="1">
                  <a:txBody>
                    <a:bodyPr/>
                    <a:lstStyle/>
                    <a:p>
                      <a:endParaRPr lang="en-GB"/>
                    </a:p>
                  </a:txBody>
                  <a:tcPr/>
                </a:tc>
                <a:tc>
                  <a:txBody>
                    <a:bodyPr/>
                    <a:lstStyle/>
                    <a:p>
                      <a:pPr algn="ctr">
                        <a:lnSpc>
                          <a:spcPct val="115000"/>
                        </a:lnSpc>
                        <a:spcBef>
                          <a:spcPts val="300"/>
                        </a:spcBef>
                        <a:spcAft>
                          <a:spcPts val="3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Yes (qualitative)</a:t>
                      </a:r>
                    </a:p>
                  </a:txBody>
                  <a:tcPr marL="22627" marR="22627"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215611417"/>
                  </a:ext>
                </a:extLst>
              </a:tr>
            </a:tbl>
          </a:graphicData>
        </a:graphic>
      </p:graphicFrame>
      <p:sp>
        <p:nvSpPr>
          <p:cNvPr id="12" name="Content Placeholder 2"/>
          <p:cNvSpPr>
            <a:spLocks noGrp="1"/>
          </p:cNvSpPr>
          <p:nvPr>
            <p:ph sz="half" idx="1"/>
          </p:nvPr>
        </p:nvSpPr>
        <p:spPr bwMode="auto">
          <a:xfrm>
            <a:off x="549996" y="4812093"/>
            <a:ext cx="8093075" cy="4742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defTabSz="361460">
              <a:spcBef>
                <a:spcPts val="600"/>
              </a:spcBef>
              <a:spcAft>
                <a:spcPts val="600"/>
              </a:spcAft>
              <a:buNone/>
              <a:defRPr sz="3168"/>
            </a:pPr>
            <a:r>
              <a:rPr lang="en-US" sz="2000" b="1" dirty="0" smtClean="0">
                <a:solidFill>
                  <a:schemeClr val="tx1"/>
                </a:solidFill>
              </a:rPr>
              <a:t>VfM assessments in EPEC member countries:</a:t>
            </a:r>
            <a:endParaRPr lang="en-US" sz="2000" b="1" dirty="0">
              <a:solidFill>
                <a:schemeClr val="tx1"/>
              </a:solidFill>
            </a:endParaRPr>
          </a:p>
        </p:txBody>
      </p:sp>
    </p:spTree>
    <p:extLst>
      <p:ext uri="{BB962C8B-B14F-4D97-AF65-F5344CB8AC3E}">
        <p14:creationId xmlns:p14="http://schemas.microsoft.com/office/powerpoint/2010/main" val="37361457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ChangeArrowheads="1"/>
          </p:cNvSpPr>
          <p:nvPr/>
        </p:nvSpPr>
        <p:spPr bwMode="auto">
          <a:xfrm>
            <a:off x="539552" y="2564904"/>
            <a:ext cx="7776864" cy="10801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r>
              <a:rPr lang="en-US" sz="4400" dirty="0" smtClean="0">
                <a:solidFill>
                  <a:srgbClr val="336699"/>
                </a:solidFill>
                <a:ea typeface="+mn-ea"/>
              </a:rPr>
              <a:t>4. Qualitative VfM Assessment Process</a:t>
            </a:r>
          </a:p>
          <a:p>
            <a:pPr>
              <a:defRPr/>
            </a:pPr>
            <a:endParaRPr lang="en-US" sz="3800" b="1" dirty="0" smtClean="0">
              <a:solidFill>
                <a:srgbClr val="336699"/>
              </a:solidFill>
              <a:ea typeface="+mn-ea"/>
            </a:endParaRPr>
          </a:p>
        </p:txBody>
      </p:sp>
      <p:sp>
        <p:nvSpPr>
          <p:cNvPr id="2" name="Slide Number Placeholder 1"/>
          <p:cNvSpPr>
            <a:spLocks noGrp="1"/>
          </p:cNvSpPr>
          <p:nvPr>
            <p:ph type="sldNum" sz="quarter" idx="13"/>
          </p:nvPr>
        </p:nvSpPr>
        <p:spPr/>
        <p:txBody>
          <a:bodyPr/>
          <a:lstStyle/>
          <a:p>
            <a:pPr>
              <a:defRPr/>
            </a:pPr>
            <a:fld id="{1A03C2A7-DCF3-474C-8333-7B2685988890}" type="slidenum">
              <a:rPr lang="en-GB" smtClean="0"/>
              <a:pPr>
                <a:defRPr/>
              </a:pPr>
              <a:t>13</a:t>
            </a:fld>
            <a:endParaRPr lang="en-GB" dirty="0"/>
          </a:p>
        </p:txBody>
      </p:sp>
    </p:spTree>
    <p:extLst>
      <p:ext uri="{BB962C8B-B14F-4D97-AF65-F5344CB8AC3E}">
        <p14:creationId xmlns:p14="http://schemas.microsoft.com/office/powerpoint/2010/main" val="3356439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7010400" y="6525344"/>
            <a:ext cx="2133600" cy="332656"/>
          </a:xfrm>
        </p:spPr>
        <p:txBody>
          <a:bodyPr anchor="t"/>
          <a:lstStyle/>
          <a:p>
            <a:pPr>
              <a:defRPr/>
            </a:pPr>
            <a:fld id="{EBA92D97-E636-4C95-BB41-BB4B1B5C850B}" type="slidenum">
              <a:rPr lang="en-GB" smtClean="0"/>
              <a:pPr>
                <a:defRPr/>
              </a:pPr>
              <a:t>14</a:t>
            </a:fld>
            <a:endParaRPr lang="en-GB" dirty="0"/>
          </a:p>
        </p:txBody>
      </p:sp>
      <p:sp>
        <p:nvSpPr>
          <p:cNvPr id="15364" name="Title 1"/>
          <p:cNvSpPr txBox="1">
            <a:spLocks/>
          </p:cNvSpPr>
          <p:nvPr/>
        </p:nvSpPr>
        <p:spPr bwMode="auto">
          <a:xfrm>
            <a:off x="539824" y="764704"/>
            <a:ext cx="8604176"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bg1"/>
                </a:solidFill>
                <a:latin typeface="Calibri" pitchFamily="34" charset="0"/>
                <a:ea typeface="Arial" charset="0"/>
                <a:cs typeface="Arial" charset="0"/>
              </a:defRPr>
            </a:lvl1pPr>
            <a:lvl2pPr marL="742950" indent="-285750" eaLnBrk="0" hangingPunct="0">
              <a:defRPr sz="1200">
                <a:solidFill>
                  <a:schemeClr val="bg1"/>
                </a:solidFill>
                <a:latin typeface="Calibri" pitchFamily="34" charset="0"/>
                <a:ea typeface="Arial" charset="0"/>
                <a:cs typeface="Arial" charset="0"/>
              </a:defRPr>
            </a:lvl2pPr>
            <a:lvl3pPr marL="1143000" indent="-228600" eaLnBrk="0" hangingPunct="0">
              <a:defRPr sz="1200">
                <a:solidFill>
                  <a:schemeClr val="bg1"/>
                </a:solidFill>
                <a:latin typeface="Calibri" pitchFamily="34" charset="0"/>
                <a:ea typeface="Arial" charset="0"/>
                <a:cs typeface="Arial" charset="0"/>
              </a:defRPr>
            </a:lvl3pPr>
            <a:lvl4pPr marL="1600200" indent="-228600" eaLnBrk="0" hangingPunct="0">
              <a:defRPr sz="1200">
                <a:solidFill>
                  <a:schemeClr val="bg1"/>
                </a:solidFill>
                <a:latin typeface="Calibri" pitchFamily="34" charset="0"/>
                <a:ea typeface="Arial" charset="0"/>
                <a:cs typeface="Arial" charset="0"/>
              </a:defRPr>
            </a:lvl4pPr>
            <a:lvl5pPr marL="2057400" indent="-228600" eaLnBrk="0" hangingPunct="0">
              <a:defRPr sz="1200">
                <a:solidFill>
                  <a:schemeClr val="bg1"/>
                </a:solidFill>
                <a:latin typeface="Calibri" pitchFamily="34" charset="0"/>
                <a:ea typeface="Arial" charset="0"/>
                <a:cs typeface="Arial" charset="0"/>
              </a:defRPr>
            </a:lvl5pPr>
            <a:lvl6pPr marL="2514600" indent="-228600" eaLnBrk="0" fontAlgn="base" hangingPunct="0">
              <a:spcBef>
                <a:spcPct val="0"/>
              </a:spcBef>
              <a:spcAft>
                <a:spcPct val="0"/>
              </a:spcAft>
              <a:defRPr sz="1200">
                <a:solidFill>
                  <a:schemeClr val="bg1"/>
                </a:solidFill>
                <a:latin typeface="Calibri" pitchFamily="34" charset="0"/>
                <a:ea typeface="Arial" charset="0"/>
                <a:cs typeface="Arial" charset="0"/>
              </a:defRPr>
            </a:lvl6pPr>
            <a:lvl7pPr marL="2971800" indent="-228600" eaLnBrk="0" fontAlgn="base" hangingPunct="0">
              <a:spcBef>
                <a:spcPct val="0"/>
              </a:spcBef>
              <a:spcAft>
                <a:spcPct val="0"/>
              </a:spcAft>
              <a:defRPr sz="1200">
                <a:solidFill>
                  <a:schemeClr val="bg1"/>
                </a:solidFill>
                <a:latin typeface="Calibri" pitchFamily="34" charset="0"/>
                <a:ea typeface="Arial" charset="0"/>
                <a:cs typeface="Arial" charset="0"/>
              </a:defRPr>
            </a:lvl7pPr>
            <a:lvl8pPr marL="3429000" indent="-228600" eaLnBrk="0" fontAlgn="base" hangingPunct="0">
              <a:spcBef>
                <a:spcPct val="0"/>
              </a:spcBef>
              <a:spcAft>
                <a:spcPct val="0"/>
              </a:spcAft>
              <a:defRPr sz="1200">
                <a:solidFill>
                  <a:schemeClr val="bg1"/>
                </a:solidFill>
                <a:latin typeface="Calibri" pitchFamily="34" charset="0"/>
                <a:ea typeface="Arial" charset="0"/>
                <a:cs typeface="Arial" charset="0"/>
              </a:defRPr>
            </a:lvl8pPr>
            <a:lvl9pPr marL="3886200" indent="-228600" eaLnBrk="0" fontAlgn="base" hangingPunct="0">
              <a:spcBef>
                <a:spcPct val="0"/>
              </a:spcBef>
              <a:spcAft>
                <a:spcPct val="0"/>
              </a:spcAft>
              <a:defRPr sz="1200">
                <a:solidFill>
                  <a:schemeClr val="bg1"/>
                </a:solidFill>
                <a:latin typeface="Calibri" pitchFamily="34" charset="0"/>
                <a:ea typeface="Arial" charset="0"/>
                <a:cs typeface="Arial" charset="0"/>
              </a:defRPr>
            </a:lvl9pPr>
          </a:lstStyle>
          <a:p>
            <a:r>
              <a:rPr lang="en-US" sz="3000" dirty="0" smtClean="0">
                <a:solidFill>
                  <a:srgbClr val="336699"/>
                </a:solidFill>
              </a:rPr>
              <a:t>Objective and  content of a qualitative assessment</a:t>
            </a:r>
            <a:endParaRPr lang="en-US" sz="3000" dirty="0">
              <a:solidFill>
                <a:srgbClr val="336699"/>
              </a:solidFill>
            </a:endParaRPr>
          </a:p>
        </p:txBody>
      </p:sp>
      <p:sp>
        <p:nvSpPr>
          <p:cNvPr id="9" name="Content Placeholder 2"/>
          <p:cNvSpPr>
            <a:spLocks noGrp="1"/>
          </p:cNvSpPr>
          <p:nvPr>
            <p:ph sz="half" idx="1"/>
          </p:nvPr>
        </p:nvSpPr>
        <p:spPr bwMode="auto">
          <a:xfrm>
            <a:off x="583381" y="1340768"/>
            <a:ext cx="8093075" cy="273630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indent="0">
              <a:spcBef>
                <a:spcPts val="0"/>
              </a:spcBef>
              <a:spcAft>
                <a:spcPts val="600"/>
              </a:spcAft>
              <a:buClr>
                <a:srgbClr val="365F91"/>
              </a:buClr>
              <a:buSzPct val="88000"/>
              <a:buNone/>
              <a:tabLst>
                <a:tab pos="895350" algn="l"/>
              </a:tabLst>
              <a:defRPr/>
            </a:pPr>
            <a:r>
              <a:rPr lang="en-US" b="1" dirty="0" smtClean="0">
                <a:solidFill>
                  <a:srgbClr val="365F91"/>
                </a:solidFill>
              </a:rPr>
              <a:t>Main objectives</a:t>
            </a:r>
            <a:r>
              <a:rPr lang="en-US" dirty="0" smtClean="0">
                <a:solidFill>
                  <a:srgbClr val="365F91"/>
                </a:solidFill>
              </a:rPr>
              <a:t>: </a:t>
            </a:r>
            <a:r>
              <a:rPr lang="en-US" dirty="0" smtClean="0">
                <a:solidFill>
                  <a:schemeClr val="bg2"/>
                </a:solidFill>
              </a:rPr>
              <a:t>Identify </a:t>
            </a:r>
            <a:r>
              <a:rPr lang="en-US" dirty="0">
                <a:solidFill>
                  <a:schemeClr val="bg2"/>
                </a:solidFill>
              </a:rPr>
              <a:t>the </a:t>
            </a:r>
            <a:r>
              <a:rPr lang="en-US" b="1" dirty="0">
                <a:solidFill>
                  <a:schemeClr val="bg2"/>
                </a:solidFill>
              </a:rPr>
              <a:t>motivations</a:t>
            </a:r>
            <a:r>
              <a:rPr lang="en-US" dirty="0">
                <a:solidFill>
                  <a:schemeClr val="bg2"/>
                </a:solidFill>
              </a:rPr>
              <a:t>, assess the project’s </a:t>
            </a:r>
            <a:r>
              <a:rPr lang="en-US" b="1" dirty="0">
                <a:solidFill>
                  <a:schemeClr val="bg2"/>
                </a:solidFill>
              </a:rPr>
              <a:t>suitability </a:t>
            </a:r>
            <a:r>
              <a:rPr lang="en-US" dirty="0">
                <a:solidFill>
                  <a:schemeClr val="bg2"/>
                </a:solidFill>
              </a:rPr>
              <a:t>and identify </a:t>
            </a:r>
            <a:r>
              <a:rPr lang="en-US" b="1" dirty="0">
                <a:solidFill>
                  <a:schemeClr val="bg2"/>
                </a:solidFill>
              </a:rPr>
              <a:t>constraints and risks</a:t>
            </a:r>
            <a:r>
              <a:rPr lang="en-US" dirty="0" smtClean="0">
                <a:solidFill>
                  <a:schemeClr val="bg2"/>
                </a:solidFill>
              </a:rPr>
              <a:t>. </a:t>
            </a:r>
          </a:p>
          <a:p>
            <a:pPr marL="0" lvl="1" indent="0">
              <a:spcBef>
                <a:spcPts val="0"/>
              </a:spcBef>
              <a:spcAft>
                <a:spcPts val="0"/>
              </a:spcAft>
              <a:buClr>
                <a:srgbClr val="365F91"/>
              </a:buClr>
              <a:buSzPct val="88000"/>
              <a:buNone/>
              <a:tabLst>
                <a:tab pos="895350" algn="l"/>
              </a:tabLst>
              <a:defRPr/>
            </a:pPr>
            <a:r>
              <a:rPr lang="en-US" b="1" dirty="0" smtClean="0">
                <a:solidFill>
                  <a:srgbClr val="365F91"/>
                </a:solidFill>
              </a:rPr>
              <a:t>Content </a:t>
            </a:r>
            <a:r>
              <a:rPr lang="en-US" dirty="0">
                <a:solidFill>
                  <a:schemeClr val="tx2">
                    <a:lumMod val="50000"/>
                    <a:lumOff val="50000"/>
                  </a:schemeClr>
                </a:solidFill>
              </a:rPr>
              <a:t>of qualitative VfM </a:t>
            </a:r>
            <a:r>
              <a:rPr lang="en-US" dirty="0" smtClean="0">
                <a:solidFill>
                  <a:schemeClr val="tx2">
                    <a:lumMod val="50000"/>
                    <a:lumOff val="50000"/>
                  </a:schemeClr>
                </a:solidFill>
              </a:rPr>
              <a:t>assessments: Often </a:t>
            </a:r>
            <a:r>
              <a:rPr lang="en-US" dirty="0">
                <a:solidFill>
                  <a:schemeClr val="tx2">
                    <a:lumMod val="50000"/>
                    <a:lumOff val="50000"/>
                  </a:schemeClr>
                </a:solidFill>
              </a:rPr>
              <a:t>cover </a:t>
            </a:r>
            <a:r>
              <a:rPr lang="en-US" dirty="0" smtClean="0">
                <a:solidFill>
                  <a:schemeClr val="tx2">
                    <a:lumMod val="50000"/>
                    <a:lumOff val="50000"/>
                  </a:schemeClr>
                </a:solidFill>
              </a:rPr>
              <a:t>issues </a:t>
            </a:r>
            <a:r>
              <a:rPr lang="en-US" dirty="0">
                <a:solidFill>
                  <a:schemeClr val="tx2">
                    <a:lumMod val="50000"/>
                    <a:lumOff val="50000"/>
                  </a:schemeClr>
                </a:solidFill>
              </a:rPr>
              <a:t>which </a:t>
            </a:r>
            <a:r>
              <a:rPr lang="en-US" dirty="0" smtClean="0">
                <a:solidFill>
                  <a:schemeClr val="tx2">
                    <a:lumMod val="50000"/>
                    <a:lumOff val="50000"/>
                  </a:schemeClr>
                </a:solidFill>
              </a:rPr>
              <a:t>assess </a:t>
            </a:r>
            <a:r>
              <a:rPr lang="en-US" b="1" dirty="0" smtClean="0">
                <a:solidFill>
                  <a:schemeClr val="bg2"/>
                </a:solidFill>
              </a:rPr>
              <a:t>the </a:t>
            </a:r>
            <a:r>
              <a:rPr lang="en-US" b="1" dirty="0">
                <a:solidFill>
                  <a:schemeClr val="bg2"/>
                </a:solidFill>
              </a:rPr>
              <a:t>framework and the project’s suitability as a PPP</a:t>
            </a:r>
            <a:r>
              <a:rPr lang="en-US" dirty="0">
                <a:solidFill>
                  <a:schemeClr val="tx2">
                    <a:lumMod val="50000"/>
                    <a:lumOff val="50000"/>
                  </a:schemeClr>
                </a:solidFill>
              </a:rPr>
              <a:t>:</a:t>
            </a:r>
          </a:p>
          <a:p>
            <a:pPr marL="0" lvl="1" indent="0">
              <a:spcBef>
                <a:spcPts val="0"/>
              </a:spcBef>
              <a:spcAft>
                <a:spcPts val="0"/>
              </a:spcAft>
              <a:buClr>
                <a:srgbClr val="365F91"/>
              </a:buClr>
              <a:buSzPct val="88000"/>
              <a:buNone/>
              <a:tabLst>
                <a:tab pos="895350" algn="l"/>
              </a:tabLst>
              <a:defRPr/>
            </a:pPr>
            <a:endParaRPr lang="en-US" dirty="0"/>
          </a:p>
        </p:txBody>
      </p:sp>
      <p:graphicFrame>
        <p:nvGraphicFramePr>
          <p:cNvPr id="4" name="Table 3"/>
          <p:cNvGraphicFramePr>
            <a:graphicFrameLocks noGrp="1"/>
          </p:cNvGraphicFramePr>
          <p:nvPr>
            <p:extLst/>
          </p:nvPr>
        </p:nvGraphicFramePr>
        <p:xfrm>
          <a:off x="583381" y="2852936"/>
          <a:ext cx="7805044" cy="3819524"/>
        </p:xfrm>
        <a:graphic>
          <a:graphicData uri="http://schemas.openxmlformats.org/drawingml/2006/table">
            <a:tbl>
              <a:tblPr firstRow="1" firstCol="1" bandRow="1"/>
              <a:tblGrid>
                <a:gridCol w="2188420">
                  <a:extLst>
                    <a:ext uri="{9D8B030D-6E8A-4147-A177-3AD203B41FA5}">
                      <a16:colId xmlns:a16="http://schemas.microsoft.com/office/drawing/2014/main" val="3835009761"/>
                    </a:ext>
                  </a:extLst>
                </a:gridCol>
                <a:gridCol w="5616624">
                  <a:extLst>
                    <a:ext uri="{9D8B030D-6E8A-4147-A177-3AD203B41FA5}">
                      <a16:colId xmlns:a16="http://schemas.microsoft.com/office/drawing/2014/main" val="2650278327"/>
                    </a:ext>
                  </a:extLst>
                </a:gridCol>
              </a:tblGrid>
              <a:tr h="308982">
                <a:tc>
                  <a:txBody>
                    <a:bodyPr/>
                    <a:lstStyle/>
                    <a:p>
                      <a:pPr algn="ctr">
                        <a:lnSpc>
                          <a:spcPct val="100000"/>
                        </a:lnSpc>
                        <a:spcAft>
                          <a:spcPts val="0"/>
                        </a:spcAft>
                      </a:pPr>
                      <a:r>
                        <a:rPr lang="en-GB" sz="1800" b="1" dirty="0">
                          <a:solidFill>
                            <a:srgbClr val="FFFFFF"/>
                          </a:solidFill>
                          <a:effectLst/>
                          <a:latin typeface="+mn-lt"/>
                          <a:ea typeface="Times New Roman" panose="02020603050405020304" pitchFamily="18" charset="0"/>
                          <a:cs typeface="Arial" panose="020B0604020202020204" pitchFamily="34" charset="0"/>
                        </a:rPr>
                        <a:t>Category</a:t>
                      </a:r>
                      <a:endParaRPr lang="en-GB" sz="1800" dirty="0">
                        <a:effectLst/>
                        <a:latin typeface="+mn-lt"/>
                        <a:ea typeface="Calibri" panose="020F0502020204030204" pitchFamily="34" charset="0"/>
                        <a:cs typeface="Times New Roman" panose="02020603050405020304" pitchFamily="18" charset="0"/>
                      </a:endParaRPr>
                    </a:p>
                  </a:txBody>
                  <a:tcPr marL="35425" marR="35425" marT="18696" marB="18696">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solidFill>
                      <a:srgbClr val="366092"/>
                    </a:solidFill>
                  </a:tcPr>
                </a:tc>
                <a:tc>
                  <a:txBody>
                    <a:bodyPr/>
                    <a:lstStyle/>
                    <a:p>
                      <a:pPr algn="ctr">
                        <a:lnSpc>
                          <a:spcPct val="100000"/>
                        </a:lnSpc>
                        <a:spcAft>
                          <a:spcPts val="0"/>
                        </a:spcAft>
                      </a:pPr>
                      <a:r>
                        <a:rPr lang="en-GB" sz="1800" b="1">
                          <a:solidFill>
                            <a:srgbClr val="FFFFFF"/>
                          </a:solidFill>
                          <a:effectLst/>
                          <a:latin typeface="+mn-lt"/>
                          <a:ea typeface="Times New Roman" panose="02020603050405020304" pitchFamily="18" charset="0"/>
                          <a:cs typeface="Arial" panose="020B0604020202020204" pitchFamily="34" charset="0"/>
                        </a:rPr>
                        <a:t>Sub-categories</a:t>
                      </a:r>
                      <a:endParaRPr lang="en-GB" sz="1800">
                        <a:effectLst/>
                        <a:latin typeface="+mn-lt"/>
                        <a:ea typeface="Calibri" panose="020F0502020204030204" pitchFamily="34" charset="0"/>
                        <a:cs typeface="Times New Roman" panose="02020603050405020304" pitchFamily="18" charset="0"/>
                      </a:endParaRPr>
                    </a:p>
                  </a:txBody>
                  <a:tcPr marL="35425" marR="35425" marT="18696" marB="18696">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solidFill>
                      <a:srgbClr val="366092"/>
                    </a:solidFill>
                  </a:tcPr>
                </a:tc>
                <a:extLst>
                  <a:ext uri="{0D108BD9-81ED-4DB2-BD59-A6C34878D82A}">
                    <a16:rowId xmlns:a16="http://schemas.microsoft.com/office/drawing/2014/main" val="3152565168"/>
                  </a:ext>
                </a:extLst>
              </a:tr>
              <a:tr h="490042">
                <a:tc>
                  <a:txBody>
                    <a:bodyPr/>
                    <a:lstStyle/>
                    <a:p>
                      <a:pPr algn="l">
                        <a:lnSpc>
                          <a:spcPct val="100000"/>
                        </a:lnSpc>
                        <a:spcAft>
                          <a:spcPts val="0"/>
                        </a:spcAft>
                      </a:pPr>
                      <a:r>
                        <a:rPr lang="en-GB" sz="1800" b="1">
                          <a:effectLst/>
                          <a:latin typeface="+mn-lt"/>
                          <a:ea typeface="Times New Roman" panose="02020603050405020304" pitchFamily="18" charset="0"/>
                          <a:cs typeface="Arial" panose="020B0604020202020204" pitchFamily="34" charset="0"/>
                        </a:rPr>
                        <a:t>Motivations</a:t>
                      </a:r>
                      <a:endParaRPr lang="en-GB" sz="1800">
                        <a:effectLst/>
                        <a:latin typeface="+mn-lt"/>
                        <a:ea typeface="Calibri" panose="020F0502020204030204" pitchFamily="34" charset="0"/>
                        <a:cs typeface="Times New Roman" panose="02020603050405020304" pitchFamily="18" charset="0"/>
                      </a:endParaRPr>
                    </a:p>
                  </a:txBody>
                  <a:tcPr marL="35425" marR="35425" marT="18696" marB="18696">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452438" lvl="0" indent="-342900" algn="l">
                        <a:lnSpc>
                          <a:spcPct val="100000"/>
                        </a:lnSpc>
                        <a:spcAft>
                          <a:spcPts val="0"/>
                        </a:spcAft>
                        <a:buFont typeface="Symbol" panose="05050102010706020507" pitchFamily="18" charset="2"/>
                        <a:buChar char=""/>
                      </a:pPr>
                      <a:r>
                        <a:rPr lang="en-GB" sz="1800" dirty="0">
                          <a:solidFill>
                            <a:srgbClr val="000000"/>
                          </a:solidFill>
                          <a:effectLst/>
                          <a:latin typeface="+mn-lt"/>
                          <a:ea typeface="Times New Roman" panose="02020603050405020304" pitchFamily="18" charset="0"/>
                          <a:cs typeface="Arial" panose="020B0604020202020204" pitchFamily="34" charset="0"/>
                        </a:rPr>
                        <a:t>Key objectives or problems that using the PPP mode of </a:t>
                      </a:r>
                      <a:r>
                        <a:rPr lang="en-GB" sz="1800" dirty="0" smtClean="0">
                          <a:solidFill>
                            <a:srgbClr val="000000"/>
                          </a:solidFill>
                          <a:effectLst/>
                          <a:latin typeface="+mn-lt"/>
                          <a:ea typeface="Times New Roman" panose="02020603050405020304" pitchFamily="18" charset="0"/>
                          <a:cs typeface="Arial" panose="020B0604020202020204" pitchFamily="34" charset="0"/>
                        </a:rPr>
                        <a:t>procurement</a:t>
                      </a:r>
                      <a:endParaRPr lang="en-GB" sz="1800" dirty="0">
                        <a:effectLst/>
                        <a:latin typeface="+mn-lt"/>
                        <a:ea typeface="Calibri" panose="020F0502020204030204" pitchFamily="34" charset="0"/>
                        <a:cs typeface="Times New Roman" panose="02020603050405020304" pitchFamily="18" charset="0"/>
                      </a:endParaRPr>
                    </a:p>
                  </a:txBody>
                  <a:tcPr marL="35425" marR="35425" marT="18696" marB="18696">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extLst>
                  <a:ext uri="{0D108BD9-81ED-4DB2-BD59-A6C34878D82A}">
                    <a16:rowId xmlns:a16="http://schemas.microsoft.com/office/drawing/2014/main" val="574647572"/>
                  </a:ext>
                </a:extLst>
              </a:tr>
              <a:tr h="972415">
                <a:tc>
                  <a:txBody>
                    <a:bodyPr/>
                    <a:lstStyle/>
                    <a:p>
                      <a:pPr algn="l">
                        <a:lnSpc>
                          <a:spcPct val="100000"/>
                        </a:lnSpc>
                        <a:spcAft>
                          <a:spcPts val="0"/>
                        </a:spcAft>
                      </a:pPr>
                      <a:r>
                        <a:rPr lang="en-GB" sz="1800" b="1" dirty="0">
                          <a:effectLst/>
                          <a:latin typeface="+mn-lt"/>
                          <a:ea typeface="Times New Roman" panose="02020603050405020304" pitchFamily="18" charset="0"/>
                          <a:cs typeface="Arial" panose="020B0604020202020204" pitchFamily="34" charset="0"/>
                        </a:rPr>
                        <a:t>Legal and regulatory framework</a:t>
                      </a:r>
                      <a:endParaRPr lang="en-GB" sz="1800" dirty="0">
                        <a:effectLst/>
                        <a:latin typeface="+mn-lt"/>
                        <a:ea typeface="Calibri" panose="020F0502020204030204" pitchFamily="34" charset="0"/>
                        <a:cs typeface="Times New Roman" panose="02020603050405020304" pitchFamily="18" charset="0"/>
                      </a:endParaRPr>
                    </a:p>
                  </a:txBody>
                  <a:tcPr marL="35425" marR="35425" marT="18696" marB="18696">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452438" lvl="0" indent="-342900" algn="l">
                        <a:lnSpc>
                          <a:spcPct val="100000"/>
                        </a:lnSpc>
                        <a:spcAft>
                          <a:spcPts val="0"/>
                        </a:spcAft>
                        <a:buFont typeface="Symbol" panose="05050102010706020507" pitchFamily="18" charset="2"/>
                        <a:buChar char=""/>
                      </a:pPr>
                      <a:r>
                        <a:rPr lang="en-GB" sz="1800" dirty="0">
                          <a:solidFill>
                            <a:srgbClr val="000000"/>
                          </a:solidFill>
                          <a:effectLst/>
                          <a:latin typeface="+mn-lt"/>
                          <a:ea typeface="Times New Roman" panose="02020603050405020304" pitchFamily="18" charset="0"/>
                          <a:cs typeface="Arial" panose="020B0604020202020204" pitchFamily="34" charset="0"/>
                        </a:rPr>
                        <a:t>Public and political support</a:t>
                      </a:r>
                      <a:endParaRPr lang="en-GB" sz="1800" dirty="0">
                        <a:effectLst/>
                        <a:latin typeface="+mn-lt"/>
                        <a:ea typeface="Calibri" panose="020F0502020204030204" pitchFamily="34" charset="0"/>
                        <a:cs typeface="Times New Roman" panose="02020603050405020304" pitchFamily="18" charset="0"/>
                      </a:endParaRPr>
                    </a:p>
                    <a:p>
                      <a:pPr marL="452438" lvl="0" indent="-342900" algn="l">
                        <a:lnSpc>
                          <a:spcPct val="100000"/>
                        </a:lnSpc>
                        <a:spcAft>
                          <a:spcPts val="0"/>
                        </a:spcAft>
                        <a:buFont typeface="Symbol" panose="05050102010706020507" pitchFamily="18" charset="2"/>
                        <a:buChar char=""/>
                      </a:pPr>
                      <a:r>
                        <a:rPr lang="en-GB" sz="1800" dirty="0">
                          <a:solidFill>
                            <a:srgbClr val="000000"/>
                          </a:solidFill>
                          <a:effectLst/>
                          <a:latin typeface="+mn-lt"/>
                          <a:ea typeface="Times New Roman" panose="02020603050405020304" pitchFamily="18" charset="0"/>
                          <a:cs typeface="Arial" panose="020B0604020202020204" pitchFamily="34" charset="0"/>
                        </a:rPr>
                        <a:t>Legal and regulatory PPP framework</a:t>
                      </a:r>
                      <a:endParaRPr lang="en-GB" sz="1800" dirty="0">
                        <a:effectLst/>
                        <a:latin typeface="+mn-lt"/>
                        <a:ea typeface="Calibri" panose="020F0502020204030204" pitchFamily="34" charset="0"/>
                        <a:cs typeface="Times New Roman" panose="02020603050405020304" pitchFamily="18" charset="0"/>
                      </a:endParaRPr>
                    </a:p>
                  </a:txBody>
                  <a:tcPr marL="35425" marR="35425" marT="18696" marB="18696">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extLst>
                  <a:ext uri="{0D108BD9-81ED-4DB2-BD59-A6C34878D82A}">
                    <a16:rowId xmlns:a16="http://schemas.microsoft.com/office/drawing/2014/main" val="1172299260"/>
                  </a:ext>
                </a:extLst>
              </a:tr>
              <a:tr h="814693">
                <a:tc>
                  <a:txBody>
                    <a:bodyPr/>
                    <a:lstStyle/>
                    <a:p>
                      <a:pPr algn="l">
                        <a:lnSpc>
                          <a:spcPct val="100000"/>
                        </a:lnSpc>
                        <a:spcAft>
                          <a:spcPts val="0"/>
                        </a:spcAft>
                      </a:pPr>
                      <a:r>
                        <a:rPr lang="en-GB" sz="1800" b="1" dirty="0">
                          <a:effectLst/>
                          <a:latin typeface="+mn-lt"/>
                          <a:ea typeface="Times New Roman" panose="02020603050405020304" pitchFamily="18" charset="0"/>
                          <a:cs typeface="Arial" panose="020B0604020202020204" pitchFamily="34" charset="0"/>
                        </a:rPr>
                        <a:t>Capacity of </a:t>
                      </a:r>
                      <a:r>
                        <a:rPr lang="en-GB" sz="1800" b="1" dirty="0" smtClean="0">
                          <a:effectLst/>
                          <a:latin typeface="+mn-lt"/>
                          <a:ea typeface="Times New Roman" panose="02020603050405020304" pitchFamily="18" charset="0"/>
                          <a:cs typeface="Arial" panose="020B0604020202020204" pitchFamily="34" charset="0"/>
                        </a:rPr>
                        <a:t>public </a:t>
                      </a:r>
                      <a:r>
                        <a:rPr lang="en-GB" sz="1800" b="1" dirty="0">
                          <a:effectLst/>
                          <a:latin typeface="+mn-lt"/>
                          <a:ea typeface="Times New Roman" panose="02020603050405020304" pitchFamily="18" charset="0"/>
                          <a:cs typeface="Arial" panose="020B0604020202020204" pitchFamily="34" charset="0"/>
                        </a:rPr>
                        <a:t>and private parties</a:t>
                      </a:r>
                      <a:endParaRPr lang="en-GB" sz="1800" dirty="0">
                        <a:effectLst/>
                        <a:latin typeface="+mn-lt"/>
                        <a:ea typeface="Calibri" panose="020F0502020204030204" pitchFamily="34" charset="0"/>
                        <a:cs typeface="Times New Roman" panose="02020603050405020304" pitchFamily="18" charset="0"/>
                      </a:endParaRPr>
                    </a:p>
                  </a:txBody>
                  <a:tcPr marL="35425" marR="35425" marT="18696" marB="18696">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452438" lvl="0" indent="-342900" algn="l">
                        <a:lnSpc>
                          <a:spcPct val="100000"/>
                        </a:lnSpc>
                        <a:spcAft>
                          <a:spcPts val="0"/>
                        </a:spcAft>
                        <a:buFont typeface="Symbol" panose="05050102010706020507" pitchFamily="18" charset="2"/>
                        <a:buChar char=""/>
                      </a:pPr>
                      <a:r>
                        <a:rPr lang="en-GB" sz="1800" dirty="0">
                          <a:solidFill>
                            <a:srgbClr val="000000"/>
                          </a:solidFill>
                          <a:effectLst/>
                          <a:latin typeface="+mn-lt"/>
                          <a:ea typeface="Times New Roman" panose="02020603050405020304" pitchFamily="18" charset="0"/>
                          <a:cs typeface="Arial" panose="020B0604020202020204" pitchFamily="34" charset="0"/>
                        </a:rPr>
                        <a:t>Public sector capacity and readiness </a:t>
                      </a:r>
                      <a:endParaRPr lang="en-GB" sz="1800" dirty="0">
                        <a:effectLst/>
                        <a:latin typeface="+mn-lt"/>
                        <a:ea typeface="Calibri" panose="020F0502020204030204" pitchFamily="34" charset="0"/>
                        <a:cs typeface="Times New Roman" panose="02020603050405020304" pitchFamily="18" charset="0"/>
                      </a:endParaRPr>
                    </a:p>
                    <a:p>
                      <a:pPr marL="452438" lvl="0" indent="-342900" algn="l">
                        <a:lnSpc>
                          <a:spcPct val="100000"/>
                        </a:lnSpc>
                        <a:spcAft>
                          <a:spcPts val="0"/>
                        </a:spcAft>
                        <a:buFont typeface="Symbol" panose="05050102010706020507" pitchFamily="18" charset="2"/>
                        <a:buChar char=""/>
                      </a:pPr>
                      <a:r>
                        <a:rPr lang="en-GB" sz="1800" dirty="0">
                          <a:solidFill>
                            <a:srgbClr val="000000"/>
                          </a:solidFill>
                          <a:effectLst/>
                          <a:latin typeface="+mn-lt"/>
                          <a:ea typeface="Times New Roman" panose="02020603050405020304" pitchFamily="18" charset="0"/>
                          <a:cs typeface="Arial" panose="020B0604020202020204" pitchFamily="34" charset="0"/>
                        </a:rPr>
                        <a:t>Private sector capacity and interest</a:t>
                      </a:r>
                      <a:endParaRPr lang="en-GB" sz="1800" dirty="0">
                        <a:effectLst/>
                        <a:latin typeface="+mn-lt"/>
                        <a:ea typeface="Calibri" panose="020F0502020204030204" pitchFamily="34" charset="0"/>
                        <a:cs typeface="Times New Roman" panose="02020603050405020304" pitchFamily="18" charset="0"/>
                      </a:endParaRPr>
                    </a:p>
                  </a:txBody>
                  <a:tcPr marL="35425" marR="35425" marT="18696" marB="18696">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extLst>
                  <a:ext uri="{0D108BD9-81ED-4DB2-BD59-A6C34878D82A}">
                    <a16:rowId xmlns:a16="http://schemas.microsoft.com/office/drawing/2014/main" val="929720718"/>
                  </a:ext>
                </a:extLst>
              </a:tr>
              <a:tr h="852162">
                <a:tc>
                  <a:txBody>
                    <a:bodyPr/>
                    <a:lstStyle/>
                    <a:p>
                      <a:pPr algn="l">
                        <a:lnSpc>
                          <a:spcPct val="100000"/>
                        </a:lnSpc>
                        <a:spcAft>
                          <a:spcPts val="0"/>
                        </a:spcAft>
                      </a:pPr>
                      <a:r>
                        <a:rPr lang="en-GB" sz="1800" b="1" dirty="0">
                          <a:effectLst/>
                          <a:latin typeface="+mn-lt"/>
                          <a:ea typeface="Times New Roman" panose="02020603050405020304" pitchFamily="18" charset="0"/>
                          <a:cs typeface="Arial" panose="020B0604020202020204" pitchFamily="34" charset="0"/>
                        </a:rPr>
                        <a:t>Project-specific issues</a:t>
                      </a:r>
                      <a:endParaRPr lang="en-GB" sz="1800" dirty="0">
                        <a:effectLst/>
                        <a:latin typeface="+mn-lt"/>
                        <a:ea typeface="Calibri" panose="020F0502020204030204" pitchFamily="34" charset="0"/>
                        <a:cs typeface="Times New Roman" panose="02020603050405020304" pitchFamily="18" charset="0"/>
                      </a:endParaRPr>
                    </a:p>
                  </a:txBody>
                  <a:tcPr marL="35425" marR="35425" marT="18696" marB="18696">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452438" lvl="0" indent="-342900" algn="l">
                        <a:lnSpc>
                          <a:spcPct val="100000"/>
                        </a:lnSpc>
                        <a:spcAft>
                          <a:spcPts val="0"/>
                        </a:spcAft>
                        <a:buFont typeface="Symbol" panose="05050102010706020507" pitchFamily="18" charset="2"/>
                        <a:buChar char=""/>
                      </a:pPr>
                      <a:r>
                        <a:rPr lang="en-GB" sz="1800" dirty="0">
                          <a:solidFill>
                            <a:srgbClr val="000000"/>
                          </a:solidFill>
                          <a:effectLst/>
                          <a:latin typeface="+mn-lt"/>
                          <a:ea typeface="Times New Roman" panose="02020603050405020304" pitchFamily="18" charset="0"/>
                          <a:cs typeface="Arial" panose="020B0604020202020204" pitchFamily="34" charset="0"/>
                        </a:rPr>
                        <a:t>Project structure and size</a:t>
                      </a:r>
                      <a:endParaRPr lang="en-GB" sz="1800" dirty="0">
                        <a:effectLst/>
                        <a:latin typeface="+mn-lt"/>
                        <a:ea typeface="Calibri" panose="020F0502020204030204" pitchFamily="34" charset="0"/>
                        <a:cs typeface="Times New Roman" panose="02020603050405020304" pitchFamily="18" charset="0"/>
                      </a:endParaRPr>
                    </a:p>
                    <a:p>
                      <a:pPr marL="452438" lvl="0" indent="-342900" algn="l">
                        <a:lnSpc>
                          <a:spcPct val="100000"/>
                        </a:lnSpc>
                        <a:spcAft>
                          <a:spcPts val="0"/>
                        </a:spcAft>
                        <a:buFont typeface="Symbol" panose="05050102010706020507" pitchFamily="18" charset="2"/>
                        <a:buChar char=""/>
                      </a:pPr>
                      <a:r>
                        <a:rPr lang="en-GB" sz="1800" dirty="0">
                          <a:solidFill>
                            <a:srgbClr val="000000"/>
                          </a:solidFill>
                          <a:effectLst/>
                          <a:latin typeface="+mn-lt"/>
                          <a:ea typeface="Times New Roman" panose="02020603050405020304" pitchFamily="18" charset="0"/>
                          <a:cs typeface="Arial" panose="020B0604020202020204" pitchFamily="34" charset="0"/>
                        </a:rPr>
                        <a:t>Risk identification, valuation and allocation</a:t>
                      </a:r>
                      <a:endParaRPr lang="en-GB" sz="1800" dirty="0">
                        <a:effectLst/>
                        <a:latin typeface="+mn-lt"/>
                        <a:ea typeface="Calibri" panose="020F0502020204030204" pitchFamily="34" charset="0"/>
                        <a:cs typeface="Times New Roman" panose="02020603050405020304" pitchFamily="18" charset="0"/>
                      </a:endParaRPr>
                    </a:p>
                    <a:p>
                      <a:pPr marL="452438" lvl="0" indent="-342900" algn="l">
                        <a:lnSpc>
                          <a:spcPct val="100000"/>
                        </a:lnSpc>
                        <a:spcAft>
                          <a:spcPts val="0"/>
                        </a:spcAft>
                        <a:buFont typeface="Symbol" panose="05050102010706020507" pitchFamily="18" charset="2"/>
                        <a:buChar char=""/>
                      </a:pPr>
                      <a:r>
                        <a:rPr lang="en-GB" sz="1800" dirty="0">
                          <a:solidFill>
                            <a:srgbClr val="000000"/>
                          </a:solidFill>
                          <a:effectLst/>
                          <a:latin typeface="+mn-lt"/>
                          <a:ea typeface="Times New Roman" panose="02020603050405020304" pitchFamily="18" charset="0"/>
                          <a:cs typeface="Arial" panose="020B0604020202020204" pitchFamily="34" charset="0"/>
                        </a:rPr>
                        <a:t>Service requirements</a:t>
                      </a:r>
                      <a:endParaRPr lang="en-GB" sz="1800" dirty="0">
                        <a:effectLst/>
                        <a:latin typeface="+mn-lt"/>
                        <a:ea typeface="Calibri" panose="020F0502020204030204" pitchFamily="34" charset="0"/>
                        <a:cs typeface="Times New Roman" panose="02020603050405020304" pitchFamily="18" charset="0"/>
                      </a:endParaRPr>
                    </a:p>
                    <a:p>
                      <a:pPr marL="452438" lvl="0" indent="-342900" algn="l">
                        <a:lnSpc>
                          <a:spcPct val="100000"/>
                        </a:lnSpc>
                        <a:spcAft>
                          <a:spcPts val="0"/>
                        </a:spcAft>
                        <a:buFont typeface="Symbol" panose="05050102010706020507" pitchFamily="18" charset="2"/>
                        <a:buChar char=""/>
                      </a:pPr>
                      <a:r>
                        <a:rPr lang="en-GB" sz="1800" dirty="0">
                          <a:solidFill>
                            <a:srgbClr val="000000"/>
                          </a:solidFill>
                          <a:effectLst/>
                          <a:latin typeface="+mn-lt"/>
                          <a:ea typeface="Times New Roman" panose="02020603050405020304" pitchFamily="18" charset="0"/>
                          <a:cs typeface="Arial" panose="020B0604020202020204" pitchFamily="34" charset="0"/>
                        </a:rPr>
                        <a:t>Non-financial benefits</a:t>
                      </a:r>
                      <a:endParaRPr lang="en-GB" sz="1800" dirty="0">
                        <a:effectLst/>
                        <a:latin typeface="+mn-lt"/>
                        <a:ea typeface="Calibri" panose="020F0502020204030204" pitchFamily="34" charset="0"/>
                        <a:cs typeface="Times New Roman" panose="02020603050405020304" pitchFamily="18" charset="0"/>
                      </a:endParaRPr>
                    </a:p>
                  </a:txBody>
                  <a:tcPr marL="35425" marR="35425" marT="18696" marB="18696">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extLst>
                  <a:ext uri="{0D108BD9-81ED-4DB2-BD59-A6C34878D82A}">
                    <a16:rowId xmlns:a16="http://schemas.microsoft.com/office/drawing/2014/main" val="1080134964"/>
                  </a:ext>
                </a:extLst>
              </a:tr>
            </a:tbl>
          </a:graphicData>
        </a:graphic>
      </p:graphicFrame>
    </p:spTree>
    <p:extLst>
      <p:ext uri="{BB962C8B-B14F-4D97-AF65-F5344CB8AC3E}">
        <p14:creationId xmlns:p14="http://schemas.microsoft.com/office/powerpoint/2010/main" val="562929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7010400" y="6525344"/>
            <a:ext cx="2133600" cy="332656"/>
          </a:xfrm>
        </p:spPr>
        <p:txBody>
          <a:bodyPr anchor="t"/>
          <a:lstStyle/>
          <a:p>
            <a:pPr>
              <a:defRPr/>
            </a:pPr>
            <a:fld id="{EBA92D97-E636-4C95-BB41-BB4B1B5C850B}" type="slidenum">
              <a:rPr lang="en-GB" smtClean="0"/>
              <a:pPr>
                <a:defRPr/>
              </a:pPr>
              <a:t>15</a:t>
            </a:fld>
            <a:endParaRPr lang="en-GB" dirty="0"/>
          </a:p>
        </p:txBody>
      </p:sp>
      <p:sp>
        <p:nvSpPr>
          <p:cNvPr id="15364" name="Title 1"/>
          <p:cNvSpPr txBox="1">
            <a:spLocks/>
          </p:cNvSpPr>
          <p:nvPr/>
        </p:nvSpPr>
        <p:spPr bwMode="auto">
          <a:xfrm>
            <a:off x="539824" y="764704"/>
            <a:ext cx="7848600"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bg1"/>
                </a:solidFill>
                <a:latin typeface="Calibri" pitchFamily="34" charset="0"/>
                <a:ea typeface="Arial" charset="0"/>
                <a:cs typeface="Arial" charset="0"/>
              </a:defRPr>
            </a:lvl1pPr>
            <a:lvl2pPr marL="742950" indent="-285750" eaLnBrk="0" hangingPunct="0">
              <a:defRPr sz="1200">
                <a:solidFill>
                  <a:schemeClr val="bg1"/>
                </a:solidFill>
                <a:latin typeface="Calibri" pitchFamily="34" charset="0"/>
                <a:ea typeface="Arial" charset="0"/>
                <a:cs typeface="Arial" charset="0"/>
              </a:defRPr>
            </a:lvl2pPr>
            <a:lvl3pPr marL="1143000" indent="-228600" eaLnBrk="0" hangingPunct="0">
              <a:defRPr sz="1200">
                <a:solidFill>
                  <a:schemeClr val="bg1"/>
                </a:solidFill>
                <a:latin typeface="Calibri" pitchFamily="34" charset="0"/>
                <a:ea typeface="Arial" charset="0"/>
                <a:cs typeface="Arial" charset="0"/>
              </a:defRPr>
            </a:lvl3pPr>
            <a:lvl4pPr marL="1600200" indent="-228600" eaLnBrk="0" hangingPunct="0">
              <a:defRPr sz="1200">
                <a:solidFill>
                  <a:schemeClr val="bg1"/>
                </a:solidFill>
                <a:latin typeface="Calibri" pitchFamily="34" charset="0"/>
                <a:ea typeface="Arial" charset="0"/>
                <a:cs typeface="Arial" charset="0"/>
              </a:defRPr>
            </a:lvl4pPr>
            <a:lvl5pPr marL="2057400" indent="-228600" eaLnBrk="0" hangingPunct="0">
              <a:defRPr sz="1200">
                <a:solidFill>
                  <a:schemeClr val="bg1"/>
                </a:solidFill>
                <a:latin typeface="Calibri" pitchFamily="34" charset="0"/>
                <a:ea typeface="Arial" charset="0"/>
                <a:cs typeface="Arial" charset="0"/>
              </a:defRPr>
            </a:lvl5pPr>
            <a:lvl6pPr marL="2514600" indent="-228600" eaLnBrk="0" fontAlgn="base" hangingPunct="0">
              <a:spcBef>
                <a:spcPct val="0"/>
              </a:spcBef>
              <a:spcAft>
                <a:spcPct val="0"/>
              </a:spcAft>
              <a:defRPr sz="1200">
                <a:solidFill>
                  <a:schemeClr val="bg1"/>
                </a:solidFill>
                <a:latin typeface="Calibri" pitchFamily="34" charset="0"/>
                <a:ea typeface="Arial" charset="0"/>
                <a:cs typeface="Arial" charset="0"/>
              </a:defRPr>
            </a:lvl6pPr>
            <a:lvl7pPr marL="2971800" indent="-228600" eaLnBrk="0" fontAlgn="base" hangingPunct="0">
              <a:spcBef>
                <a:spcPct val="0"/>
              </a:spcBef>
              <a:spcAft>
                <a:spcPct val="0"/>
              </a:spcAft>
              <a:defRPr sz="1200">
                <a:solidFill>
                  <a:schemeClr val="bg1"/>
                </a:solidFill>
                <a:latin typeface="Calibri" pitchFamily="34" charset="0"/>
                <a:ea typeface="Arial" charset="0"/>
                <a:cs typeface="Arial" charset="0"/>
              </a:defRPr>
            </a:lvl7pPr>
            <a:lvl8pPr marL="3429000" indent="-228600" eaLnBrk="0" fontAlgn="base" hangingPunct="0">
              <a:spcBef>
                <a:spcPct val="0"/>
              </a:spcBef>
              <a:spcAft>
                <a:spcPct val="0"/>
              </a:spcAft>
              <a:defRPr sz="1200">
                <a:solidFill>
                  <a:schemeClr val="bg1"/>
                </a:solidFill>
                <a:latin typeface="Calibri" pitchFamily="34" charset="0"/>
                <a:ea typeface="Arial" charset="0"/>
                <a:cs typeface="Arial" charset="0"/>
              </a:defRPr>
            </a:lvl8pPr>
            <a:lvl9pPr marL="3886200" indent="-228600" eaLnBrk="0" fontAlgn="base" hangingPunct="0">
              <a:spcBef>
                <a:spcPct val="0"/>
              </a:spcBef>
              <a:spcAft>
                <a:spcPct val="0"/>
              </a:spcAft>
              <a:defRPr sz="1200">
                <a:solidFill>
                  <a:schemeClr val="bg1"/>
                </a:solidFill>
                <a:latin typeface="Calibri" pitchFamily="34" charset="0"/>
                <a:ea typeface="Arial" charset="0"/>
                <a:cs typeface="Arial" charset="0"/>
              </a:defRPr>
            </a:lvl9pPr>
          </a:lstStyle>
          <a:p>
            <a:r>
              <a:rPr lang="en-US" sz="3000" dirty="0" smtClean="0">
                <a:solidFill>
                  <a:srgbClr val="336699"/>
                </a:solidFill>
              </a:rPr>
              <a:t>When to conduct a qualitative VfM assessment?</a:t>
            </a:r>
            <a:endParaRPr lang="en-US" sz="3000" dirty="0">
              <a:solidFill>
                <a:srgbClr val="336699"/>
              </a:solidFill>
            </a:endParaRPr>
          </a:p>
        </p:txBody>
      </p:sp>
      <p:sp>
        <p:nvSpPr>
          <p:cNvPr id="7" name="Rounded Rectangle 6"/>
          <p:cNvSpPr/>
          <p:nvPr/>
        </p:nvSpPr>
        <p:spPr>
          <a:xfrm>
            <a:off x="3192359" y="1816985"/>
            <a:ext cx="4968552" cy="486955"/>
          </a:xfrm>
          <a:prstGeom prst="roundRect">
            <a:avLst/>
          </a:prstGeom>
          <a:solidFill>
            <a:sysClr val="window" lastClr="FFFFFF">
              <a:lumMod val="85000"/>
            </a:sysClr>
          </a:solidFill>
          <a:ln w="3175"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US" sz="2000" dirty="0">
                <a:solidFill>
                  <a:srgbClr val="000000"/>
                </a:solidFill>
                <a:effectLst/>
                <a:latin typeface="+mn-lt"/>
                <a:ea typeface="Calibri" panose="020F0502020204030204" pitchFamily="34" charset="0"/>
                <a:cs typeface="Times New Roman" panose="02020603050405020304" pitchFamily="18" charset="0"/>
              </a:rPr>
              <a:t>Process: Qualitative VfM Assessment </a:t>
            </a:r>
            <a:endParaRPr lang="en-GB" sz="2000" dirty="0">
              <a:solidFill>
                <a:srgbClr val="818181"/>
              </a:solidFill>
              <a:effectLst/>
              <a:latin typeface="+mn-lt"/>
              <a:ea typeface="Calibri" panose="020F0502020204030204" pitchFamily="34" charset="0"/>
              <a:cs typeface="Times New Roman" panose="02020603050405020304" pitchFamily="18" charset="0"/>
            </a:endParaRPr>
          </a:p>
        </p:txBody>
      </p:sp>
      <p:graphicFrame>
        <p:nvGraphicFramePr>
          <p:cNvPr id="9" name="Diagram 8"/>
          <p:cNvGraphicFramePr/>
          <p:nvPr>
            <p:extLst>
              <p:ext uri="{D42A27DB-BD31-4B8C-83A1-F6EECF244321}">
                <p14:modId xmlns:p14="http://schemas.microsoft.com/office/powerpoint/2010/main" val="1091124115"/>
              </p:ext>
            </p:extLst>
          </p:nvPr>
        </p:nvGraphicFramePr>
        <p:xfrm>
          <a:off x="539825" y="2562734"/>
          <a:ext cx="8104644" cy="14423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Oval 14"/>
          <p:cNvSpPr/>
          <p:nvPr/>
        </p:nvSpPr>
        <p:spPr bwMode="auto">
          <a:xfrm>
            <a:off x="652291" y="3333447"/>
            <a:ext cx="7416824" cy="1080120"/>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grpSp>
        <p:nvGrpSpPr>
          <p:cNvPr id="4" name="Group 3"/>
          <p:cNvGrpSpPr/>
          <p:nvPr/>
        </p:nvGrpSpPr>
        <p:grpSpPr>
          <a:xfrm>
            <a:off x="107504" y="4177569"/>
            <a:ext cx="8856984" cy="1123639"/>
            <a:chOff x="334443" y="3512412"/>
            <a:chExt cx="8303860" cy="904345"/>
          </a:xfrm>
        </p:grpSpPr>
        <p:grpSp>
          <p:nvGrpSpPr>
            <p:cNvPr id="10" name="Group 9"/>
            <p:cNvGrpSpPr/>
            <p:nvPr/>
          </p:nvGrpSpPr>
          <p:grpSpPr>
            <a:xfrm>
              <a:off x="755576" y="3749832"/>
              <a:ext cx="7399169" cy="387998"/>
              <a:chOff x="0" y="0"/>
              <a:chExt cx="4684664" cy="504029"/>
            </a:xfrm>
          </p:grpSpPr>
          <p:sp>
            <p:nvSpPr>
              <p:cNvPr id="11" name="Rounded Rectangle 10"/>
              <p:cNvSpPr/>
              <p:nvPr/>
            </p:nvSpPr>
            <p:spPr>
              <a:xfrm>
                <a:off x="0" y="0"/>
                <a:ext cx="1477723" cy="491490"/>
              </a:xfrm>
              <a:prstGeom prst="roundRect">
                <a:avLst/>
              </a:prstGeom>
              <a:solidFill>
                <a:schemeClr val="bg1">
                  <a:lumMod val="8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US" sz="1800" dirty="0" smtClean="0">
                    <a:solidFill>
                      <a:srgbClr val="000000"/>
                    </a:solidFill>
                    <a:effectLst/>
                    <a:ea typeface="Calibri" panose="020F0502020204030204" pitchFamily="34" charset="0"/>
                    <a:cs typeface="Times New Roman" panose="02020603050405020304" pitchFamily="18" charset="0"/>
                  </a:rPr>
                  <a:t>Initial assessment </a:t>
                </a:r>
                <a:endParaRPr lang="en-GB" sz="1800" dirty="0">
                  <a:solidFill>
                    <a:srgbClr val="818181"/>
                  </a:solidFill>
                  <a:effectLst/>
                  <a:ea typeface="Calibri" panose="020F0502020204030204" pitchFamily="34" charset="0"/>
                  <a:cs typeface="Times New Roman" panose="02020603050405020304" pitchFamily="18" charset="0"/>
                </a:endParaRPr>
              </a:p>
            </p:txBody>
          </p:sp>
          <p:sp>
            <p:nvSpPr>
              <p:cNvPr id="12" name="Rounded Rectangle 11"/>
              <p:cNvSpPr/>
              <p:nvPr/>
            </p:nvSpPr>
            <p:spPr>
              <a:xfrm>
                <a:off x="1584496" y="6824"/>
                <a:ext cx="1396066" cy="482919"/>
              </a:xfrm>
              <a:prstGeom prst="roundRect">
                <a:avLst/>
              </a:prstGeom>
              <a:solidFill>
                <a:sysClr val="window" lastClr="FFFFFF">
                  <a:lumMod val="85000"/>
                </a:sysClr>
              </a:solidFill>
              <a:ln w="3175"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US" sz="1800" dirty="0" smtClean="0">
                    <a:solidFill>
                      <a:srgbClr val="000000"/>
                    </a:solidFill>
                    <a:effectLst/>
                    <a:latin typeface="+mn-lt"/>
                    <a:ea typeface="Calibri" panose="020F0502020204030204" pitchFamily="34" charset="0"/>
                    <a:cs typeface="Times New Roman" panose="02020603050405020304" pitchFamily="18" charset="0"/>
                  </a:rPr>
                  <a:t>Assessment </a:t>
                </a:r>
                <a:endParaRPr lang="en-GB" sz="1800" dirty="0">
                  <a:solidFill>
                    <a:srgbClr val="818181"/>
                  </a:solidFill>
                  <a:effectLst/>
                  <a:latin typeface="+mn-lt"/>
                  <a:ea typeface="Calibri" panose="020F0502020204030204" pitchFamily="34" charset="0"/>
                  <a:cs typeface="Times New Roman" panose="02020603050405020304" pitchFamily="18" charset="0"/>
                </a:endParaRPr>
              </a:p>
            </p:txBody>
          </p:sp>
          <p:sp>
            <p:nvSpPr>
              <p:cNvPr id="13" name="Rounded Rectangle 12"/>
              <p:cNvSpPr/>
              <p:nvPr/>
            </p:nvSpPr>
            <p:spPr>
              <a:xfrm>
                <a:off x="3085433" y="6824"/>
                <a:ext cx="1599231" cy="497205"/>
              </a:xfrm>
              <a:prstGeom prst="roundRect">
                <a:avLst/>
              </a:prstGeom>
              <a:solidFill>
                <a:sysClr val="window" lastClr="FFFFFF">
                  <a:lumMod val="85000"/>
                </a:sysClr>
              </a:solidFill>
              <a:ln w="3175"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US" sz="1800" dirty="0" smtClean="0">
                    <a:solidFill>
                      <a:srgbClr val="000000"/>
                    </a:solidFill>
                    <a:effectLst/>
                    <a:latin typeface="+mn-lt"/>
                    <a:ea typeface="Calibri" panose="020F0502020204030204" pitchFamily="34" charset="0"/>
                    <a:cs typeface="Times New Roman" panose="02020603050405020304" pitchFamily="18" charset="0"/>
                  </a:rPr>
                  <a:t>Detailed Assessment</a:t>
                </a:r>
                <a:endParaRPr lang="en-GB" sz="1800" dirty="0">
                  <a:solidFill>
                    <a:srgbClr val="818181"/>
                  </a:solidFill>
                  <a:effectLst/>
                  <a:latin typeface="+mn-lt"/>
                  <a:ea typeface="Calibri" panose="020F0502020204030204" pitchFamily="34" charset="0"/>
                  <a:cs typeface="Times New Roman" panose="02020603050405020304" pitchFamily="18" charset="0"/>
                </a:endParaRPr>
              </a:p>
            </p:txBody>
          </p:sp>
        </p:grpSp>
        <p:sp>
          <p:nvSpPr>
            <p:cNvPr id="17" name="Oval 16"/>
            <p:cNvSpPr/>
            <p:nvPr/>
          </p:nvSpPr>
          <p:spPr bwMode="auto">
            <a:xfrm>
              <a:off x="334443" y="3512412"/>
              <a:ext cx="8303860" cy="904345"/>
            </a:xfrm>
            <a:prstGeom prst="ellipse">
              <a:avLst/>
            </a:prstGeom>
            <a:noFill/>
            <a:ln w="44450"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grpSp>
    </p:spTree>
    <p:extLst>
      <p:ext uri="{BB962C8B-B14F-4D97-AF65-F5344CB8AC3E}">
        <p14:creationId xmlns:p14="http://schemas.microsoft.com/office/powerpoint/2010/main" val="42945585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7010400" y="6525344"/>
            <a:ext cx="2133600" cy="332656"/>
          </a:xfrm>
        </p:spPr>
        <p:txBody>
          <a:bodyPr anchor="t"/>
          <a:lstStyle/>
          <a:p>
            <a:pPr>
              <a:defRPr/>
            </a:pPr>
            <a:fld id="{EBA92D97-E636-4C95-BB41-BB4B1B5C850B}" type="slidenum">
              <a:rPr lang="en-GB" smtClean="0"/>
              <a:pPr>
                <a:defRPr/>
              </a:pPr>
              <a:t>16</a:t>
            </a:fld>
            <a:endParaRPr lang="en-GB" dirty="0"/>
          </a:p>
        </p:txBody>
      </p:sp>
      <p:sp>
        <p:nvSpPr>
          <p:cNvPr id="15364" name="Title 1"/>
          <p:cNvSpPr txBox="1">
            <a:spLocks/>
          </p:cNvSpPr>
          <p:nvPr/>
        </p:nvSpPr>
        <p:spPr bwMode="auto">
          <a:xfrm>
            <a:off x="539824" y="764704"/>
            <a:ext cx="8424664"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bg1"/>
                </a:solidFill>
                <a:latin typeface="Calibri" pitchFamily="34" charset="0"/>
                <a:ea typeface="Arial" charset="0"/>
                <a:cs typeface="Arial" charset="0"/>
              </a:defRPr>
            </a:lvl1pPr>
            <a:lvl2pPr marL="742950" indent="-285750" eaLnBrk="0" hangingPunct="0">
              <a:defRPr sz="1200">
                <a:solidFill>
                  <a:schemeClr val="bg1"/>
                </a:solidFill>
                <a:latin typeface="Calibri" pitchFamily="34" charset="0"/>
                <a:ea typeface="Arial" charset="0"/>
                <a:cs typeface="Arial" charset="0"/>
              </a:defRPr>
            </a:lvl2pPr>
            <a:lvl3pPr marL="1143000" indent="-228600" eaLnBrk="0" hangingPunct="0">
              <a:defRPr sz="1200">
                <a:solidFill>
                  <a:schemeClr val="bg1"/>
                </a:solidFill>
                <a:latin typeface="Calibri" pitchFamily="34" charset="0"/>
                <a:ea typeface="Arial" charset="0"/>
                <a:cs typeface="Arial" charset="0"/>
              </a:defRPr>
            </a:lvl3pPr>
            <a:lvl4pPr marL="1600200" indent="-228600" eaLnBrk="0" hangingPunct="0">
              <a:defRPr sz="1200">
                <a:solidFill>
                  <a:schemeClr val="bg1"/>
                </a:solidFill>
                <a:latin typeface="Calibri" pitchFamily="34" charset="0"/>
                <a:ea typeface="Arial" charset="0"/>
                <a:cs typeface="Arial" charset="0"/>
              </a:defRPr>
            </a:lvl4pPr>
            <a:lvl5pPr marL="2057400" indent="-228600" eaLnBrk="0" hangingPunct="0">
              <a:defRPr sz="1200">
                <a:solidFill>
                  <a:schemeClr val="bg1"/>
                </a:solidFill>
                <a:latin typeface="Calibri" pitchFamily="34" charset="0"/>
                <a:ea typeface="Arial" charset="0"/>
                <a:cs typeface="Arial" charset="0"/>
              </a:defRPr>
            </a:lvl5pPr>
            <a:lvl6pPr marL="2514600" indent="-228600" eaLnBrk="0" fontAlgn="base" hangingPunct="0">
              <a:spcBef>
                <a:spcPct val="0"/>
              </a:spcBef>
              <a:spcAft>
                <a:spcPct val="0"/>
              </a:spcAft>
              <a:defRPr sz="1200">
                <a:solidFill>
                  <a:schemeClr val="bg1"/>
                </a:solidFill>
                <a:latin typeface="Calibri" pitchFamily="34" charset="0"/>
                <a:ea typeface="Arial" charset="0"/>
                <a:cs typeface="Arial" charset="0"/>
              </a:defRPr>
            </a:lvl6pPr>
            <a:lvl7pPr marL="2971800" indent="-228600" eaLnBrk="0" fontAlgn="base" hangingPunct="0">
              <a:spcBef>
                <a:spcPct val="0"/>
              </a:spcBef>
              <a:spcAft>
                <a:spcPct val="0"/>
              </a:spcAft>
              <a:defRPr sz="1200">
                <a:solidFill>
                  <a:schemeClr val="bg1"/>
                </a:solidFill>
                <a:latin typeface="Calibri" pitchFamily="34" charset="0"/>
                <a:ea typeface="Arial" charset="0"/>
                <a:cs typeface="Arial" charset="0"/>
              </a:defRPr>
            </a:lvl7pPr>
            <a:lvl8pPr marL="3429000" indent="-228600" eaLnBrk="0" fontAlgn="base" hangingPunct="0">
              <a:spcBef>
                <a:spcPct val="0"/>
              </a:spcBef>
              <a:spcAft>
                <a:spcPct val="0"/>
              </a:spcAft>
              <a:defRPr sz="1200">
                <a:solidFill>
                  <a:schemeClr val="bg1"/>
                </a:solidFill>
                <a:latin typeface="Calibri" pitchFamily="34" charset="0"/>
                <a:ea typeface="Arial" charset="0"/>
                <a:cs typeface="Arial" charset="0"/>
              </a:defRPr>
            </a:lvl8pPr>
            <a:lvl9pPr marL="3886200" indent="-228600" eaLnBrk="0" fontAlgn="base" hangingPunct="0">
              <a:spcBef>
                <a:spcPct val="0"/>
              </a:spcBef>
              <a:spcAft>
                <a:spcPct val="0"/>
              </a:spcAft>
              <a:defRPr sz="1200">
                <a:solidFill>
                  <a:schemeClr val="bg1"/>
                </a:solidFill>
                <a:latin typeface="Calibri" pitchFamily="34" charset="0"/>
                <a:ea typeface="Arial" charset="0"/>
                <a:cs typeface="Arial" charset="0"/>
              </a:defRPr>
            </a:lvl9pPr>
          </a:lstStyle>
          <a:p>
            <a:r>
              <a:rPr lang="en-US" sz="3000" dirty="0" smtClean="0">
                <a:solidFill>
                  <a:srgbClr val="336699"/>
                </a:solidFill>
              </a:rPr>
              <a:t>Qualitative VfM assessment (1)  </a:t>
            </a:r>
            <a:endParaRPr lang="en-US" sz="3000" dirty="0">
              <a:solidFill>
                <a:srgbClr val="336699"/>
              </a:solidFill>
            </a:endParaRPr>
          </a:p>
        </p:txBody>
      </p:sp>
      <p:sp>
        <p:nvSpPr>
          <p:cNvPr id="5" name="Content Placeholder 2"/>
          <p:cNvSpPr>
            <a:spLocks noGrp="1"/>
          </p:cNvSpPr>
          <p:nvPr>
            <p:ph sz="half" idx="1"/>
          </p:nvPr>
        </p:nvSpPr>
        <p:spPr bwMode="auto">
          <a:xfrm>
            <a:off x="583381" y="1340768"/>
            <a:ext cx="8093075" cy="48245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defTabSz="361460">
              <a:spcBef>
                <a:spcPts val="600"/>
              </a:spcBef>
              <a:spcAft>
                <a:spcPts val="600"/>
              </a:spcAft>
              <a:buNone/>
              <a:defRPr sz="3168"/>
            </a:pPr>
            <a:r>
              <a:rPr lang="en-US" sz="2200" b="1" dirty="0" smtClean="0">
                <a:solidFill>
                  <a:srgbClr val="365F91"/>
                </a:solidFill>
              </a:rPr>
              <a:t>Initial assessment</a:t>
            </a:r>
            <a:r>
              <a:rPr lang="en-US" sz="2200" b="1" dirty="0" smtClean="0"/>
              <a:t>  </a:t>
            </a:r>
            <a:r>
              <a:rPr lang="en-US" sz="2000" dirty="0" smtClean="0"/>
              <a:t>(identification phase)</a:t>
            </a:r>
          </a:p>
          <a:p>
            <a:pPr defTabSz="361460">
              <a:spcBef>
                <a:spcPts val="600"/>
              </a:spcBef>
              <a:spcAft>
                <a:spcPts val="600"/>
              </a:spcAft>
              <a:defRPr sz="3168"/>
            </a:pPr>
            <a:r>
              <a:rPr lang="en-US" sz="2000" dirty="0" smtClean="0"/>
              <a:t>Content: A </a:t>
            </a:r>
            <a:r>
              <a:rPr lang="en-US" sz="2000" dirty="0">
                <a:solidFill>
                  <a:srgbClr val="365F91"/>
                </a:solidFill>
              </a:rPr>
              <a:t>simple and effective assessment </a:t>
            </a:r>
            <a:r>
              <a:rPr lang="en-US" sz="2000" dirty="0"/>
              <a:t>during the identification phase to </a:t>
            </a:r>
            <a:r>
              <a:rPr lang="en-US" sz="2000" dirty="0" smtClean="0"/>
              <a:t>screen </a:t>
            </a:r>
            <a:r>
              <a:rPr lang="en-US" sz="2000" dirty="0"/>
              <a:t>a project’s suitability to deliver VfM as a </a:t>
            </a:r>
            <a:r>
              <a:rPr lang="en-US" sz="2000" dirty="0" smtClean="0"/>
              <a:t>PPP</a:t>
            </a:r>
          </a:p>
          <a:p>
            <a:pPr marL="0" indent="0" defTabSz="361460">
              <a:spcBef>
                <a:spcPts val="600"/>
              </a:spcBef>
              <a:spcAft>
                <a:spcPts val="600"/>
              </a:spcAft>
              <a:buNone/>
              <a:defRPr sz="3168"/>
            </a:pPr>
            <a:r>
              <a:rPr lang="en-US" sz="2000" dirty="0" smtClean="0"/>
              <a:t>	The initial assessment reflects the </a:t>
            </a:r>
            <a:r>
              <a:rPr lang="en-US" sz="2000" dirty="0" smtClean="0">
                <a:solidFill>
                  <a:srgbClr val="365F91"/>
                </a:solidFill>
              </a:rPr>
              <a:t>limited amount of information and 	data</a:t>
            </a:r>
            <a:r>
              <a:rPr lang="en-US" sz="2000" dirty="0" smtClean="0"/>
              <a:t> available at the identification stage</a:t>
            </a:r>
            <a:endParaRPr lang="en-US" sz="2000" dirty="0"/>
          </a:p>
          <a:p>
            <a:pPr defTabSz="361460">
              <a:spcBef>
                <a:spcPts val="600"/>
              </a:spcBef>
              <a:spcAft>
                <a:spcPts val="600"/>
              </a:spcAft>
              <a:defRPr sz="3168"/>
            </a:pPr>
            <a:r>
              <a:rPr lang="en-US" sz="2000" dirty="0" smtClean="0"/>
              <a:t>Purpose: This </a:t>
            </a:r>
            <a:r>
              <a:rPr lang="en-US" sz="2000" dirty="0"/>
              <a:t>assessment </a:t>
            </a:r>
            <a:r>
              <a:rPr lang="en-US" sz="2000" dirty="0" smtClean="0"/>
              <a:t>only serves the </a:t>
            </a:r>
            <a:r>
              <a:rPr lang="en-US" sz="2000" dirty="0" smtClean="0">
                <a:solidFill>
                  <a:srgbClr val="365F91"/>
                </a:solidFill>
              </a:rPr>
              <a:t>identify unsuitable projects</a:t>
            </a:r>
            <a:r>
              <a:rPr lang="en-US" sz="2000" dirty="0" smtClean="0"/>
              <a:t>. This </a:t>
            </a:r>
            <a:r>
              <a:rPr lang="en-US" sz="2000" dirty="0" smtClean="0">
                <a:solidFill>
                  <a:srgbClr val="365F91"/>
                </a:solidFill>
              </a:rPr>
              <a:t>avoids </a:t>
            </a:r>
            <a:r>
              <a:rPr lang="en-US" sz="2000" dirty="0">
                <a:solidFill>
                  <a:srgbClr val="365F91"/>
                </a:solidFill>
              </a:rPr>
              <a:t>the unnecessary costs</a:t>
            </a:r>
            <a:r>
              <a:rPr lang="en-US" sz="2000" dirty="0"/>
              <a:t> of assessing </a:t>
            </a:r>
            <a:r>
              <a:rPr lang="en-US" sz="2000" dirty="0" smtClean="0"/>
              <a:t>in detail projects that are intrinsically </a:t>
            </a:r>
            <a:r>
              <a:rPr lang="en-US" sz="2000" dirty="0"/>
              <a:t>unsuitable to deliver VfM as a PPP (unsuitable project)</a:t>
            </a:r>
          </a:p>
          <a:p>
            <a:pPr defTabSz="361460">
              <a:spcBef>
                <a:spcPts val="600"/>
              </a:spcBef>
              <a:spcAft>
                <a:spcPts val="600"/>
              </a:spcAft>
              <a:defRPr sz="3168"/>
            </a:pPr>
            <a:r>
              <a:rPr lang="en-US" sz="2000" dirty="0" smtClean="0"/>
              <a:t>Next steps: Proceed </a:t>
            </a:r>
            <a:r>
              <a:rPr lang="en-US" sz="2000" dirty="0"/>
              <a:t>with </a:t>
            </a:r>
            <a:r>
              <a:rPr lang="en-US" sz="2000" dirty="0" smtClean="0">
                <a:solidFill>
                  <a:srgbClr val="365F91"/>
                </a:solidFill>
              </a:rPr>
              <a:t>more </a:t>
            </a:r>
            <a:r>
              <a:rPr lang="en-US" sz="2000" dirty="0">
                <a:solidFill>
                  <a:srgbClr val="365F91"/>
                </a:solidFill>
              </a:rPr>
              <a:t>detailed preparation </a:t>
            </a:r>
            <a:r>
              <a:rPr lang="en-US" sz="2000" dirty="0"/>
              <a:t>of the projects as potential </a:t>
            </a:r>
            <a:r>
              <a:rPr lang="en-US" sz="2000" dirty="0" smtClean="0"/>
              <a:t>PPP (suitable project)</a:t>
            </a:r>
          </a:p>
          <a:p>
            <a:pPr defTabSz="361460">
              <a:spcBef>
                <a:spcPts val="600"/>
              </a:spcBef>
              <a:spcAft>
                <a:spcPts val="600"/>
              </a:spcAft>
              <a:defRPr sz="3168"/>
            </a:pPr>
            <a:endParaRPr lang="en-US" sz="2000" dirty="0"/>
          </a:p>
        </p:txBody>
      </p:sp>
    </p:spTree>
    <p:extLst>
      <p:ext uri="{BB962C8B-B14F-4D97-AF65-F5344CB8AC3E}">
        <p14:creationId xmlns:p14="http://schemas.microsoft.com/office/powerpoint/2010/main" val="13450551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7032129" y="6519639"/>
            <a:ext cx="2133600" cy="332656"/>
          </a:xfrm>
        </p:spPr>
        <p:txBody>
          <a:bodyPr anchor="t"/>
          <a:lstStyle/>
          <a:p>
            <a:pPr>
              <a:defRPr/>
            </a:pPr>
            <a:fld id="{EBA92D97-E636-4C95-BB41-BB4B1B5C850B}" type="slidenum">
              <a:rPr lang="en-GB" smtClean="0"/>
              <a:pPr>
                <a:defRPr/>
              </a:pPr>
              <a:t>17</a:t>
            </a:fld>
            <a:endParaRPr lang="en-GB" dirty="0"/>
          </a:p>
        </p:txBody>
      </p:sp>
      <p:sp>
        <p:nvSpPr>
          <p:cNvPr id="15364" name="Title 1"/>
          <p:cNvSpPr txBox="1">
            <a:spLocks/>
          </p:cNvSpPr>
          <p:nvPr/>
        </p:nvSpPr>
        <p:spPr bwMode="auto">
          <a:xfrm>
            <a:off x="12326" y="0"/>
            <a:ext cx="9024170" cy="908720"/>
          </a:xfrm>
          <a:prstGeom prst="rect">
            <a:avLst/>
          </a:prstGeom>
          <a:solidFill>
            <a:schemeClr val="bg1"/>
          </a:solidFill>
          <a:ln>
            <a:noFill/>
          </a:ln>
          <a:extLst/>
        </p:spPr>
        <p:txBody>
          <a:bodyPr/>
          <a:lstStyle>
            <a:lvl1pPr eaLnBrk="0" hangingPunct="0">
              <a:defRPr sz="1200">
                <a:solidFill>
                  <a:schemeClr val="bg1"/>
                </a:solidFill>
                <a:latin typeface="Calibri" pitchFamily="34" charset="0"/>
                <a:ea typeface="Arial" charset="0"/>
                <a:cs typeface="Arial" charset="0"/>
              </a:defRPr>
            </a:lvl1pPr>
            <a:lvl2pPr marL="742950" indent="-285750" eaLnBrk="0" hangingPunct="0">
              <a:defRPr sz="1200">
                <a:solidFill>
                  <a:schemeClr val="bg1"/>
                </a:solidFill>
                <a:latin typeface="Calibri" pitchFamily="34" charset="0"/>
                <a:ea typeface="Arial" charset="0"/>
                <a:cs typeface="Arial" charset="0"/>
              </a:defRPr>
            </a:lvl2pPr>
            <a:lvl3pPr marL="1143000" indent="-228600" eaLnBrk="0" hangingPunct="0">
              <a:defRPr sz="1200">
                <a:solidFill>
                  <a:schemeClr val="bg1"/>
                </a:solidFill>
                <a:latin typeface="Calibri" pitchFamily="34" charset="0"/>
                <a:ea typeface="Arial" charset="0"/>
                <a:cs typeface="Arial" charset="0"/>
              </a:defRPr>
            </a:lvl3pPr>
            <a:lvl4pPr marL="1600200" indent="-228600" eaLnBrk="0" hangingPunct="0">
              <a:defRPr sz="1200">
                <a:solidFill>
                  <a:schemeClr val="bg1"/>
                </a:solidFill>
                <a:latin typeface="Calibri" pitchFamily="34" charset="0"/>
                <a:ea typeface="Arial" charset="0"/>
                <a:cs typeface="Arial" charset="0"/>
              </a:defRPr>
            </a:lvl4pPr>
            <a:lvl5pPr marL="2057400" indent="-228600" eaLnBrk="0" hangingPunct="0">
              <a:defRPr sz="1200">
                <a:solidFill>
                  <a:schemeClr val="bg1"/>
                </a:solidFill>
                <a:latin typeface="Calibri" pitchFamily="34" charset="0"/>
                <a:ea typeface="Arial" charset="0"/>
                <a:cs typeface="Arial" charset="0"/>
              </a:defRPr>
            </a:lvl5pPr>
            <a:lvl6pPr marL="2514600" indent="-228600" eaLnBrk="0" fontAlgn="base" hangingPunct="0">
              <a:spcBef>
                <a:spcPct val="0"/>
              </a:spcBef>
              <a:spcAft>
                <a:spcPct val="0"/>
              </a:spcAft>
              <a:defRPr sz="1200">
                <a:solidFill>
                  <a:schemeClr val="bg1"/>
                </a:solidFill>
                <a:latin typeface="Calibri" pitchFamily="34" charset="0"/>
                <a:ea typeface="Arial" charset="0"/>
                <a:cs typeface="Arial" charset="0"/>
              </a:defRPr>
            </a:lvl6pPr>
            <a:lvl7pPr marL="2971800" indent="-228600" eaLnBrk="0" fontAlgn="base" hangingPunct="0">
              <a:spcBef>
                <a:spcPct val="0"/>
              </a:spcBef>
              <a:spcAft>
                <a:spcPct val="0"/>
              </a:spcAft>
              <a:defRPr sz="1200">
                <a:solidFill>
                  <a:schemeClr val="bg1"/>
                </a:solidFill>
                <a:latin typeface="Calibri" pitchFamily="34" charset="0"/>
                <a:ea typeface="Arial" charset="0"/>
                <a:cs typeface="Arial" charset="0"/>
              </a:defRPr>
            </a:lvl7pPr>
            <a:lvl8pPr marL="3429000" indent="-228600" eaLnBrk="0" fontAlgn="base" hangingPunct="0">
              <a:spcBef>
                <a:spcPct val="0"/>
              </a:spcBef>
              <a:spcAft>
                <a:spcPct val="0"/>
              </a:spcAft>
              <a:defRPr sz="1200">
                <a:solidFill>
                  <a:schemeClr val="bg1"/>
                </a:solidFill>
                <a:latin typeface="Calibri" pitchFamily="34" charset="0"/>
                <a:ea typeface="Arial" charset="0"/>
                <a:cs typeface="Arial" charset="0"/>
              </a:defRPr>
            </a:lvl8pPr>
            <a:lvl9pPr marL="3886200" indent="-228600" eaLnBrk="0" fontAlgn="base" hangingPunct="0">
              <a:spcBef>
                <a:spcPct val="0"/>
              </a:spcBef>
              <a:spcAft>
                <a:spcPct val="0"/>
              </a:spcAft>
              <a:defRPr sz="1200">
                <a:solidFill>
                  <a:schemeClr val="bg1"/>
                </a:solidFill>
                <a:latin typeface="Calibri" pitchFamily="34" charset="0"/>
                <a:ea typeface="Arial" charset="0"/>
                <a:cs typeface="Arial" charset="0"/>
              </a:defRPr>
            </a:lvl9pPr>
          </a:lstStyle>
          <a:p>
            <a:r>
              <a:rPr lang="en-US" sz="3000" dirty="0" smtClean="0">
                <a:solidFill>
                  <a:srgbClr val="336699"/>
                </a:solidFill>
              </a:rPr>
              <a:t>  </a:t>
            </a:r>
            <a:endParaRPr lang="en-US" sz="3000" dirty="0">
              <a:solidFill>
                <a:srgbClr val="336699"/>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51987867"/>
              </p:ext>
            </p:extLst>
          </p:nvPr>
        </p:nvGraphicFramePr>
        <p:xfrm>
          <a:off x="25185" y="163456"/>
          <a:ext cx="9118815" cy="7297992"/>
        </p:xfrm>
        <a:graphic>
          <a:graphicData uri="http://schemas.openxmlformats.org/drawingml/2006/table">
            <a:tbl>
              <a:tblPr firstRow="1" firstCol="1" bandRow="1"/>
              <a:tblGrid>
                <a:gridCol w="154328">
                  <a:extLst>
                    <a:ext uri="{9D8B030D-6E8A-4147-A177-3AD203B41FA5}">
                      <a16:colId xmlns:a16="http://schemas.microsoft.com/office/drawing/2014/main" val="1727960081"/>
                    </a:ext>
                  </a:extLst>
                </a:gridCol>
                <a:gridCol w="76949">
                  <a:extLst>
                    <a:ext uri="{9D8B030D-6E8A-4147-A177-3AD203B41FA5}">
                      <a16:colId xmlns:a16="http://schemas.microsoft.com/office/drawing/2014/main" val="2564582028"/>
                    </a:ext>
                  </a:extLst>
                </a:gridCol>
                <a:gridCol w="8887538">
                  <a:extLst>
                    <a:ext uri="{9D8B030D-6E8A-4147-A177-3AD203B41FA5}">
                      <a16:colId xmlns:a16="http://schemas.microsoft.com/office/drawing/2014/main" val="2300928435"/>
                    </a:ext>
                  </a:extLst>
                </a:gridCol>
              </a:tblGrid>
              <a:tr h="303788">
                <a:tc gridSpan="3">
                  <a:txBody>
                    <a:bodyPr/>
                    <a:lstStyle/>
                    <a:p>
                      <a:pPr algn="l">
                        <a:lnSpc>
                          <a:spcPct val="100000"/>
                        </a:lnSpc>
                        <a:spcBef>
                          <a:spcPts val="0"/>
                        </a:spcBef>
                        <a:spcAft>
                          <a:spcPts val="0"/>
                        </a:spcAft>
                      </a:pPr>
                      <a:r>
                        <a:rPr lang="en-GB" sz="1700" b="1" dirty="0">
                          <a:effectLst/>
                          <a:latin typeface="Arial Narrow" panose="020B0606020202030204" pitchFamily="34" charset="0"/>
                          <a:ea typeface="Times New Roman" panose="02020603050405020304" pitchFamily="18" charset="0"/>
                          <a:cs typeface="Arial" panose="020B0604020202020204" pitchFamily="34" charset="0"/>
                        </a:rPr>
                        <a:t>Legal and regulatory framework </a:t>
                      </a:r>
                      <a:endParaRPr lang="en-GB" sz="17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FABF8F"/>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993137143"/>
                  </a:ext>
                </a:extLst>
              </a:tr>
              <a:tr h="303788">
                <a:tc rowSpan="5" gridSpan="2">
                  <a:txBody>
                    <a:bodyPr/>
                    <a:lstStyle/>
                    <a:p>
                      <a:pPr marL="0" indent="0"/>
                      <a:endParaRPr lang="en-GB" sz="1700" dirty="0"/>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rowSpan="5" hMerge="1">
                  <a:txBody>
                    <a:bodyPr/>
                    <a:lstStyle/>
                    <a:p>
                      <a:endParaRPr lang="en-GB"/>
                    </a:p>
                  </a:txBody>
                  <a:tcPr/>
                </a:tc>
                <a:tc>
                  <a:txBody>
                    <a:bodyPr/>
                    <a:lstStyle/>
                    <a:p>
                      <a:pPr algn="l">
                        <a:lnSpc>
                          <a:spcPct val="100000"/>
                        </a:lnSpc>
                        <a:spcBef>
                          <a:spcPts val="0"/>
                        </a:spcBef>
                        <a:spcAft>
                          <a:spcPts val="0"/>
                        </a:spcAft>
                      </a:pP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Can the project be procured as a PPP within the</a:t>
                      </a:r>
                      <a:r>
                        <a:rPr lang="en-GB" sz="1700" dirty="0">
                          <a:solidFill>
                            <a:srgbClr val="365F91"/>
                          </a:solidFill>
                          <a:effectLst/>
                          <a:latin typeface="Arial Narrow" panose="020B0606020202030204" pitchFamily="34" charset="0"/>
                          <a:ea typeface="Times New Roman" panose="02020603050405020304" pitchFamily="18" charset="0"/>
                          <a:cs typeface="Arial" panose="020B0604020202020204" pitchFamily="34" charset="0"/>
                        </a:rPr>
                        <a:t> existing legal framework</a:t>
                      </a: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 </a:t>
                      </a:r>
                      <a:endParaRPr lang="en-GB" sz="17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extLst>
                  <a:ext uri="{0D108BD9-81ED-4DB2-BD59-A6C34878D82A}">
                    <a16:rowId xmlns:a16="http://schemas.microsoft.com/office/drawing/2014/main" val="2326106618"/>
                  </a:ext>
                </a:extLst>
              </a:tr>
              <a:tr h="362382">
                <a:tc gridSpan="2" vMerge="1">
                  <a:txBody>
                    <a:bodyPr/>
                    <a:lstStyle/>
                    <a:p>
                      <a:endParaRPr lang="en-GB" dirty="0"/>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hMerge="1" vMerge="1">
                  <a:txBody>
                    <a:bodyPr/>
                    <a:lstStyle/>
                    <a:p>
                      <a:endParaRPr lang="en-GB"/>
                    </a:p>
                  </a:txBody>
                  <a:tcPr/>
                </a:tc>
                <a:tc>
                  <a:txBody>
                    <a:bodyPr/>
                    <a:lstStyle/>
                    <a:p>
                      <a:pPr algn="l">
                        <a:lnSpc>
                          <a:spcPct val="100000"/>
                        </a:lnSpc>
                        <a:spcBef>
                          <a:spcPts val="0"/>
                        </a:spcBef>
                        <a:spcAft>
                          <a:spcPts val="0"/>
                        </a:spcAft>
                      </a:pP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Does the </a:t>
                      </a:r>
                      <a:r>
                        <a:rPr lang="en-GB" sz="1700" dirty="0">
                          <a:solidFill>
                            <a:srgbClr val="365F91"/>
                          </a:solidFill>
                          <a:effectLst/>
                          <a:latin typeface="Arial Narrow" panose="020B0606020202030204" pitchFamily="34" charset="0"/>
                          <a:ea typeface="Times New Roman" panose="02020603050405020304" pitchFamily="18" charset="0"/>
                          <a:cs typeface="Arial" panose="020B0604020202020204" pitchFamily="34" charset="0"/>
                        </a:rPr>
                        <a:t>legal and regulatory framework </a:t>
                      </a: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permit the private sector to provide the public service?</a:t>
                      </a:r>
                      <a:endParaRPr lang="en-GB" sz="17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extLst>
                  <a:ext uri="{0D108BD9-81ED-4DB2-BD59-A6C34878D82A}">
                    <a16:rowId xmlns:a16="http://schemas.microsoft.com/office/drawing/2014/main" val="4180955383"/>
                  </a:ext>
                </a:extLst>
              </a:tr>
              <a:tr h="579164">
                <a:tc gridSpan="2" vMerge="1">
                  <a:txBody>
                    <a:bodyPr/>
                    <a:lstStyle/>
                    <a:p>
                      <a:endParaRPr lang="en-GB" dirty="0"/>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hMerge="1" vMerge="1">
                  <a:txBody>
                    <a:bodyPr/>
                    <a:lstStyle/>
                    <a:p>
                      <a:endParaRPr lang="en-GB"/>
                    </a:p>
                  </a:txBody>
                  <a:tcPr/>
                </a:tc>
                <a:tc>
                  <a:txBody>
                    <a:bodyPr/>
                    <a:lstStyle/>
                    <a:p>
                      <a:pPr algn="l">
                        <a:lnSpc>
                          <a:spcPct val="100000"/>
                        </a:lnSpc>
                        <a:spcBef>
                          <a:spcPts val="0"/>
                        </a:spcBef>
                        <a:spcAft>
                          <a:spcPts val="0"/>
                        </a:spcAft>
                      </a:pP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Does the </a:t>
                      </a:r>
                      <a:r>
                        <a:rPr lang="en-GB" sz="1700" dirty="0">
                          <a:solidFill>
                            <a:srgbClr val="365F91"/>
                          </a:solidFill>
                          <a:effectLst/>
                          <a:latin typeface="Arial Narrow" panose="020B0606020202030204" pitchFamily="34" charset="0"/>
                          <a:ea typeface="Times New Roman" panose="02020603050405020304" pitchFamily="18" charset="0"/>
                          <a:cs typeface="Arial" panose="020B0604020202020204" pitchFamily="34" charset="0"/>
                        </a:rPr>
                        <a:t>public authority have the required legal powers </a:t>
                      </a: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to prepare, procure and enter into the PPP contract and related agreements?  </a:t>
                      </a:r>
                      <a:endParaRPr lang="en-GB" sz="17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extLst>
                  <a:ext uri="{0D108BD9-81ED-4DB2-BD59-A6C34878D82A}">
                    <a16:rowId xmlns:a16="http://schemas.microsoft.com/office/drawing/2014/main" val="727095844"/>
                  </a:ext>
                </a:extLst>
              </a:tr>
              <a:tr h="362382">
                <a:tc gridSpan="2" vMerge="1">
                  <a:txBody>
                    <a:bodyPr/>
                    <a:lstStyle/>
                    <a:p>
                      <a:endParaRPr lang="en-GB"/>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hMerge="1" vMerge="1">
                  <a:txBody>
                    <a:bodyPr/>
                    <a:lstStyle/>
                    <a:p>
                      <a:endParaRPr lang="en-GB"/>
                    </a:p>
                  </a:txBody>
                  <a:tcPr/>
                </a:tc>
                <a:tc>
                  <a:txBody>
                    <a:bodyPr/>
                    <a:lstStyle/>
                    <a:p>
                      <a:pPr algn="l">
                        <a:lnSpc>
                          <a:spcPct val="100000"/>
                        </a:lnSpc>
                        <a:spcBef>
                          <a:spcPts val="0"/>
                        </a:spcBef>
                        <a:spcAft>
                          <a:spcPts val="0"/>
                        </a:spcAft>
                      </a:pP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Do </a:t>
                      </a:r>
                      <a:r>
                        <a:rPr lang="en-GB" sz="1700" dirty="0">
                          <a:solidFill>
                            <a:srgbClr val="365F91"/>
                          </a:solidFill>
                          <a:effectLst/>
                          <a:latin typeface="Arial Narrow" panose="020B0606020202030204" pitchFamily="34" charset="0"/>
                          <a:ea typeface="Times New Roman" panose="02020603050405020304" pitchFamily="18" charset="0"/>
                          <a:cs typeface="Arial" panose="020B0604020202020204" pitchFamily="34" charset="0"/>
                        </a:rPr>
                        <a:t>high-level policy makers </a:t>
                      </a: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and officials support the implementation of the project as a PPP?   </a:t>
                      </a:r>
                      <a:endParaRPr lang="en-GB" sz="17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extLst>
                  <a:ext uri="{0D108BD9-81ED-4DB2-BD59-A6C34878D82A}">
                    <a16:rowId xmlns:a16="http://schemas.microsoft.com/office/drawing/2014/main" val="472311954"/>
                  </a:ext>
                </a:extLst>
              </a:tr>
              <a:tr h="362382">
                <a:tc gridSpan="2" vMerge="1">
                  <a:txBody>
                    <a:bodyPr/>
                    <a:lstStyle/>
                    <a:p>
                      <a:endParaRPr lang="en-GB" dirty="0"/>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hMerge="1" vMerge="1">
                  <a:txBody>
                    <a:bodyPr/>
                    <a:lstStyle/>
                    <a:p>
                      <a:endParaRPr lang="en-GB"/>
                    </a:p>
                  </a:txBody>
                  <a:tcPr/>
                </a:tc>
                <a:tc>
                  <a:txBody>
                    <a:bodyPr/>
                    <a:lstStyle/>
                    <a:p>
                      <a:pPr algn="l">
                        <a:lnSpc>
                          <a:spcPct val="100000"/>
                        </a:lnSpc>
                        <a:spcBef>
                          <a:spcPts val="0"/>
                        </a:spcBef>
                        <a:spcAft>
                          <a:spcPts val="0"/>
                        </a:spcAft>
                      </a:pP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Is there evidence that </a:t>
                      </a:r>
                      <a:r>
                        <a:rPr lang="en-GB" sz="1700" dirty="0">
                          <a:solidFill>
                            <a:srgbClr val="365F91"/>
                          </a:solidFill>
                          <a:effectLst/>
                          <a:latin typeface="Arial Narrow" panose="020B0606020202030204" pitchFamily="34" charset="0"/>
                          <a:ea typeface="Times New Roman" panose="02020603050405020304" pitchFamily="18" charset="0"/>
                          <a:cs typeface="Arial" panose="020B0604020202020204" pitchFamily="34" charset="0"/>
                        </a:rPr>
                        <a:t>users </a:t>
                      </a:r>
                      <a:r>
                        <a:rPr lang="en-GB" sz="1700" dirty="0" smtClean="0">
                          <a:solidFill>
                            <a:srgbClr val="365F91"/>
                          </a:solidFill>
                          <a:effectLst/>
                          <a:latin typeface="Arial Narrow" panose="020B0606020202030204" pitchFamily="34" charset="0"/>
                          <a:ea typeface="Times New Roman" panose="02020603050405020304" pitchFamily="18" charset="0"/>
                          <a:cs typeface="Arial" panose="020B0604020202020204" pitchFamily="34" charset="0"/>
                        </a:rPr>
                        <a:t>&amp; </a:t>
                      </a:r>
                      <a:r>
                        <a:rPr lang="en-GB" sz="1700" dirty="0">
                          <a:solidFill>
                            <a:srgbClr val="365F91"/>
                          </a:solidFill>
                          <a:effectLst/>
                          <a:latin typeface="Arial Narrow" panose="020B0606020202030204" pitchFamily="34" charset="0"/>
                          <a:ea typeface="Times New Roman" panose="02020603050405020304" pitchFamily="18" charset="0"/>
                          <a:cs typeface="Arial" panose="020B0604020202020204" pitchFamily="34" charset="0"/>
                        </a:rPr>
                        <a:t>other relevant stakeholders support the project </a:t>
                      </a: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being procured as a PPP?</a:t>
                      </a:r>
                      <a:endParaRPr lang="en-GB" sz="17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extLst>
                  <a:ext uri="{0D108BD9-81ED-4DB2-BD59-A6C34878D82A}">
                    <a16:rowId xmlns:a16="http://schemas.microsoft.com/office/drawing/2014/main" val="3961604888"/>
                  </a:ext>
                </a:extLst>
              </a:tr>
              <a:tr h="303788">
                <a:tc gridSpan="3">
                  <a:txBody>
                    <a:bodyPr/>
                    <a:lstStyle/>
                    <a:p>
                      <a:pPr algn="l">
                        <a:lnSpc>
                          <a:spcPct val="100000"/>
                        </a:lnSpc>
                        <a:spcBef>
                          <a:spcPts val="0"/>
                        </a:spcBef>
                        <a:spcAft>
                          <a:spcPts val="0"/>
                        </a:spcAft>
                      </a:pPr>
                      <a:r>
                        <a:rPr lang="en-GB" sz="1700" b="1" dirty="0">
                          <a:effectLst/>
                          <a:latin typeface="Arial Narrow" panose="020B0606020202030204" pitchFamily="34" charset="0"/>
                          <a:ea typeface="Times New Roman" panose="02020603050405020304" pitchFamily="18" charset="0"/>
                          <a:cs typeface="Arial" panose="020B0604020202020204" pitchFamily="34" charset="0"/>
                        </a:rPr>
                        <a:t>Public and private sector capacity </a:t>
                      </a:r>
                      <a:endParaRPr lang="en-GB" sz="17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B2A1C7"/>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164498348"/>
                  </a:ext>
                </a:extLst>
              </a:tr>
              <a:tr h="579164">
                <a:tc rowSpan="3">
                  <a:txBody>
                    <a:bodyPr/>
                    <a:lstStyle/>
                    <a:p>
                      <a:endParaRPr lang="en-GB" sz="1700" dirty="0"/>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gridSpan="2">
                  <a:txBody>
                    <a:bodyPr/>
                    <a:lstStyle/>
                    <a:p>
                      <a:pPr algn="l">
                        <a:lnSpc>
                          <a:spcPct val="100000"/>
                        </a:lnSpc>
                        <a:spcBef>
                          <a:spcPts val="0"/>
                        </a:spcBef>
                        <a:spcAft>
                          <a:spcPts val="0"/>
                        </a:spcAft>
                      </a:pP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Does the </a:t>
                      </a:r>
                      <a:r>
                        <a:rPr lang="en-GB" sz="1700" dirty="0" smtClean="0">
                          <a:solidFill>
                            <a:srgbClr val="365F91"/>
                          </a:solidFill>
                          <a:effectLst/>
                          <a:latin typeface="Arial Narrow" panose="020B0606020202030204" pitchFamily="34" charset="0"/>
                          <a:ea typeface="Times New Roman" panose="02020603050405020304" pitchFamily="18" charset="0"/>
                          <a:cs typeface="Arial" panose="020B0604020202020204" pitchFamily="34" charset="0"/>
                        </a:rPr>
                        <a:t>public authority </a:t>
                      </a:r>
                      <a:r>
                        <a:rPr lang="en-GB" sz="1700" dirty="0">
                          <a:solidFill>
                            <a:srgbClr val="365F91"/>
                          </a:solidFill>
                          <a:effectLst/>
                          <a:latin typeface="Arial Narrow" panose="020B0606020202030204" pitchFamily="34" charset="0"/>
                          <a:ea typeface="Times New Roman" panose="02020603050405020304" pitchFamily="18" charset="0"/>
                          <a:cs typeface="Arial" panose="020B0604020202020204" pitchFamily="34" charset="0"/>
                        </a:rPr>
                        <a:t>have access to the appropriate skills, experience and knowledge </a:t>
                      </a: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necessary to prepare, procure and manage the PPP?</a:t>
                      </a:r>
                      <a:endParaRPr lang="en-GB" sz="17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hMerge="1">
                  <a:txBody>
                    <a:bodyPr/>
                    <a:lstStyle/>
                    <a:p>
                      <a:pPr algn="l">
                        <a:lnSpc>
                          <a:spcPct val="100000"/>
                        </a:lnSpc>
                        <a:spcBef>
                          <a:spcPts val="0"/>
                        </a:spcBef>
                        <a:spcAft>
                          <a:spcPts val="0"/>
                        </a:spcAft>
                      </a:pP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extLst>
                  <a:ext uri="{0D108BD9-81ED-4DB2-BD59-A6C34878D82A}">
                    <a16:rowId xmlns:a16="http://schemas.microsoft.com/office/drawing/2014/main" val="2211150510"/>
                  </a:ext>
                </a:extLst>
              </a:tr>
              <a:tr h="579164">
                <a:tc vMerge="1">
                  <a:txBody>
                    <a:bodyPr/>
                    <a:lstStyle/>
                    <a:p>
                      <a:endParaRPr lang="en-GB" dirty="0"/>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gridSpan="2">
                  <a:txBody>
                    <a:bodyPr/>
                    <a:lstStyle/>
                    <a:p>
                      <a:pPr algn="l">
                        <a:lnSpc>
                          <a:spcPct val="100000"/>
                        </a:lnSpc>
                        <a:spcBef>
                          <a:spcPts val="0"/>
                        </a:spcBef>
                        <a:spcAft>
                          <a:spcPts val="0"/>
                        </a:spcAft>
                      </a:pP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Can the </a:t>
                      </a:r>
                      <a:r>
                        <a:rPr lang="en-GB" sz="1700" dirty="0">
                          <a:solidFill>
                            <a:srgbClr val="365F91"/>
                          </a:solidFill>
                          <a:effectLst/>
                          <a:latin typeface="Arial Narrow" panose="020B0606020202030204" pitchFamily="34" charset="0"/>
                          <a:ea typeface="Times New Roman" panose="02020603050405020304" pitchFamily="18" charset="0"/>
                          <a:cs typeface="Arial" panose="020B0604020202020204" pitchFamily="34" charset="0"/>
                        </a:rPr>
                        <a:t>private sector </a:t>
                      </a: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provide access to the necessary skills/experience that are not readily available to the public sector?</a:t>
                      </a:r>
                      <a:endParaRPr lang="en-GB" sz="17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hMerge="1">
                  <a:txBody>
                    <a:bodyPr/>
                    <a:lstStyle/>
                    <a:p>
                      <a:pPr algn="l">
                        <a:lnSpc>
                          <a:spcPct val="100000"/>
                        </a:lnSpc>
                        <a:spcBef>
                          <a:spcPts val="0"/>
                        </a:spcBef>
                        <a:spcAft>
                          <a:spcPts val="0"/>
                        </a:spcAft>
                      </a:pPr>
                      <a:endParaRPr lang="en-GB" sz="180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extLst>
                  <a:ext uri="{0D108BD9-81ED-4DB2-BD59-A6C34878D82A}">
                    <a16:rowId xmlns:a16="http://schemas.microsoft.com/office/drawing/2014/main" val="1790419648"/>
                  </a:ext>
                </a:extLst>
              </a:tr>
              <a:tr h="362382">
                <a:tc vMerge="1">
                  <a:txBody>
                    <a:bodyPr/>
                    <a:lstStyle/>
                    <a:p>
                      <a:endParaRPr lang="en-GB" dirty="0"/>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gridSpan="2">
                  <a:txBody>
                    <a:bodyPr/>
                    <a:lstStyle/>
                    <a:p>
                      <a:pPr algn="l">
                        <a:lnSpc>
                          <a:spcPct val="100000"/>
                        </a:lnSpc>
                        <a:spcBef>
                          <a:spcPts val="0"/>
                        </a:spcBef>
                        <a:spcAft>
                          <a:spcPts val="0"/>
                        </a:spcAft>
                      </a:pP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Have </a:t>
                      </a:r>
                      <a:r>
                        <a:rPr lang="en-GB" sz="1700" dirty="0">
                          <a:solidFill>
                            <a:srgbClr val="365F91"/>
                          </a:solidFill>
                          <a:effectLst/>
                          <a:latin typeface="Arial Narrow" panose="020B0606020202030204" pitchFamily="34" charset="0"/>
                          <a:ea typeface="Times New Roman" panose="02020603050405020304" pitchFamily="18" charset="0"/>
                          <a:cs typeface="Arial" panose="020B0604020202020204" pitchFamily="34" charset="0"/>
                        </a:rPr>
                        <a:t>similar PPP projects </a:t>
                      </a: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been successfully implemented in the country, or region over the last </a:t>
                      </a:r>
                      <a:r>
                        <a:rPr lang="en-GB" sz="1700" dirty="0" smtClean="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5 </a:t>
                      </a: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years?  </a:t>
                      </a:r>
                      <a:endParaRPr lang="en-GB" sz="17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hMerge="1">
                  <a:txBody>
                    <a:bodyPr/>
                    <a:lstStyle/>
                    <a:p>
                      <a:pPr algn="l">
                        <a:lnSpc>
                          <a:spcPct val="100000"/>
                        </a:lnSpc>
                        <a:spcBef>
                          <a:spcPts val="0"/>
                        </a:spcBef>
                        <a:spcAft>
                          <a:spcPts val="0"/>
                        </a:spcAft>
                      </a:pPr>
                      <a:endParaRPr lang="en-GB" sz="180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extLst>
                  <a:ext uri="{0D108BD9-81ED-4DB2-BD59-A6C34878D82A}">
                    <a16:rowId xmlns:a16="http://schemas.microsoft.com/office/drawing/2014/main" val="58560113"/>
                  </a:ext>
                </a:extLst>
              </a:tr>
              <a:tr h="303788">
                <a:tc gridSpan="3">
                  <a:txBody>
                    <a:bodyPr/>
                    <a:lstStyle/>
                    <a:p>
                      <a:pPr algn="l">
                        <a:lnSpc>
                          <a:spcPct val="100000"/>
                        </a:lnSpc>
                        <a:spcBef>
                          <a:spcPts val="0"/>
                        </a:spcBef>
                        <a:spcAft>
                          <a:spcPts val="0"/>
                        </a:spcAft>
                      </a:pPr>
                      <a:r>
                        <a:rPr lang="en-GB" sz="1700" b="1"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Project-specific characteristics</a:t>
                      </a:r>
                      <a:endParaRPr lang="en-GB" sz="17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C2D69B"/>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098168043"/>
                  </a:ext>
                </a:extLst>
              </a:tr>
              <a:tr h="579164">
                <a:tc rowSpan="5">
                  <a:txBody>
                    <a:bodyPr/>
                    <a:lstStyle/>
                    <a:p>
                      <a:pPr algn="l">
                        <a:lnSpc>
                          <a:spcPct val="100000"/>
                        </a:lnSpc>
                        <a:spcBef>
                          <a:spcPts val="0"/>
                        </a:spcBef>
                        <a:spcAft>
                          <a:spcPts val="0"/>
                        </a:spcAft>
                      </a:pPr>
                      <a:endParaRPr lang="en-GB" sz="17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gridSpan="2">
                  <a:txBody>
                    <a:bodyPr/>
                    <a:lstStyle/>
                    <a:p>
                      <a:pPr algn="l">
                        <a:lnSpc>
                          <a:spcPct val="100000"/>
                        </a:lnSpc>
                        <a:spcBef>
                          <a:spcPts val="0"/>
                        </a:spcBef>
                        <a:spcAft>
                          <a:spcPts val="0"/>
                        </a:spcAft>
                      </a:pP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Does the project offer the opportunity to </a:t>
                      </a:r>
                      <a:r>
                        <a:rPr lang="en-GB" sz="1700" dirty="0">
                          <a:solidFill>
                            <a:srgbClr val="365F91"/>
                          </a:solidFill>
                          <a:effectLst/>
                          <a:latin typeface="Arial Narrow" panose="020B0606020202030204" pitchFamily="34" charset="0"/>
                          <a:ea typeface="Times New Roman" panose="02020603050405020304" pitchFamily="18" charset="0"/>
                          <a:cs typeface="Arial" panose="020B0604020202020204" pitchFamily="34" charset="0"/>
                        </a:rPr>
                        <a:t>integrate the design, construction, financing, operation and maintenance </a:t>
                      </a: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of the infrastructure asset in order to reduce whole-life costs?      </a:t>
                      </a:r>
                      <a:endParaRPr lang="en-GB" sz="17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hMerge="1">
                  <a:txBody>
                    <a:bodyPr/>
                    <a:lstStyle/>
                    <a:p>
                      <a:pPr algn="l">
                        <a:lnSpc>
                          <a:spcPct val="100000"/>
                        </a:lnSpc>
                        <a:spcBef>
                          <a:spcPts val="0"/>
                        </a:spcBef>
                        <a:spcAft>
                          <a:spcPts val="0"/>
                        </a:spcAft>
                      </a:pP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extLst>
                  <a:ext uri="{0D108BD9-81ED-4DB2-BD59-A6C34878D82A}">
                    <a16:rowId xmlns:a16="http://schemas.microsoft.com/office/drawing/2014/main" val="2763283926"/>
                  </a:ext>
                </a:extLst>
              </a:tr>
              <a:tr h="579164">
                <a:tc vMerge="1">
                  <a:txBody>
                    <a:bodyPr/>
                    <a:lstStyle/>
                    <a:p>
                      <a:pPr algn="l">
                        <a:lnSpc>
                          <a:spcPct val="100000"/>
                        </a:lnSpc>
                        <a:spcBef>
                          <a:spcPts val="0"/>
                        </a:spcBef>
                        <a:spcAft>
                          <a:spcPts val="0"/>
                        </a:spcAft>
                      </a:pP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gridSpan="2">
                  <a:txBody>
                    <a:bodyPr/>
                    <a:lstStyle/>
                    <a:p>
                      <a:pPr algn="l">
                        <a:lnSpc>
                          <a:spcPct val="100000"/>
                        </a:lnSpc>
                        <a:spcBef>
                          <a:spcPts val="0"/>
                        </a:spcBef>
                        <a:spcAft>
                          <a:spcPts val="0"/>
                        </a:spcAft>
                      </a:pP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Are the</a:t>
                      </a:r>
                      <a:r>
                        <a:rPr lang="en-GB" sz="1700" dirty="0">
                          <a:solidFill>
                            <a:srgbClr val="365F91"/>
                          </a:solidFill>
                          <a:effectLst/>
                          <a:latin typeface="Arial Narrow" panose="020B0606020202030204" pitchFamily="34" charset="0"/>
                          <a:ea typeface="Times New Roman" panose="02020603050405020304" pitchFamily="18" charset="0"/>
                          <a:cs typeface="Arial" panose="020B0604020202020204" pitchFamily="34" charset="0"/>
                        </a:rPr>
                        <a:t> transaction costs </a:t>
                      </a: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of preparing and procuring the project as a PPP justified in relation to the value of the project?   </a:t>
                      </a:r>
                      <a:endParaRPr lang="en-GB" sz="17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hMerge="1">
                  <a:txBody>
                    <a:bodyPr/>
                    <a:lstStyle/>
                    <a:p>
                      <a:pPr algn="l">
                        <a:lnSpc>
                          <a:spcPct val="100000"/>
                        </a:lnSpc>
                        <a:spcBef>
                          <a:spcPts val="0"/>
                        </a:spcBef>
                        <a:spcAft>
                          <a:spcPts val="0"/>
                        </a:spcAft>
                      </a:pPr>
                      <a:endParaRPr lang="en-GB" sz="180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extLst>
                  <a:ext uri="{0D108BD9-81ED-4DB2-BD59-A6C34878D82A}">
                    <a16:rowId xmlns:a16="http://schemas.microsoft.com/office/drawing/2014/main" val="2804560371"/>
                  </a:ext>
                </a:extLst>
              </a:tr>
              <a:tr h="579164">
                <a:tc vMerge="1">
                  <a:txBody>
                    <a:bodyPr/>
                    <a:lstStyle/>
                    <a:p>
                      <a:pPr algn="l">
                        <a:lnSpc>
                          <a:spcPct val="100000"/>
                        </a:lnSpc>
                        <a:spcBef>
                          <a:spcPts val="0"/>
                        </a:spcBef>
                        <a:spcAft>
                          <a:spcPts val="0"/>
                        </a:spcAft>
                      </a:pP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gridSpan="2">
                  <a:txBody>
                    <a:bodyPr/>
                    <a:lstStyle/>
                    <a:p>
                      <a:pPr algn="l">
                        <a:lnSpc>
                          <a:spcPct val="100000"/>
                        </a:lnSpc>
                        <a:spcBef>
                          <a:spcPts val="0"/>
                        </a:spcBef>
                        <a:spcAft>
                          <a:spcPts val="0"/>
                        </a:spcAft>
                      </a:pP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For </a:t>
                      </a:r>
                      <a:r>
                        <a:rPr lang="en-GB" sz="1700" dirty="0">
                          <a:solidFill>
                            <a:srgbClr val="365F91"/>
                          </a:solidFill>
                          <a:effectLst/>
                          <a:latin typeface="Arial Narrow" panose="020B0606020202030204" pitchFamily="34" charset="0"/>
                          <a:ea typeface="Times New Roman" panose="02020603050405020304" pitchFamily="18" charset="0"/>
                          <a:cs typeface="Arial" panose="020B0604020202020204" pitchFamily="34" charset="0"/>
                        </a:rPr>
                        <a:t>smaller individual projects</a:t>
                      </a: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 are there opportunities to spread or reduce the overall transaction costs by bundling the project or using a programme approach?   </a:t>
                      </a:r>
                      <a:endParaRPr lang="en-GB" sz="17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hMerge="1">
                  <a:txBody>
                    <a:bodyPr/>
                    <a:lstStyle/>
                    <a:p>
                      <a:pPr algn="l">
                        <a:lnSpc>
                          <a:spcPct val="100000"/>
                        </a:lnSpc>
                        <a:spcBef>
                          <a:spcPts val="0"/>
                        </a:spcBef>
                        <a:spcAft>
                          <a:spcPts val="0"/>
                        </a:spcAft>
                      </a:pPr>
                      <a:endParaRPr lang="en-GB" sz="180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extLst>
                  <a:ext uri="{0D108BD9-81ED-4DB2-BD59-A6C34878D82A}">
                    <a16:rowId xmlns:a16="http://schemas.microsoft.com/office/drawing/2014/main" val="99517396"/>
                  </a:ext>
                </a:extLst>
              </a:tr>
              <a:tr h="579164">
                <a:tc vMerge="1">
                  <a:txBody>
                    <a:bodyPr/>
                    <a:lstStyle/>
                    <a:p>
                      <a:pPr algn="l">
                        <a:lnSpc>
                          <a:spcPct val="100000"/>
                        </a:lnSpc>
                        <a:spcBef>
                          <a:spcPts val="0"/>
                        </a:spcBef>
                        <a:spcAft>
                          <a:spcPts val="0"/>
                        </a:spcAft>
                      </a:pP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gridSpan="2">
                  <a:txBody>
                    <a:bodyPr/>
                    <a:lstStyle/>
                    <a:p>
                      <a:pPr algn="l">
                        <a:lnSpc>
                          <a:spcPct val="100000"/>
                        </a:lnSpc>
                        <a:spcBef>
                          <a:spcPts val="0"/>
                        </a:spcBef>
                        <a:spcAft>
                          <a:spcPts val="0"/>
                        </a:spcAft>
                      </a:pP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Does the project address a </a:t>
                      </a:r>
                      <a:r>
                        <a:rPr lang="en-GB" sz="1700" dirty="0">
                          <a:solidFill>
                            <a:srgbClr val="365F91"/>
                          </a:solidFill>
                          <a:effectLst/>
                          <a:latin typeface="Arial Narrow" panose="020B0606020202030204" pitchFamily="34" charset="0"/>
                          <a:ea typeface="Times New Roman" panose="02020603050405020304" pitchFamily="18" charset="0"/>
                          <a:cs typeface="Arial" panose="020B0604020202020204" pitchFamily="34" charset="0"/>
                        </a:rPr>
                        <a:t>long-term, predictable and stable public service need </a:t>
                      </a: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which is not expected to change significantly over the duration of the PPP contract?  </a:t>
                      </a:r>
                      <a:endParaRPr lang="en-GB" sz="17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hMerge="1">
                  <a:txBody>
                    <a:bodyPr/>
                    <a:lstStyle/>
                    <a:p>
                      <a:pPr algn="l">
                        <a:lnSpc>
                          <a:spcPct val="100000"/>
                        </a:lnSpc>
                        <a:spcBef>
                          <a:spcPts val="0"/>
                        </a:spcBef>
                        <a:spcAft>
                          <a:spcPts val="0"/>
                        </a:spcAft>
                      </a:pPr>
                      <a:endParaRPr lang="en-GB" sz="180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extLst>
                  <a:ext uri="{0D108BD9-81ED-4DB2-BD59-A6C34878D82A}">
                    <a16:rowId xmlns:a16="http://schemas.microsoft.com/office/drawing/2014/main" val="574281187"/>
                  </a:ext>
                </a:extLst>
              </a:tr>
              <a:tr h="579164">
                <a:tc vMerge="1">
                  <a:txBody>
                    <a:bodyPr/>
                    <a:lstStyle/>
                    <a:p>
                      <a:pPr algn="l">
                        <a:lnSpc>
                          <a:spcPct val="100000"/>
                        </a:lnSpc>
                        <a:spcBef>
                          <a:spcPts val="0"/>
                        </a:spcBef>
                        <a:spcAft>
                          <a:spcPts val="0"/>
                        </a:spcAft>
                      </a:pP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gridSpan="2">
                  <a:txBody>
                    <a:bodyPr/>
                    <a:lstStyle/>
                    <a:p>
                      <a:pPr algn="l">
                        <a:lnSpc>
                          <a:spcPct val="100000"/>
                        </a:lnSpc>
                        <a:spcBef>
                          <a:spcPts val="0"/>
                        </a:spcBef>
                        <a:spcAft>
                          <a:spcPts val="0"/>
                        </a:spcAft>
                      </a:pPr>
                      <a:r>
                        <a:rPr lang="en-GB" sz="17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Is it clear that there are no obvious benefits or synergies to be gained by extending the authority’s existing management of operations?</a:t>
                      </a:r>
                      <a:endParaRPr lang="en-GB" sz="17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hMerge="1">
                  <a:txBody>
                    <a:bodyPr/>
                    <a:lstStyle/>
                    <a:p>
                      <a:pPr algn="l">
                        <a:lnSpc>
                          <a:spcPct val="100000"/>
                        </a:lnSpc>
                        <a:spcBef>
                          <a:spcPts val="0"/>
                        </a:spcBef>
                        <a:spcAft>
                          <a:spcPts val="0"/>
                        </a:spcAft>
                      </a:pP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51549" marR="51549" marT="13365" marB="13365">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extLst>
                  <a:ext uri="{0D108BD9-81ED-4DB2-BD59-A6C34878D82A}">
                    <a16:rowId xmlns:a16="http://schemas.microsoft.com/office/drawing/2014/main" val="1195201914"/>
                  </a:ext>
                </a:extLst>
              </a:tr>
            </a:tbl>
          </a:graphicData>
        </a:graphic>
      </p:graphicFrame>
    </p:spTree>
    <p:extLst>
      <p:ext uri="{BB962C8B-B14F-4D97-AF65-F5344CB8AC3E}">
        <p14:creationId xmlns:p14="http://schemas.microsoft.com/office/powerpoint/2010/main" val="14351564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7010400" y="6525344"/>
            <a:ext cx="2133600" cy="332656"/>
          </a:xfrm>
        </p:spPr>
        <p:txBody>
          <a:bodyPr anchor="t"/>
          <a:lstStyle/>
          <a:p>
            <a:pPr>
              <a:defRPr/>
            </a:pPr>
            <a:fld id="{EBA92D97-E636-4C95-BB41-BB4B1B5C850B}" type="slidenum">
              <a:rPr lang="en-GB" smtClean="0"/>
              <a:pPr>
                <a:defRPr/>
              </a:pPr>
              <a:t>18</a:t>
            </a:fld>
            <a:endParaRPr lang="en-GB" dirty="0"/>
          </a:p>
        </p:txBody>
      </p:sp>
      <p:sp>
        <p:nvSpPr>
          <p:cNvPr id="15364" name="Title 1"/>
          <p:cNvSpPr txBox="1">
            <a:spLocks/>
          </p:cNvSpPr>
          <p:nvPr/>
        </p:nvSpPr>
        <p:spPr bwMode="auto">
          <a:xfrm>
            <a:off x="539824" y="764704"/>
            <a:ext cx="8424664"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bg1"/>
                </a:solidFill>
                <a:latin typeface="Calibri" pitchFamily="34" charset="0"/>
                <a:ea typeface="Arial" charset="0"/>
                <a:cs typeface="Arial" charset="0"/>
              </a:defRPr>
            </a:lvl1pPr>
            <a:lvl2pPr marL="742950" indent="-285750" eaLnBrk="0" hangingPunct="0">
              <a:defRPr sz="1200">
                <a:solidFill>
                  <a:schemeClr val="bg1"/>
                </a:solidFill>
                <a:latin typeface="Calibri" pitchFamily="34" charset="0"/>
                <a:ea typeface="Arial" charset="0"/>
                <a:cs typeface="Arial" charset="0"/>
              </a:defRPr>
            </a:lvl2pPr>
            <a:lvl3pPr marL="1143000" indent="-228600" eaLnBrk="0" hangingPunct="0">
              <a:defRPr sz="1200">
                <a:solidFill>
                  <a:schemeClr val="bg1"/>
                </a:solidFill>
                <a:latin typeface="Calibri" pitchFamily="34" charset="0"/>
                <a:ea typeface="Arial" charset="0"/>
                <a:cs typeface="Arial" charset="0"/>
              </a:defRPr>
            </a:lvl3pPr>
            <a:lvl4pPr marL="1600200" indent="-228600" eaLnBrk="0" hangingPunct="0">
              <a:defRPr sz="1200">
                <a:solidFill>
                  <a:schemeClr val="bg1"/>
                </a:solidFill>
                <a:latin typeface="Calibri" pitchFamily="34" charset="0"/>
                <a:ea typeface="Arial" charset="0"/>
                <a:cs typeface="Arial" charset="0"/>
              </a:defRPr>
            </a:lvl4pPr>
            <a:lvl5pPr marL="2057400" indent="-228600" eaLnBrk="0" hangingPunct="0">
              <a:defRPr sz="1200">
                <a:solidFill>
                  <a:schemeClr val="bg1"/>
                </a:solidFill>
                <a:latin typeface="Calibri" pitchFamily="34" charset="0"/>
                <a:ea typeface="Arial" charset="0"/>
                <a:cs typeface="Arial" charset="0"/>
              </a:defRPr>
            </a:lvl5pPr>
            <a:lvl6pPr marL="2514600" indent="-228600" eaLnBrk="0" fontAlgn="base" hangingPunct="0">
              <a:spcBef>
                <a:spcPct val="0"/>
              </a:spcBef>
              <a:spcAft>
                <a:spcPct val="0"/>
              </a:spcAft>
              <a:defRPr sz="1200">
                <a:solidFill>
                  <a:schemeClr val="bg1"/>
                </a:solidFill>
                <a:latin typeface="Calibri" pitchFamily="34" charset="0"/>
                <a:ea typeface="Arial" charset="0"/>
                <a:cs typeface="Arial" charset="0"/>
              </a:defRPr>
            </a:lvl6pPr>
            <a:lvl7pPr marL="2971800" indent="-228600" eaLnBrk="0" fontAlgn="base" hangingPunct="0">
              <a:spcBef>
                <a:spcPct val="0"/>
              </a:spcBef>
              <a:spcAft>
                <a:spcPct val="0"/>
              </a:spcAft>
              <a:defRPr sz="1200">
                <a:solidFill>
                  <a:schemeClr val="bg1"/>
                </a:solidFill>
                <a:latin typeface="Calibri" pitchFamily="34" charset="0"/>
                <a:ea typeface="Arial" charset="0"/>
                <a:cs typeface="Arial" charset="0"/>
              </a:defRPr>
            </a:lvl7pPr>
            <a:lvl8pPr marL="3429000" indent="-228600" eaLnBrk="0" fontAlgn="base" hangingPunct="0">
              <a:spcBef>
                <a:spcPct val="0"/>
              </a:spcBef>
              <a:spcAft>
                <a:spcPct val="0"/>
              </a:spcAft>
              <a:defRPr sz="1200">
                <a:solidFill>
                  <a:schemeClr val="bg1"/>
                </a:solidFill>
                <a:latin typeface="Calibri" pitchFamily="34" charset="0"/>
                <a:ea typeface="Arial" charset="0"/>
                <a:cs typeface="Arial" charset="0"/>
              </a:defRPr>
            </a:lvl8pPr>
            <a:lvl9pPr marL="3886200" indent="-228600" eaLnBrk="0" fontAlgn="base" hangingPunct="0">
              <a:spcBef>
                <a:spcPct val="0"/>
              </a:spcBef>
              <a:spcAft>
                <a:spcPct val="0"/>
              </a:spcAft>
              <a:defRPr sz="1200">
                <a:solidFill>
                  <a:schemeClr val="bg1"/>
                </a:solidFill>
                <a:latin typeface="Calibri" pitchFamily="34" charset="0"/>
                <a:ea typeface="Arial" charset="0"/>
                <a:cs typeface="Arial" charset="0"/>
              </a:defRPr>
            </a:lvl9pPr>
          </a:lstStyle>
          <a:p>
            <a:r>
              <a:rPr lang="en-US" sz="3000" dirty="0" smtClean="0">
                <a:solidFill>
                  <a:srgbClr val="336699"/>
                </a:solidFill>
              </a:rPr>
              <a:t>Qualitative assessment (2) </a:t>
            </a:r>
            <a:endParaRPr lang="en-US" sz="3000" dirty="0">
              <a:solidFill>
                <a:srgbClr val="336699"/>
              </a:solidFill>
            </a:endParaRPr>
          </a:p>
        </p:txBody>
      </p:sp>
      <p:sp>
        <p:nvSpPr>
          <p:cNvPr id="5" name="Content Placeholder 2"/>
          <p:cNvSpPr>
            <a:spLocks noGrp="1"/>
          </p:cNvSpPr>
          <p:nvPr>
            <p:ph sz="half" idx="1"/>
          </p:nvPr>
        </p:nvSpPr>
        <p:spPr bwMode="auto">
          <a:xfrm>
            <a:off x="583381" y="1340768"/>
            <a:ext cx="8093075" cy="540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indent="0">
              <a:spcBef>
                <a:spcPts val="0"/>
              </a:spcBef>
              <a:spcAft>
                <a:spcPts val="600"/>
              </a:spcAft>
              <a:buClr>
                <a:srgbClr val="365F91"/>
              </a:buClr>
              <a:buSzPct val="88000"/>
              <a:buNone/>
              <a:tabLst>
                <a:tab pos="895350" algn="l"/>
              </a:tabLst>
              <a:defRPr/>
            </a:pPr>
            <a:r>
              <a:rPr lang="en-GB" b="1" dirty="0" smtClean="0">
                <a:solidFill>
                  <a:srgbClr val="365F91"/>
                </a:solidFill>
              </a:rPr>
              <a:t>Qualitative assessment </a:t>
            </a:r>
            <a:r>
              <a:rPr lang="en-US" dirty="0" smtClean="0"/>
              <a:t>(</a:t>
            </a:r>
            <a:r>
              <a:rPr lang="en-US" dirty="0">
                <a:solidFill>
                  <a:schemeClr val="tx2">
                    <a:lumMod val="50000"/>
                    <a:lumOff val="50000"/>
                  </a:schemeClr>
                </a:solidFill>
              </a:rPr>
              <a:t>preparation</a:t>
            </a:r>
            <a:r>
              <a:rPr lang="en-US" dirty="0" smtClean="0"/>
              <a:t> </a:t>
            </a:r>
            <a:r>
              <a:rPr lang="en-US" dirty="0"/>
              <a:t>stage)</a:t>
            </a:r>
            <a:endParaRPr lang="en-US" b="1" dirty="0">
              <a:solidFill>
                <a:srgbClr val="365F91"/>
              </a:solidFill>
            </a:endParaRPr>
          </a:p>
          <a:p>
            <a:pPr marL="285750" lvl="1">
              <a:spcBef>
                <a:spcPts val="0"/>
              </a:spcBef>
              <a:spcAft>
                <a:spcPts val="600"/>
              </a:spcAft>
              <a:buClr>
                <a:srgbClr val="365F91"/>
              </a:buClr>
              <a:buSzPct val="88000"/>
              <a:buFont typeface="Arial" panose="020B0604020202020204" pitchFamily="34" charset="0"/>
              <a:buChar char="•"/>
              <a:tabLst>
                <a:tab pos="895350" algn="l"/>
              </a:tabLst>
              <a:defRPr/>
            </a:pPr>
            <a:r>
              <a:rPr lang="en-US" dirty="0" smtClean="0">
                <a:solidFill>
                  <a:schemeClr val="tx2">
                    <a:lumMod val="50000"/>
                    <a:lumOff val="50000"/>
                  </a:schemeClr>
                </a:solidFill>
              </a:rPr>
              <a:t>This qualitative </a:t>
            </a:r>
            <a:r>
              <a:rPr lang="en-US" dirty="0">
                <a:solidFill>
                  <a:schemeClr val="tx2">
                    <a:lumMod val="50000"/>
                    <a:lumOff val="50000"/>
                  </a:schemeClr>
                </a:solidFill>
              </a:rPr>
              <a:t>assessment is </a:t>
            </a:r>
            <a:r>
              <a:rPr lang="en-US" dirty="0" smtClean="0">
                <a:solidFill>
                  <a:schemeClr val="tx2">
                    <a:lumMod val="50000"/>
                    <a:lumOff val="50000"/>
                  </a:schemeClr>
                </a:solidFill>
              </a:rPr>
              <a:t>used </a:t>
            </a:r>
            <a:r>
              <a:rPr lang="en-US" dirty="0">
                <a:solidFill>
                  <a:schemeClr val="tx2">
                    <a:lumMod val="50000"/>
                    <a:lumOff val="50000"/>
                  </a:schemeClr>
                </a:solidFill>
              </a:rPr>
              <a:t>to </a:t>
            </a:r>
            <a:r>
              <a:rPr lang="en-US" dirty="0">
                <a:solidFill>
                  <a:srgbClr val="365F91"/>
                </a:solidFill>
              </a:rPr>
              <a:t>test the suitability of the PPP option more </a:t>
            </a:r>
            <a:r>
              <a:rPr lang="en-US" dirty="0" smtClean="0">
                <a:solidFill>
                  <a:srgbClr val="365F91"/>
                </a:solidFill>
              </a:rPr>
              <a:t>in detail</a:t>
            </a:r>
          </a:p>
          <a:p>
            <a:pPr marL="285750" lvl="1">
              <a:spcBef>
                <a:spcPts val="0"/>
              </a:spcBef>
              <a:spcAft>
                <a:spcPts val="600"/>
              </a:spcAft>
              <a:buClr>
                <a:srgbClr val="365F91"/>
              </a:buClr>
              <a:buSzPct val="88000"/>
              <a:buFont typeface="Arial" panose="020B0604020202020204" pitchFamily="34" charset="0"/>
              <a:buChar char="•"/>
              <a:tabLst>
                <a:tab pos="895350" algn="l"/>
              </a:tabLst>
              <a:defRPr/>
            </a:pPr>
            <a:r>
              <a:rPr lang="en-US" dirty="0">
                <a:solidFill>
                  <a:schemeClr val="tx2">
                    <a:lumMod val="50000"/>
                    <a:lumOff val="50000"/>
                  </a:schemeClr>
                </a:solidFill>
              </a:rPr>
              <a:t>The </a:t>
            </a:r>
            <a:r>
              <a:rPr lang="en-US" dirty="0">
                <a:solidFill>
                  <a:srgbClr val="365F91"/>
                </a:solidFill>
              </a:rPr>
              <a:t>timing of </a:t>
            </a:r>
            <a:r>
              <a:rPr lang="en-US" dirty="0" smtClean="0">
                <a:solidFill>
                  <a:srgbClr val="365F91"/>
                </a:solidFill>
              </a:rPr>
              <a:t>the </a:t>
            </a:r>
            <a:r>
              <a:rPr lang="en-US" dirty="0">
                <a:solidFill>
                  <a:srgbClr val="365F91"/>
                </a:solidFill>
              </a:rPr>
              <a:t>assessment </a:t>
            </a:r>
            <a:r>
              <a:rPr lang="en-US" dirty="0">
                <a:solidFill>
                  <a:schemeClr val="tx2">
                    <a:lumMod val="50000"/>
                    <a:lumOff val="50000"/>
                  </a:schemeClr>
                </a:solidFill>
              </a:rPr>
              <a:t>is usually linked to approval stages during this phase </a:t>
            </a:r>
            <a:r>
              <a:rPr lang="en-US" dirty="0" smtClean="0">
                <a:solidFill>
                  <a:schemeClr val="tx2">
                    <a:lumMod val="50000"/>
                    <a:lumOff val="50000"/>
                  </a:schemeClr>
                </a:solidFill>
              </a:rPr>
              <a:t>(</a:t>
            </a:r>
            <a:r>
              <a:rPr lang="en-GB" dirty="0"/>
              <a:t>decision to launch the formal public </a:t>
            </a:r>
            <a:r>
              <a:rPr lang="en-GB" dirty="0" smtClean="0"/>
              <a:t>procurement)</a:t>
            </a:r>
          </a:p>
          <a:p>
            <a:pPr marL="285750" lvl="1">
              <a:spcBef>
                <a:spcPts val="0"/>
              </a:spcBef>
              <a:spcAft>
                <a:spcPts val="600"/>
              </a:spcAft>
              <a:buClr>
                <a:srgbClr val="365F91"/>
              </a:buClr>
              <a:buSzPct val="88000"/>
              <a:buFont typeface="Arial" panose="020B0604020202020204" pitchFamily="34" charset="0"/>
              <a:buChar char="•"/>
              <a:tabLst>
                <a:tab pos="895350" algn="l"/>
              </a:tabLst>
              <a:defRPr/>
            </a:pPr>
            <a:r>
              <a:rPr lang="en-GB" dirty="0" smtClean="0"/>
              <a:t>The </a:t>
            </a:r>
            <a:r>
              <a:rPr lang="en-GB" dirty="0" smtClean="0">
                <a:solidFill>
                  <a:srgbClr val="365F91"/>
                </a:solidFill>
              </a:rPr>
              <a:t>assessment </a:t>
            </a:r>
            <a:r>
              <a:rPr lang="en-GB" dirty="0" smtClean="0"/>
              <a:t>is </a:t>
            </a:r>
            <a:r>
              <a:rPr lang="en-GB" dirty="0"/>
              <a:t>used </a:t>
            </a:r>
            <a:r>
              <a:rPr lang="en-GB" dirty="0" smtClean="0"/>
              <a:t>as a </a:t>
            </a:r>
            <a:r>
              <a:rPr lang="en-GB" dirty="0" smtClean="0">
                <a:solidFill>
                  <a:srgbClr val="365F91"/>
                </a:solidFill>
              </a:rPr>
              <a:t>static as well as dynamic tool </a:t>
            </a:r>
            <a:r>
              <a:rPr lang="en-GB" dirty="0" smtClean="0"/>
              <a:t>to achieve and assess VfM</a:t>
            </a:r>
            <a:endParaRPr lang="en-GB" dirty="0" smtClean="0">
              <a:solidFill>
                <a:srgbClr val="365F91"/>
              </a:solidFill>
            </a:endParaRPr>
          </a:p>
          <a:p>
            <a:pPr marL="285750" lvl="1">
              <a:spcBef>
                <a:spcPts val="0"/>
              </a:spcBef>
              <a:spcAft>
                <a:spcPts val="600"/>
              </a:spcAft>
              <a:buClr>
                <a:srgbClr val="365F91"/>
              </a:buClr>
              <a:buSzPct val="88000"/>
              <a:buFont typeface="Arial" panose="020B0604020202020204" pitchFamily="34" charset="0"/>
              <a:buChar char="•"/>
              <a:tabLst>
                <a:tab pos="895350" algn="l"/>
              </a:tabLst>
              <a:defRPr/>
            </a:pPr>
            <a:r>
              <a:rPr lang="en-US" dirty="0" smtClean="0">
                <a:solidFill>
                  <a:schemeClr val="tx2">
                    <a:lumMod val="50000"/>
                    <a:lumOff val="50000"/>
                  </a:schemeClr>
                </a:solidFill>
              </a:rPr>
              <a:t>In this stage, </a:t>
            </a:r>
            <a:r>
              <a:rPr lang="en-GB" dirty="0" smtClean="0">
                <a:solidFill>
                  <a:srgbClr val="365F91"/>
                </a:solidFill>
              </a:rPr>
              <a:t>qualitative </a:t>
            </a:r>
            <a:r>
              <a:rPr lang="en-GB" dirty="0">
                <a:solidFill>
                  <a:srgbClr val="365F91"/>
                </a:solidFill>
              </a:rPr>
              <a:t>and quantitative </a:t>
            </a:r>
            <a:r>
              <a:rPr lang="en-GB" dirty="0" smtClean="0">
                <a:solidFill>
                  <a:srgbClr val="365F91"/>
                </a:solidFill>
              </a:rPr>
              <a:t>assessments </a:t>
            </a:r>
            <a:r>
              <a:rPr lang="en-GB" dirty="0"/>
              <a:t>are </a:t>
            </a:r>
            <a:r>
              <a:rPr lang="en-GB" dirty="0" smtClean="0"/>
              <a:t>often carried out simultaneously to assess VfM</a:t>
            </a:r>
            <a:endParaRPr lang="en-US" dirty="0">
              <a:solidFill>
                <a:schemeClr val="tx2">
                  <a:lumMod val="50000"/>
                  <a:lumOff val="50000"/>
                </a:schemeClr>
              </a:solidFill>
            </a:endParaRPr>
          </a:p>
          <a:p>
            <a:pPr marL="0" indent="0" defTabSz="361460">
              <a:spcBef>
                <a:spcPts val="600"/>
              </a:spcBef>
              <a:spcAft>
                <a:spcPts val="600"/>
              </a:spcAft>
              <a:buNone/>
              <a:defRPr sz="3168"/>
            </a:pPr>
            <a:r>
              <a:rPr lang="en-US" sz="2000" b="1" dirty="0" smtClean="0">
                <a:solidFill>
                  <a:srgbClr val="365F91"/>
                </a:solidFill>
              </a:rPr>
              <a:t>Detailed qualitative assessment </a:t>
            </a:r>
            <a:r>
              <a:rPr lang="en-US" sz="2000" dirty="0" smtClean="0"/>
              <a:t>(procurement stage)</a:t>
            </a:r>
            <a:endParaRPr lang="en-US" sz="2000" b="1" dirty="0" smtClean="0">
              <a:solidFill>
                <a:srgbClr val="365F91"/>
              </a:solidFill>
            </a:endParaRPr>
          </a:p>
          <a:p>
            <a:pPr defTabSz="361460">
              <a:spcBef>
                <a:spcPts val="600"/>
              </a:spcBef>
              <a:spcAft>
                <a:spcPts val="600"/>
              </a:spcAft>
              <a:defRPr sz="3168"/>
            </a:pPr>
            <a:r>
              <a:rPr lang="en-US" sz="2000" dirty="0" smtClean="0"/>
              <a:t>The qualitative </a:t>
            </a:r>
            <a:r>
              <a:rPr lang="en-US" sz="2000" dirty="0"/>
              <a:t>assessment is used to </a:t>
            </a:r>
            <a:r>
              <a:rPr lang="en-US" sz="2000" dirty="0">
                <a:solidFill>
                  <a:srgbClr val="365F91"/>
                </a:solidFill>
              </a:rPr>
              <a:t>reconfirm the suitability </a:t>
            </a:r>
            <a:r>
              <a:rPr lang="en-US" sz="2000" dirty="0"/>
              <a:t>of the project to be delivered as a </a:t>
            </a:r>
            <a:r>
              <a:rPr lang="en-US" sz="2000" dirty="0" smtClean="0"/>
              <a:t>PPP</a:t>
            </a:r>
          </a:p>
          <a:p>
            <a:pPr defTabSz="361460">
              <a:spcBef>
                <a:spcPts val="600"/>
              </a:spcBef>
              <a:spcAft>
                <a:spcPts val="600"/>
              </a:spcAft>
              <a:defRPr sz="3168"/>
            </a:pPr>
            <a:r>
              <a:rPr lang="en-US" sz="2000" dirty="0" smtClean="0"/>
              <a:t>With a focus on </a:t>
            </a:r>
            <a:r>
              <a:rPr lang="en-US" sz="2000" dirty="0"/>
              <a:t>the quality of the </a:t>
            </a:r>
            <a:r>
              <a:rPr lang="en-US" sz="2000" dirty="0">
                <a:solidFill>
                  <a:srgbClr val="365F91"/>
                </a:solidFill>
              </a:rPr>
              <a:t>procurement process </a:t>
            </a:r>
            <a:r>
              <a:rPr lang="en-US" sz="2000" dirty="0" smtClean="0"/>
              <a:t>to ensure </a:t>
            </a:r>
            <a:r>
              <a:rPr lang="en-US" sz="2000" dirty="0" smtClean="0">
                <a:solidFill>
                  <a:srgbClr val="365F91"/>
                </a:solidFill>
              </a:rPr>
              <a:t>competition</a:t>
            </a:r>
            <a:endParaRPr lang="en-US" sz="2000" dirty="0">
              <a:solidFill>
                <a:srgbClr val="365F91"/>
              </a:solidFill>
            </a:endParaRPr>
          </a:p>
        </p:txBody>
      </p:sp>
    </p:spTree>
    <p:extLst>
      <p:ext uri="{BB962C8B-B14F-4D97-AF65-F5344CB8AC3E}">
        <p14:creationId xmlns:p14="http://schemas.microsoft.com/office/powerpoint/2010/main" val="14394946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ChangeArrowheads="1"/>
          </p:cNvSpPr>
          <p:nvPr/>
        </p:nvSpPr>
        <p:spPr bwMode="auto">
          <a:xfrm>
            <a:off x="539552" y="2564904"/>
            <a:ext cx="7776864" cy="10801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r>
              <a:rPr lang="en-US" sz="4400" dirty="0">
                <a:solidFill>
                  <a:srgbClr val="336699"/>
                </a:solidFill>
                <a:ea typeface="+mn-ea"/>
              </a:rPr>
              <a:t>5</a:t>
            </a:r>
            <a:r>
              <a:rPr lang="en-US" sz="4400" dirty="0" smtClean="0">
                <a:solidFill>
                  <a:srgbClr val="336699"/>
                </a:solidFill>
                <a:ea typeface="+mn-ea"/>
              </a:rPr>
              <a:t>. Quantitative VfM Assessment Process</a:t>
            </a:r>
          </a:p>
          <a:p>
            <a:pPr>
              <a:defRPr/>
            </a:pPr>
            <a:endParaRPr lang="en-US" sz="3800" b="1" dirty="0" smtClean="0">
              <a:solidFill>
                <a:srgbClr val="336699"/>
              </a:solidFill>
              <a:ea typeface="+mn-ea"/>
            </a:endParaRPr>
          </a:p>
        </p:txBody>
      </p:sp>
      <p:sp>
        <p:nvSpPr>
          <p:cNvPr id="2" name="Slide Number Placeholder 1"/>
          <p:cNvSpPr>
            <a:spLocks noGrp="1"/>
          </p:cNvSpPr>
          <p:nvPr>
            <p:ph type="sldNum" sz="quarter" idx="13"/>
          </p:nvPr>
        </p:nvSpPr>
        <p:spPr/>
        <p:txBody>
          <a:bodyPr/>
          <a:lstStyle/>
          <a:p>
            <a:pPr>
              <a:defRPr/>
            </a:pPr>
            <a:fld id="{1A03C2A7-DCF3-474C-8333-7B2685988890}" type="slidenum">
              <a:rPr lang="en-GB" smtClean="0"/>
              <a:pPr>
                <a:defRPr/>
              </a:pPr>
              <a:t>19</a:t>
            </a:fld>
            <a:endParaRPr lang="en-GB" dirty="0"/>
          </a:p>
        </p:txBody>
      </p:sp>
    </p:spTree>
    <p:extLst>
      <p:ext uri="{BB962C8B-B14F-4D97-AF65-F5344CB8AC3E}">
        <p14:creationId xmlns:p14="http://schemas.microsoft.com/office/powerpoint/2010/main" val="2763570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836712"/>
            <a:ext cx="6769100" cy="519112"/>
          </a:xfrm>
        </p:spPr>
        <p:txBody>
          <a:bodyPr/>
          <a:lstStyle/>
          <a:p>
            <a:r>
              <a:rPr lang="fr-CH" sz="4000" b="0" dirty="0" smtClean="0"/>
              <a:t>Content</a:t>
            </a:r>
            <a:endParaRPr lang="en-GB" sz="4000" b="0" dirty="0"/>
          </a:p>
        </p:txBody>
      </p:sp>
      <p:sp>
        <p:nvSpPr>
          <p:cNvPr id="3" name="Content Placeholder 2"/>
          <p:cNvSpPr>
            <a:spLocks noGrp="1"/>
          </p:cNvSpPr>
          <p:nvPr>
            <p:ph idx="1"/>
          </p:nvPr>
        </p:nvSpPr>
        <p:spPr/>
        <p:txBody>
          <a:bodyPr/>
          <a:lstStyle/>
          <a:p>
            <a:pPr marL="457200" indent="-457200">
              <a:lnSpc>
                <a:spcPct val="200000"/>
              </a:lnSpc>
              <a:buFont typeface="+mj-lt"/>
              <a:buAutoNum type="arabicPeriod"/>
            </a:pPr>
            <a:r>
              <a:rPr lang="en-US" dirty="0" smtClean="0"/>
              <a:t>EPEC VfM Assessment Guide for the Western Balkans</a:t>
            </a:r>
          </a:p>
          <a:p>
            <a:pPr marL="457200" indent="-457200">
              <a:lnSpc>
                <a:spcPct val="200000"/>
              </a:lnSpc>
              <a:buFont typeface="+mj-lt"/>
              <a:buAutoNum type="arabicPeriod"/>
            </a:pPr>
            <a:r>
              <a:rPr lang="en-US" dirty="0" smtClean="0"/>
              <a:t>What is Value for Money?</a:t>
            </a:r>
          </a:p>
          <a:p>
            <a:pPr marL="457200" indent="-457200">
              <a:lnSpc>
                <a:spcPct val="200000"/>
              </a:lnSpc>
              <a:buFont typeface="+mj-lt"/>
              <a:buAutoNum type="arabicPeriod"/>
            </a:pPr>
            <a:r>
              <a:rPr lang="en-US" dirty="0" smtClean="0"/>
              <a:t>How</a:t>
            </a:r>
            <a:r>
              <a:rPr lang="en-US" dirty="0"/>
              <a:t>, why and when to assess Value for </a:t>
            </a:r>
            <a:r>
              <a:rPr lang="en-US" dirty="0" smtClean="0"/>
              <a:t>Money?</a:t>
            </a:r>
            <a:endParaRPr lang="en-US" dirty="0"/>
          </a:p>
          <a:p>
            <a:pPr marL="457200" indent="-457200">
              <a:lnSpc>
                <a:spcPct val="200000"/>
              </a:lnSpc>
              <a:buFont typeface="+mj-lt"/>
              <a:buAutoNum type="arabicPeriod"/>
            </a:pPr>
            <a:r>
              <a:rPr lang="en-GB" dirty="0" smtClean="0"/>
              <a:t>Qualitative VfM Assessment Process</a:t>
            </a:r>
          </a:p>
          <a:p>
            <a:pPr marL="457200" indent="-457200">
              <a:lnSpc>
                <a:spcPct val="200000"/>
              </a:lnSpc>
              <a:buFont typeface="+mj-lt"/>
              <a:buAutoNum type="arabicPeriod"/>
            </a:pPr>
            <a:r>
              <a:rPr lang="en-GB" dirty="0" smtClean="0"/>
              <a:t>Quantitative VfM </a:t>
            </a:r>
            <a:r>
              <a:rPr lang="en-GB" dirty="0"/>
              <a:t>Assessment </a:t>
            </a:r>
            <a:r>
              <a:rPr lang="en-GB" dirty="0" smtClean="0"/>
              <a:t>Process</a:t>
            </a:r>
          </a:p>
          <a:p>
            <a:pPr marL="457200" indent="-457200">
              <a:lnSpc>
                <a:spcPct val="200000"/>
              </a:lnSpc>
              <a:buFont typeface="+mj-lt"/>
              <a:buAutoNum type="arabicPeriod"/>
            </a:pPr>
            <a:r>
              <a:rPr lang="en-US" dirty="0" smtClean="0"/>
              <a:t>Questions</a:t>
            </a:r>
            <a:endParaRPr lang="en-GB" dirty="0"/>
          </a:p>
        </p:txBody>
      </p:sp>
      <p:sp>
        <p:nvSpPr>
          <p:cNvPr id="4" name="Slide Number Placeholder 3"/>
          <p:cNvSpPr>
            <a:spLocks noGrp="1"/>
          </p:cNvSpPr>
          <p:nvPr>
            <p:ph type="sldNum" sz="quarter" idx="10"/>
          </p:nvPr>
        </p:nvSpPr>
        <p:spPr/>
        <p:txBody>
          <a:bodyPr/>
          <a:lstStyle/>
          <a:p>
            <a:pPr>
              <a:defRPr/>
            </a:pPr>
            <a:fld id="{DE72B02F-B801-4018-843B-CCDB7F7F6B1F}" type="slidenum">
              <a:rPr lang="en-GB" smtClean="0"/>
              <a:pPr>
                <a:defRPr/>
              </a:pPr>
              <a:t>2</a:t>
            </a:fld>
            <a:endParaRPr lang="en-GB" dirty="0"/>
          </a:p>
        </p:txBody>
      </p:sp>
    </p:spTree>
    <p:extLst>
      <p:ext uri="{BB962C8B-B14F-4D97-AF65-F5344CB8AC3E}">
        <p14:creationId xmlns:p14="http://schemas.microsoft.com/office/powerpoint/2010/main" val="23153232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7010400" y="6525344"/>
            <a:ext cx="2133600" cy="332656"/>
          </a:xfrm>
        </p:spPr>
        <p:txBody>
          <a:bodyPr anchor="t"/>
          <a:lstStyle/>
          <a:p>
            <a:pPr>
              <a:defRPr/>
            </a:pPr>
            <a:fld id="{EBA92D97-E636-4C95-BB41-BB4B1B5C850B}" type="slidenum">
              <a:rPr lang="en-GB" smtClean="0"/>
              <a:pPr>
                <a:defRPr/>
              </a:pPr>
              <a:t>20</a:t>
            </a:fld>
            <a:endParaRPr lang="en-GB" dirty="0"/>
          </a:p>
        </p:txBody>
      </p:sp>
      <p:sp>
        <p:nvSpPr>
          <p:cNvPr id="15364" name="Title 1"/>
          <p:cNvSpPr txBox="1">
            <a:spLocks/>
          </p:cNvSpPr>
          <p:nvPr/>
        </p:nvSpPr>
        <p:spPr bwMode="auto">
          <a:xfrm>
            <a:off x="539824" y="764704"/>
            <a:ext cx="8604176"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bg1"/>
                </a:solidFill>
                <a:latin typeface="Calibri" pitchFamily="34" charset="0"/>
                <a:ea typeface="Arial" charset="0"/>
                <a:cs typeface="Arial" charset="0"/>
              </a:defRPr>
            </a:lvl1pPr>
            <a:lvl2pPr marL="742950" indent="-285750" eaLnBrk="0" hangingPunct="0">
              <a:defRPr sz="1200">
                <a:solidFill>
                  <a:schemeClr val="bg1"/>
                </a:solidFill>
                <a:latin typeface="Calibri" pitchFamily="34" charset="0"/>
                <a:ea typeface="Arial" charset="0"/>
                <a:cs typeface="Arial" charset="0"/>
              </a:defRPr>
            </a:lvl2pPr>
            <a:lvl3pPr marL="1143000" indent="-228600" eaLnBrk="0" hangingPunct="0">
              <a:defRPr sz="1200">
                <a:solidFill>
                  <a:schemeClr val="bg1"/>
                </a:solidFill>
                <a:latin typeface="Calibri" pitchFamily="34" charset="0"/>
                <a:ea typeface="Arial" charset="0"/>
                <a:cs typeface="Arial" charset="0"/>
              </a:defRPr>
            </a:lvl3pPr>
            <a:lvl4pPr marL="1600200" indent="-228600" eaLnBrk="0" hangingPunct="0">
              <a:defRPr sz="1200">
                <a:solidFill>
                  <a:schemeClr val="bg1"/>
                </a:solidFill>
                <a:latin typeface="Calibri" pitchFamily="34" charset="0"/>
                <a:ea typeface="Arial" charset="0"/>
                <a:cs typeface="Arial" charset="0"/>
              </a:defRPr>
            </a:lvl4pPr>
            <a:lvl5pPr marL="2057400" indent="-228600" eaLnBrk="0" hangingPunct="0">
              <a:defRPr sz="1200">
                <a:solidFill>
                  <a:schemeClr val="bg1"/>
                </a:solidFill>
                <a:latin typeface="Calibri" pitchFamily="34" charset="0"/>
                <a:ea typeface="Arial" charset="0"/>
                <a:cs typeface="Arial" charset="0"/>
              </a:defRPr>
            </a:lvl5pPr>
            <a:lvl6pPr marL="2514600" indent="-228600" eaLnBrk="0" fontAlgn="base" hangingPunct="0">
              <a:spcBef>
                <a:spcPct val="0"/>
              </a:spcBef>
              <a:spcAft>
                <a:spcPct val="0"/>
              </a:spcAft>
              <a:defRPr sz="1200">
                <a:solidFill>
                  <a:schemeClr val="bg1"/>
                </a:solidFill>
                <a:latin typeface="Calibri" pitchFamily="34" charset="0"/>
                <a:ea typeface="Arial" charset="0"/>
                <a:cs typeface="Arial" charset="0"/>
              </a:defRPr>
            </a:lvl6pPr>
            <a:lvl7pPr marL="2971800" indent="-228600" eaLnBrk="0" fontAlgn="base" hangingPunct="0">
              <a:spcBef>
                <a:spcPct val="0"/>
              </a:spcBef>
              <a:spcAft>
                <a:spcPct val="0"/>
              </a:spcAft>
              <a:defRPr sz="1200">
                <a:solidFill>
                  <a:schemeClr val="bg1"/>
                </a:solidFill>
                <a:latin typeface="Calibri" pitchFamily="34" charset="0"/>
                <a:ea typeface="Arial" charset="0"/>
                <a:cs typeface="Arial" charset="0"/>
              </a:defRPr>
            </a:lvl7pPr>
            <a:lvl8pPr marL="3429000" indent="-228600" eaLnBrk="0" fontAlgn="base" hangingPunct="0">
              <a:spcBef>
                <a:spcPct val="0"/>
              </a:spcBef>
              <a:spcAft>
                <a:spcPct val="0"/>
              </a:spcAft>
              <a:defRPr sz="1200">
                <a:solidFill>
                  <a:schemeClr val="bg1"/>
                </a:solidFill>
                <a:latin typeface="Calibri" pitchFamily="34" charset="0"/>
                <a:ea typeface="Arial" charset="0"/>
                <a:cs typeface="Arial" charset="0"/>
              </a:defRPr>
            </a:lvl8pPr>
            <a:lvl9pPr marL="3886200" indent="-228600" eaLnBrk="0" fontAlgn="base" hangingPunct="0">
              <a:spcBef>
                <a:spcPct val="0"/>
              </a:spcBef>
              <a:spcAft>
                <a:spcPct val="0"/>
              </a:spcAft>
              <a:defRPr sz="1200">
                <a:solidFill>
                  <a:schemeClr val="bg1"/>
                </a:solidFill>
                <a:latin typeface="Calibri" pitchFamily="34" charset="0"/>
                <a:ea typeface="Arial" charset="0"/>
                <a:cs typeface="Arial" charset="0"/>
              </a:defRPr>
            </a:lvl9pPr>
          </a:lstStyle>
          <a:p>
            <a:r>
              <a:rPr lang="en-US" sz="3000" dirty="0">
                <a:solidFill>
                  <a:srgbClr val="336699"/>
                </a:solidFill>
              </a:rPr>
              <a:t>What are the objectives of a </a:t>
            </a:r>
            <a:r>
              <a:rPr lang="en-US" sz="3000" dirty="0" smtClean="0">
                <a:solidFill>
                  <a:srgbClr val="336699"/>
                </a:solidFill>
              </a:rPr>
              <a:t>quantitative </a:t>
            </a:r>
            <a:r>
              <a:rPr lang="en-US" sz="3000" dirty="0">
                <a:solidFill>
                  <a:srgbClr val="336699"/>
                </a:solidFill>
              </a:rPr>
              <a:t>assessment?  </a:t>
            </a:r>
          </a:p>
          <a:p>
            <a:r>
              <a:rPr lang="en-US" sz="3000" dirty="0" smtClean="0">
                <a:solidFill>
                  <a:srgbClr val="336699"/>
                </a:solidFill>
              </a:rPr>
              <a:t>  </a:t>
            </a:r>
            <a:endParaRPr lang="en-US" sz="3000" dirty="0">
              <a:solidFill>
                <a:srgbClr val="336699"/>
              </a:solidFill>
            </a:endParaRPr>
          </a:p>
        </p:txBody>
      </p:sp>
      <p:sp>
        <p:nvSpPr>
          <p:cNvPr id="5" name="Content Placeholder 2"/>
          <p:cNvSpPr>
            <a:spLocks noGrp="1"/>
          </p:cNvSpPr>
          <p:nvPr>
            <p:ph sz="half" idx="1"/>
          </p:nvPr>
        </p:nvSpPr>
        <p:spPr bwMode="auto">
          <a:xfrm>
            <a:off x="539824" y="1465182"/>
            <a:ext cx="8208640" cy="50601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defTabSz="361460">
              <a:spcBef>
                <a:spcPts val="600"/>
              </a:spcBef>
              <a:spcAft>
                <a:spcPts val="600"/>
              </a:spcAft>
              <a:buNone/>
              <a:defRPr sz="3168"/>
            </a:pPr>
            <a:r>
              <a:rPr lang="en-US" sz="2000" dirty="0" smtClean="0"/>
              <a:t>A quantitative </a:t>
            </a:r>
            <a:r>
              <a:rPr lang="en-US" sz="2000" dirty="0"/>
              <a:t>VfM assessment </a:t>
            </a:r>
            <a:r>
              <a:rPr lang="en-US" sz="2000" dirty="0" smtClean="0"/>
              <a:t>has the </a:t>
            </a:r>
            <a:r>
              <a:rPr lang="en-US" sz="2000" b="1" dirty="0" smtClean="0">
                <a:solidFill>
                  <a:srgbClr val="365F91"/>
                </a:solidFill>
              </a:rPr>
              <a:t>main objectives</a:t>
            </a:r>
            <a:r>
              <a:rPr lang="en-US" sz="2000" dirty="0" smtClean="0"/>
              <a:t>: </a:t>
            </a:r>
          </a:p>
          <a:p>
            <a:pPr marL="457200" indent="-457200" defTabSz="361460">
              <a:spcBef>
                <a:spcPts val="600"/>
              </a:spcBef>
              <a:spcAft>
                <a:spcPts val="600"/>
              </a:spcAft>
              <a:buFont typeface="+mj-lt"/>
              <a:buAutoNum type="arabicPeriod"/>
              <a:defRPr sz="3168"/>
            </a:pPr>
            <a:r>
              <a:rPr lang="en-US" sz="2000" dirty="0"/>
              <a:t>to compare </a:t>
            </a:r>
            <a:r>
              <a:rPr lang="en-US" sz="2000" dirty="0" smtClean="0"/>
              <a:t>a PPP option </a:t>
            </a:r>
            <a:r>
              <a:rPr lang="en-US" sz="2000" dirty="0"/>
              <a:t>with a </a:t>
            </a:r>
            <a:r>
              <a:rPr lang="en-US" sz="2000" dirty="0" smtClean="0"/>
              <a:t>potential public procurement </a:t>
            </a:r>
            <a:r>
              <a:rPr lang="en-US" sz="2000" dirty="0"/>
              <a:t>option (</a:t>
            </a:r>
            <a:r>
              <a:rPr lang="en-US" sz="2000" dirty="0" smtClean="0"/>
              <a:t>PSC) to </a:t>
            </a:r>
            <a:r>
              <a:rPr lang="en-US" sz="2000" dirty="0"/>
              <a:t>determine the </a:t>
            </a:r>
            <a:r>
              <a:rPr lang="en-US" sz="2000" dirty="0">
                <a:solidFill>
                  <a:srgbClr val="365F91"/>
                </a:solidFill>
              </a:rPr>
              <a:t>preferred procurement </a:t>
            </a:r>
            <a:r>
              <a:rPr lang="en-US" sz="2000" dirty="0" smtClean="0">
                <a:solidFill>
                  <a:srgbClr val="365F91"/>
                </a:solidFill>
              </a:rPr>
              <a:t>option,</a:t>
            </a:r>
          </a:p>
          <a:p>
            <a:pPr marL="457200" indent="-457200" defTabSz="361460">
              <a:spcBef>
                <a:spcPts val="600"/>
              </a:spcBef>
              <a:spcAft>
                <a:spcPts val="600"/>
              </a:spcAft>
              <a:buFont typeface="+mj-lt"/>
              <a:buAutoNum type="arabicPeriod"/>
              <a:defRPr sz="3168"/>
            </a:pPr>
            <a:r>
              <a:rPr lang="en-US" sz="2000" dirty="0" smtClean="0"/>
              <a:t>to compare the VfM of </a:t>
            </a:r>
            <a:r>
              <a:rPr lang="en-US" sz="2000" dirty="0" smtClean="0">
                <a:solidFill>
                  <a:srgbClr val="365F91"/>
                </a:solidFill>
              </a:rPr>
              <a:t>actual private sector bids </a:t>
            </a:r>
            <a:r>
              <a:rPr lang="en-US" sz="2000" dirty="0" smtClean="0"/>
              <a:t>to identify the bid offering the best price-quality ratio (identify the preferred bidder), or</a:t>
            </a:r>
          </a:p>
          <a:p>
            <a:pPr marL="457200" indent="-457200" defTabSz="361460">
              <a:spcBef>
                <a:spcPts val="600"/>
              </a:spcBef>
              <a:spcAft>
                <a:spcPts val="600"/>
              </a:spcAft>
              <a:buFont typeface="+mj-lt"/>
              <a:buAutoNum type="arabicPeriod"/>
              <a:defRPr sz="3168"/>
            </a:pPr>
            <a:r>
              <a:rPr lang="en-US" sz="2000" dirty="0" smtClean="0"/>
              <a:t>to compare a (</a:t>
            </a:r>
            <a:r>
              <a:rPr lang="en-US" sz="2000" dirty="0" smtClean="0">
                <a:solidFill>
                  <a:srgbClr val="365F91"/>
                </a:solidFill>
              </a:rPr>
              <a:t>preferred) private sector bid with the public sector comparator (PSC) </a:t>
            </a:r>
            <a:r>
              <a:rPr lang="en-US" sz="2000" dirty="0" smtClean="0"/>
              <a:t>(sense and affordability check)</a:t>
            </a:r>
          </a:p>
          <a:p>
            <a:pPr marL="0" indent="0" defTabSz="361460">
              <a:spcBef>
                <a:spcPts val="1200"/>
              </a:spcBef>
              <a:spcAft>
                <a:spcPts val="500"/>
              </a:spcAft>
              <a:buNone/>
              <a:defRPr sz="3168"/>
            </a:pPr>
            <a:r>
              <a:rPr lang="en-US" sz="2000" b="1" dirty="0" smtClean="0">
                <a:solidFill>
                  <a:srgbClr val="365F91"/>
                </a:solidFill>
              </a:rPr>
              <a:t>Advantages </a:t>
            </a:r>
            <a:r>
              <a:rPr lang="en-US" sz="2000" dirty="0" smtClean="0">
                <a:solidFill>
                  <a:schemeClr val="bg2"/>
                </a:solidFill>
              </a:rPr>
              <a:t>of conducting a quantitative VfM assessment</a:t>
            </a:r>
            <a:r>
              <a:rPr lang="en-US" sz="2000" dirty="0" smtClean="0">
                <a:solidFill>
                  <a:srgbClr val="365F91"/>
                </a:solidFill>
              </a:rPr>
              <a:t>:</a:t>
            </a:r>
          </a:p>
          <a:p>
            <a:pPr defTabSz="361460">
              <a:spcBef>
                <a:spcPts val="0"/>
              </a:spcBef>
              <a:spcAft>
                <a:spcPts val="500"/>
              </a:spcAft>
              <a:defRPr sz="3168"/>
            </a:pPr>
            <a:r>
              <a:rPr lang="en-US" sz="2000" dirty="0" smtClean="0"/>
              <a:t>Obliges </a:t>
            </a:r>
            <a:r>
              <a:rPr lang="en-US" sz="2000" dirty="0"/>
              <a:t>more </a:t>
            </a:r>
            <a:r>
              <a:rPr lang="en-US" sz="2000" dirty="0">
                <a:solidFill>
                  <a:srgbClr val="365F91"/>
                </a:solidFill>
              </a:rPr>
              <a:t>analysis of </a:t>
            </a:r>
            <a:r>
              <a:rPr lang="en-US" sz="2000" dirty="0" smtClean="0">
                <a:solidFill>
                  <a:srgbClr val="365F91"/>
                </a:solidFill>
              </a:rPr>
              <a:t>costs </a:t>
            </a:r>
            <a:r>
              <a:rPr lang="en-US" sz="2000" dirty="0" smtClean="0">
                <a:solidFill>
                  <a:schemeClr val="tx2">
                    <a:lumMod val="50000"/>
                    <a:lumOff val="50000"/>
                  </a:schemeClr>
                </a:solidFill>
              </a:rPr>
              <a:t>(e.g. design, financing, construction, management, operation) </a:t>
            </a:r>
            <a:r>
              <a:rPr lang="en-US" sz="2000" dirty="0" smtClean="0">
                <a:solidFill>
                  <a:srgbClr val="365F91"/>
                </a:solidFill>
              </a:rPr>
              <a:t>and </a:t>
            </a:r>
            <a:r>
              <a:rPr lang="en-US" sz="2000" dirty="0">
                <a:solidFill>
                  <a:srgbClr val="365F91"/>
                </a:solidFill>
              </a:rPr>
              <a:t>risks </a:t>
            </a:r>
            <a:r>
              <a:rPr lang="en-US" sz="2000" dirty="0"/>
              <a:t>(pricing </a:t>
            </a:r>
            <a:r>
              <a:rPr lang="en-US" sz="2000" dirty="0" smtClean="0"/>
              <a:t>and allocation)</a:t>
            </a:r>
          </a:p>
          <a:p>
            <a:pPr defTabSz="361460">
              <a:spcBef>
                <a:spcPts val="0"/>
              </a:spcBef>
              <a:spcAft>
                <a:spcPts val="500"/>
              </a:spcAft>
              <a:defRPr sz="3168"/>
            </a:pPr>
            <a:r>
              <a:rPr lang="en-US" sz="2000" dirty="0" smtClean="0"/>
              <a:t>Development of a </a:t>
            </a:r>
            <a:r>
              <a:rPr lang="en-US" sz="2000" dirty="0" smtClean="0">
                <a:solidFill>
                  <a:srgbClr val="365F91"/>
                </a:solidFill>
              </a:rPr>
              <a:t>database of cost and risk </a:t>
            </a:r>
            <a:r>
              <a:rPr lang="en-US" sz="2000" dirty="0" smtClean="0"/>
              <a:t>information</a:t>
            </a:r>
          </a:p>
          <a:p>
            <a:pPr defTabSz="361460">
              <a:spcBef>
                <a:spcPts val="0"/>
              </a:spcBef>
              <a:spcAft>
                <a:spcPts val="500"/>
              </a:spcAft>
              <a:defRPr sz="3168"/>
            </a:pPr>
            <a:r>
              <a:rPr lang="en-US" sz="2000" dirty="0" smtClean="0">
                <a:solidFill>
                  <a:schemeClr val="tx2">
                    <a:lumMod val="50000"/>
                    <a:lumOff val="50000"/>
                  </a:schemeClr>
                </a:solidFill>
              </a:rPr>
              <a:t>Negotiating </a:t>
            </a:r>
            <a:r>
              <a:rPr lang="en-US" sz="2000" dirty="0">
                <a:solidFill>
                  <a:schemeClr val="tx2">
                    <a:lumMod val="50000"/>
                    <a:lumOff val="50000"/>
                  </a:schemeClr>
                </a:solidFill>
              </a:rPr>
              <a:t>tool with private sector bidders</a:t>
            </a:r>
            <a:endParaRPr lang="en-US" sz="2000" dirty="0" smtClean="0">
              <a:solidFill>
                <a:schemeClr val="tx2">
                  <a:lumMod val="50000"/>
                  <a:lumOff val="50000"/>
                </a:schemeClr>
              </a:solidFill>
            </a:endParaRPr>
          </a:p>
          <a:p>
            <a:pPr defTabSz="361460">
              <a:spcBef>
                <a:spcPts val="600"/>
              </a:spcBef>
              <a:spcAft>
                <a:spcPts val="500"/>
              </a:spcAft>
              <a:defRPr sz="3168"/>
            </a:pPr>
            <a:r>
              <a:rPr lang="en-US" sz="2000" dirty="0" smtClean="0">
                <a:solidFill>
                  <a:schemeClr val="tx2">
                    <a:lumMod val="50000"/>
                    <a:lumOff val="50000"/>
                  </a:schemeClr>
                </a:solidFill>
              </a:rPr>
              <a:t>‘Sense’ </a:t>
            </a:r>
            <a:r>
              <a:rPr lang="en-US" sz="2000" dirty="0">
                <a:solidFill>
                  <a:schemeClr val="tx2">
                    <a:lumMod val="50000"/>
                    <a:lumOff val="50000"/>
                  </a:schemeClr>
                </a:solidFill>
              </a:rPr>
              <a:t>and affordability check </a:t>
            </a:r>
            <a:r>
              <a:rPr lang="en-US" sz="2000" dirty="0" smtClean="0">
                <a:solidFill>
                  <a:schemeClr val="tx2">
                    <a:lumMod val="50000"/>
                    <a:lumOff val="50000"/>
                  </a:schemeClr>
                </a:solidFill>
              </a:rPr>
              <a:t>of private sector bids</a:t>
            </a:r>
            <a:endParaRPr lang="en-US" sz="2000" dirty="0">
              <a:solidFill>
                <a:schemeClr val="tx2">
                  <a:lumMod val="50000"/>
                  <a:lumOff val="50000"/>
                </a:schemeClr>
              </a:solidFill>
            </a:endParaRPr>
          </a:p>
          <a:p>
            <a:pPr defTabSz="361460">
              <a:spcBef>
                <a:spcPts val="600"/>
              </a:spcBef>
              <a:spcAft>
                <a:spcPts val="600"/>
              </a:spcAft>
              <a:defRPr sz="3168"/>
            </a:pPr>
            <a:endParaRPr lang="en-US" sz="2000" dirty="0" smtClean="0"/>
          </a:p>
          <a:p>
            <a:pPr defTabSz="361460">
              <a:spcBef>
                <a:spcPts val="600"/>
              </a:spcBef>
              <a:spcAft>
                <a:spcPts val="600"/>
              </a:spcAft>
              <a:defRPr sz="3168"/>
            </a:pPr>
            <a:endParaRPr lang="en-US" sz="2000" dirty="0" smtClean="0"/>
          </a:p>
          <a:p>
            <a:pPr defTabSz="361460">
              <a:spcBef>
                <a:spcPts val="600"/>
              </a:spcBef>
              <a:spcAft>
                <a:spcPts val="600"/>
              </a:spcAft>
              <a:defRPr sz="3168"/>
            </a:pPr>
            <a:endParaRPr lang="en-US" sz="2000" dirty="0"/>
          </a:p>
        </p:txBody>
      </p:sp>
    </p:spTree>
    <p:extLst>
      <p:ext uri="{BB962C8B-B14F-4D97-AF65-F5344CB8AC3E}">
        <p14:creationId xmlns:p14="http://schemas.microsoft.com/office/powerpoint/2010/main" val="34314176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7010400" y="6525344"/>
            <a:ext cx="2133600" cy="332656"/>
          </a:xfrm>
        </p:spPr>
        <p:txBody>
          <a:bodyPr anchor="t"/>
          <a:lstStyle/>
          <a:p>
            <a:pPr>
              <a:defRPr/>
            </a:pPr>
            <a:fld id="{EBA92D97-E636-4C95-BB41-BB4B1B5C850B}" type="slidenum">
              <a:rPr lang="en-GB" smtClean="0"/>
              <a:pPr>
                <a:defRPr/>
              </a:pPr>
              <a:t>21</a:t>
            </a:fld>
            <a:endParaRPr lang="en-GB" dirty="0"/>
          </a:p>
        </p:txBody>
      </p:sp>
      <p:sp>
        <p:nvSpPr>
          <p:cNvPr id="15364" name="Title 1"/>
          <p:cNvSpPr txBox="1">
            <a:spLocks/>
          </p:cNvSpPr>
          <p:nvPr/>
        </p:nvSpPr>
        <p:spPr bwMode="auto">
          <a:xfrm>
            <a:off x="539824" y="764704"/>
            <a:ext cx="7848600"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bg1"/>
                </a:solidFill>
                <a:latin typeface="Calibri" pitchFamily="34" charset="0"/>
                <a:ea typeface="Arial" charset="0"/>
                <a:cs typeface="Arial" charset="0"/>
              </a:defRPr>
            </a:lvl1pPr>
            <a:lvl2pPr marL="742950" indent="-285750" eaLnBrk="0" hangingPunct="0">
              <a:defRPr sz="1200">
                <a:solidFill>
                  <a:schemeClr val="bg1"/>
                </a:solidFill>
                <a:latin typeface="Calibri" pitchFamily="34" charset="0"/>
                <a:ea typeface="Arial" charset="0"/>
                <a:cs typeface="Arial" charset="0"/>
              </a:defRPr>
            </a:lvl2pPr>
            <a:lvl3pPr marL="1143000" indent="-228600" eaLnBrk="0" hangingPunct="0">
              <a:defRPr sz="1200">
                <a:solidFill>
                  <a:schemeClr val="bg1"/>
                </a:solidFill>
                <a:latin typeface="Calibri" pitchFamily="34" charset="0"/>
                <a:ea typeface="Arial" charset="0"/>
                <a:cs typeface="Arial" charset="0"/>
              </a:defRPr>
            </a:lvl3pPr>
            <a:lvl4pPr marL="1600200" indent="-228600" eaLnBrk="0" hangingPunct="0">
              <a:defRPr sz="1200">
                <a:solidFill>
                  <a:schemeClr val="bg1"/>
                </a:solidFill>
                <a:latin typeface="Calibri" pitchFamily="34" charset="0"/>
                <a:ea typeface="Arial" charset="0"/>
                <a:cs typeface="Arial" charset="0"/>
              </a:defRPr>
            </a:lvl4pPr>
            <a:lvl5pPr marL="2057400" indent="-228600" eaLnBrk="0" hangingPunct="0">
              <a:defRPr sz="1200">
                <a:solidFill>
                  <a:schemeClr val="bg1"/>
                </a:solidFill>
                <a:latin typeface="Calibri" pitchFamily="34" charset="0"/>
                <a:ea typeface="Arial" charset="0"/>
                <a:cs typeface="Arial" charset="0"/>
              </a:defRPr>
            </a:lvl5pPr>
            <a:lvl6pPr marL="2514600" indent="-228600" eaLnBrk="0" fontAlgn="base" hangingPunct="0">
              <a:spcBef>
                <a:spcPct val="0"/>
              </a:spcBef>
              <a:spcAft>
                <a:spcPct val="0"/>
              </a:spcAft>
              <a:defRPr sz="1200">
                <a:solidFill>
                  <a:schemeClr val="bg1"/>
                </a:solidFill>
                <a:latin typeface="Calibri" pitchFamily="34" charset="0"/>
                <a:ea typeface="Arial" charset="0"/>
                <a:cs typeface="Arial" charset="0"/>
              </a:defRPr>
            </a:lvl6pPr>
            <a:lvl7pPr marL="2971800" indent="-228600" eaLnBrk="0" fontAlgn="base" hangingPunct="0">
              <a:spcBef>
                <a:spcPct val="0"/>
              </a:spcBef>
              <a:spcAft>
                <a:spcPct val="0"/>
              </a:spcAft>
              <a:defRPr sz="1200">
                <a:solidFill>
                  <a:schemeClr val="bg1"/>
                </a:solidFill>
                <a:latin typeface="Calibri" pitchFamily="34" charset="0"/>
                <a:ea typeface="Arial" charset="0"/>
                <a:cs typeface="Arial" charset="0"/>
              </a:defRPr>
            </a:lvl7pPr>
            <a:lvl8pPr marL="3429000" indent="-228600" eaLnBrk="0" fontAlgn="base" hangingPunct="0">
              <a:spcBef>
                <a:spcPct val="0"/>
              </a:spcBef>
              <a:spcAft>
                <a:spcPct val="0"/>
              </a:spcAft>
              <a:defRPr sz="1200">
                <a:solidFill>
                  <a:schemeClr val="bg1"/>
                </a:solidFill>
                <a:latin typeface="Calibri" pitchFamily="34" charset="0"/>
                <a:ea typeface="Arial" charset="0"/>
                <a:cs typeface="Arial" charset="0"/>
              </a:defRPr>
            </a:lvl8pPr>
            <a:lvl9pPr marL="3886200" indent="-228600" eaLnBrk="0" fontAlgn="base" hangingPunct="0">
              <a:spcBef>
                <a:spcPct val="0"/>
              </a:spcBef>
              <a:spcAft>
                <a:spcPct val="0"/>
              </a:spcAft>
              <a:defRPr sz="1200">
                <a:solidFill>
                  <a:schemeClr val="bg1"/>
                </a:solidFill>
                <a:latin typeface="Calibri" pitchFamily="34" charset="0"/>
                <a:ea typeface="Arial" charset="0"/>
                <a:cs typeface="Arial" charset="0"/>
              </a:defRPr>
            </a:lvl9pPr>
          </a:lstStyle>
          <a:p>
            <a:r>
              <a:rPr lang="en-US" sz="3000" dirty="0" smtClean="0">
                <a:solidFill>
                  <a:srgbClr val="336699"/>
                </a:solidFill>
              </a:rPr>
              <a:t>How to conduct a quantitative VfM assessment?</a:t>
            </a:r>
            <a:endParaRPr lang="en-US" sz="3000" dirty="0">
              <a:solidFill>
                <a:srgbClr val="336699"/>
              </a:solidFill>
            </a:endParaRPr>
          </a:p>
        </p:txBody>
      </p:sp>
      <p:sp>
        <p:nvSpPr>
          <p:cNvPr id="5" name="Content Placeholder 2"/>
          <p:cNvSpPr>
            <a:spLocks noGrp="1"/>
          </p:cNvSpPr>
          <p:nvPr>
            <p:ph sz="half" idx="1"/>
          </p:nvPr>
        </p:nvSpPr>
        <p:spPr bwMode="auto">
          <a:xfrm>
            <a:off x="479481" y="3068960"/>
            <a:ext cx="8093075" cy="3600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indent="-457200" defTabSz="361460">
              <a:spcBef>
                <a:spcPts val="600"/>
              </a:spcBef>
              <a:spcAft>
                <a:spcPts val="600"/>
              </a:spcAft>
              <a:buAutoNum type="arabicPeriod"/>
              <a:defRPr sz="3168"/>
            </a:pPr>
            <a:r>
              <a:rPr lang="en-US" sz="2200" dirty="0" smtClean="0"/>
              <a:t>Preparation </a:t>
            </a:r>
            <a:r>
              <a:rPr lang="en-US" sz="2200" dirty="0"/>
              <a:t>of a </a:t>
            </a:r>
            <a:r>
              <a:rPr lang="en-US" sz="2200" dirty="0">
                <a:solidFill>
                  <a:srgbClr val="365F91"/>
                </a:solidFill>
              </a:rPr>
              <a:t>risk-adjusted cash flow </a:t>
            </a:r>
            <a:r>
              <a:rPr lang="en-US" sz="2200" dirty="0"/>
              <a:t>model of the traditional procurement option - usually referred to as the Public Sector Comparator (PSC) or ‘Public Sector Benchmark’ (PSB). </a:t>
            </a:r>
            <a:endParaRPr lang="en-US" sz="2200" dirty="0" smtClean="0"/>
          </a:p>
          <a:p>
            <a:pPr marL="457200" indent="-457200" defTabSz="361460">
              <a:spcBef>
                <a:spcPts val="600"/>
              </a:spcBef>
              <a:spcAft>
                <a:spcPts val="600"/>
              </a:spcAft>
              <a:buAutoNum type="arabicPeriod"/>
              <a:defRPr sz="3168"/>
            </a:pPr>
            <a:r>
              <a:rPr lang="en-US" sz="2200" dirty="0" smtClean="0"/>
              <a:t>Development </a:t>
            </a:r>
            <a:r>
              <a:rPr lang="en-US" sz="2200" dirty="0"/>
              <a:t>of a </a:t>
            </a:r>
            <a:r>
              <a:rPr lang="en-US" sz="2200" dirty="0">
                <a:solidFill>
                  <a:srgbClr val="365F91"/>
                </a:solidFill>
              </a:rPr>
              <a:t>cash flow model of  the PPP procurement </a:t>
            </a:r>
            <a:r>
              <a:rPr lang="en-US" sz="2200" dirty="0"/>
              <a:t>alternative </a:t>
            </a:r>
            <a:r>
              <a:rPr lang="en-US" sz="2200" dirty="0" smtClean="0"/>
              <a:t>to </a:t>
            </a:r>
            <a:r>
              <a:rPr lang="en-US" sz="2200" dirty="0"/>
              <a:t>estimate the expected availability </a:t>
            </a:r>
            <a:r>
              <a:rPr lang="en-US" sz="2200" dirty="0" smtClean="0"/>
              <a:t>payments or </a:t>
            </a:r>
            <a:r>
              <a:rPr lang="en-US" sz="2200" dirty="0"/>
              <a:t>user </a:t>
            </a:r>
            <a:r>
              <a:rPr lang="en-US" sz="2200" dirty="0" smtClean="0"/>
              <a:t>fees.</a:t>
            </a:r>
          </a:p>
          <a:p>
            <a:pPr marL="457200" indent="-457200" defTabSz="361460">
              <a:spcBef>
                <a:spcPts val="600"/>
              </a:spcBef>
              <a:spcAft>
                <a:spcPts val="600"/>
              </a:spcAft>
              <a:buAutoNum type="arabicPeriod"/>
              <a:defRPr sz="3168"/>
            </a:pPr>
            <a:r>
              <a:rPr lang="en-US" sz="2200" dirty="0" smtClean="0"/>
              <a:t>Compare </a:t>
            </a:r>
            <a:r>
              <a:rPr lang="en-US" sz="2200" dirty="0"/>
              <a:t>the </a:t>
            </a:r>
            <a:r>
              <a:rPr lang="en-US" sz="2200" dirty="0">
                <a:solidFill>
                  <a:srgbClr val="365F91"/>
                </a:solidFill>
              </a:rPr>
              <a:t>Net Present Value </a:t>
            </a:r>
            <a:r>
              <a:rPr lang="en-US" sz="2200" dirty="0"/>
              <a:t>(NPV) of the PSC and PPP option. If the NPV of the PPP option is significantly less than the PSC, then the PPP offers better VfM.</a:t>
            </a:r>
          </a:p>
        </p:txBody>
      </p:sp>
      <p:graphicFrame>
        <p:nvGraphicFramePr>
          <p:cNvPr id="9" name="Diagram 8"/>
          <p:cNvGraphicFramePr/>
          <p:nvPr>
            <p:extLst/>
          </p:nvPr>
        </p:nvGraphicFramePr>
        <p:xfrm>
          <a:off x="683568" y="1340768"/>
          <a:ext cx="7560840" cy="16561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862123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7010400" y="6525344"/>
            <a:ext cx="2133600" cy="332656"/>
          </a:xfrm>
        </p:spPr>
        <p:txBody>
          <a:bodyPr anchor="t"/>
          <a:lstStyle/>
          <a:p>
            <a:pPr>
              <a:defRPr/>
            </a:pPr>
            <a:fld id="{EBA92D97-E636-4C95-BB41-BB4B1B5C850B}" type="slidenum">
              <a:rPr lang="en-GB" smtClean="0"/>
              <a:pPr>
                <a:defRPr/>
              </a:pPr>
              <a:t>22</a:t>
            </a:fld>
            <a:endParaRPr lang="en-GB" dirty="0"/>
          </a:p>
        </p:txBody>
      </p:sp>
      <p:sp>
        <p:nvSpPr>
          <p:cNvPr id="15364" name="Title 1"/>
          <p:cNvSpPr txBox="1">
            <a:spLocks/>
          </p:cNvSpPr>
          <p:nvPr/>
        </p:nvSpPr>
        <p:spPr bwMode="auto">
          <a:xfrm>
            <a:off x="539823" y="764704"/>
            <a:ext cx="8604177"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bg1"/>
                </a:solidFill>
                <a:latin typeface="Calibri" pitchFamily="34" charset="0"/>
                <a:ea typeface="Arial" charset="0"/>
                <a:cs typeface="Arial" charset="0"/>
              </a:defRPr>
            </a:lvl1pPr>
            <a:lvl2pPr marL="742950" indent="-285750" eaLnBrk="0" hangingPunct="0">
              <a:defRPr sz="1200">
                <a:solidFill>
                  <a:schemeClr val="bg1"/>
                </a:solidFill>
                <a:latin typeface="Calibri" pitchFamily="34" charset="0"/>
                <a:ea typeface="Arial" charset="0"/>
                <a:cs typeface="Arial" charset="0"/>
              </a:defRPr>
            </a:lvl2pPr>
            <a:lvl3pPr marL="1143000" indent="-228600" eaLnBrk="0" hangingPunct="0">
              <a:defRPr sz="1200">
                <a:solidFill>
                  <a:schemeClr val="bg1"/>
                </a:solidFill>
                <a:latin typeface="Calibri" pitchFamily="34" charset="0"/>
                <a:ea typeface="Arial" charset="0"/>
                <a:cs typeface="Arial" charset="0"/>
              </a:defRPr>
            </a:lvl3pPr>
            <a:lvl4pPr marL="1600200" indent="-228600" eaLnBrk="0" hangingPunct="0">
              <a:defRPr sz="1200">
                <a:solidFill>
                  <a:schemeClr val="bg1"/>
                </a:solidFill>
                <a:latin typeface="Calibri" pitchFamily="34" charset="0"/>
                <a:ea typeface="Arial" charset="0"/>
                <a:cs typeface="Arial" charset="0"/>
              </a:defRPr>
            </a:lvl4pPr>
            <a:lvl5pPr marL="2057400" indent="-228600" eaLnBrk="0" hangingPunct="0">
              <a:defRPr sz="1200">
                <a:solidFill>
                  <a:schemeClr val="bg1"/>
                </a:solidFill>
                <a:latin typeface="Calibri" pitchFamily="34" charset="0"/>
                <a:ea typeface="Arial" charset="0"/>
                <a:cs typeface="Arial" charset="0"/>
              </a:defRPr>
            </a:lvl5pPr>
            <a:lvl6pPr marL="2514600" indent="-228600" eaLnBrk="0" fontAlgn="base" hangingPunct="0">
              <a:spcBef>
                <a:spcPct val="0"/>
              </a:spcBef>
              <a:spcAft>
                <a:spcPct val="0"/>
              </a:spcAft>
              <a:defRPr sz="1200">
                <a:solidFill>
                  <a:schemeClr val="bg1"/>
                </a:solidFill>
                <a:latin typeface="Calibri" pitchFamily="34" charset="0"/>
                <a:ea typeface="Arial" charset="0"/>
                <a:cs typeface="Arial" charset="0"/>
              </a:defRPr>
            </a:lvl6pPr>
            <a:lvl7pPr marL="2971800" indent="-228600" eaLnBrk="0" fontAlgn="base" hangingPunct="0">
              <a:spcBef>
                <a:spcPct val="0"/>
              </a:spcBef>
              <a:spcAft>
                <a:spcPct val="0"/>
              </a:spcAft>
              <a:defRPr sz="1200">
                <a:solidFill>
                  <a:schemeClr val="bg1"/>
                </a:solidFill>
                <a:latin typeface="Calibri" pitchFamily="34" charset="0"/>
                <a:ea typeface="Arial" charset="0"/>
                <a:cs typeface="Arial" charset="0"/>
              </a:defRPr>
            </a:lvl7pPr>
            <a:lvl8pPr marL="3429000" indent="-228600" eaLnBrk="0" fontAlgn="base" hangingPunct="0">
              <a:spcBef>
                <a:spcPct val="0"/>
              </a:spcBef>
              <a:spcAft>
                <a:spcPct val="0"/>
              </a:spcAft>
              <a:defRPr sz="1200">
                <a:solidFill>
                  <a:schemeClr val="bg1"/>
                </a:solidFill>
                <a:latin typeface="Calibri" pitchFamily="34" charset="0"/>
                <a:ea typeface="Arial" charset="0"/>
                <a:cs typeface="Arial" charset="0"/>
              </a:defRPr>
            </a:lvl8pPr>
            <a:lvl9pPr marL="3886200" indent="-228600" eaLnBrk="0" fontAlgn="base" hangingPunct="0">
              <a:spcBef>
                <a:spcPct val="0"/>
              </a:spcBef>
              <a:spcAft>
                <a:spcPct val="0"/>
              </a:spcAft>
              <a:defRPr sz="1200">
                <a:solidFill>
                  <a:schemeClr val="bg1"/>
                </a:solidFill>
                <a:latin typeface="Calibri" pitchFamily="34" charset="0"/>
                <a:ea typeface="Arial" charset="0"/>
                <a:cs typeface="Arial" charset="0"/>
              </a:defRPr>
            </a:lvl9pPr>
          </a:lstStyle>
          <a:p>
            <a:r>
              <a:rPr lang="en-US" sz="3000" dirty="0">
                <a:solidFill>
                  <a:srgbClr val="336699"/>
                </a:solidFill>
              </a:rPr>
              <a:t>Overview of the quantitative VfM </a:t>
            </a:r>
            <a:r>
              <a:rPr lang="en-US" sz="3000" dirty="0" smtClean="0">
                <a:solidFill>
                  <a:srgbClr val="336699"/>
                </a:solidFill>
              </a:rPr>
              <a:t>assessment process</a:t>
            </a:r>
            <a:endParaRPr lang="en-US" sz="3000" dirty="0">
              <a:solidFill>
                <a:srgbClr val="336699"/>
              </a:solidFill>
            </a:endParaRPr>
          </a:p>
        </p:txBody>
      </p:sp>
      <p:sp>
        <p:nvSpPr>
          <p:cNvPr id="5" name="Content Placeholder 2"/>
          <p:cNvSpPr>
            <a:spLocks noGrp="1"/>
          </p:cNvSpPr>
          <p:nvPr>
            <p:ph sz="half" idx="1"/>
          </p:nvPr>
        </p:nvSpPr>
        <p:spPr bwMode="auto">
          <a:xfrm>
            <a:off x="583381" y="1340768"/>
            <a:ext cx="8093075" cy="48245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defTabSz="361460">
              <a:spcBef>
                <a:spcPts val="600"/>
              </a:spcBef>
              <a:spcAft>
                <a:spcPts val="600"/>
              </a:spcAft>
              <a:buNone/>
              <a:defRPr sz="3168"/>
            </a:pPr>
            <a:r>
              <a:rPr lang="en-US" sz="2200" dirty="0" smtClean="0"/>
              <a:t> </a:t>
            </a:r>
            <a:endParaRPr lang="en-US" sz="2200" dirty="0"/>
          </a:p>
        </p:txBody>
      </p:sp>
      <p:graphicFrame>
        <p:nvGraphicFramePr>
          <p:cNvPr id="26" name="Table 25"/>
          <p:cNvGraphicFramePr>
            <a:graphicFrameLocks noGrp="1"/>
          </p:cNvGraphicFramePr>
          <p:nvPr>
            <p:extLst/>
          </p:nvPr>
        </p:nvGraphicFramePr>
        <p:xfrm>
          <a:off x="127845" y="1296598"/>
          <a:ext cx="8928990" cy="5392342"/>
        </p:xfrm>
        <a:graphic>
          <a:graphicData uri="http://schemas.openxmlformats.org/drawingml/2006/table">
            <a:tbl>
              <a:tblPr firstRow="1" firstCol="1" bandRow="1"/>
              <a:tblGrid>
                <a:gridCol w="3034886">
                  <a:extLst>
                    <a:ext uri="{9D8B030D-6E8A-4147-A177-3AD203B41FA5}">
                      <a16:colId xmlns:a16="http://schemas.microsoft.com/office/drawing/2014/main" val="3648889115"/>
                    </a:ext>
                  </a:extLst>
                </a:gridCol>
                <a:gridCol w="2588469">
                  <a:extLst>
                    <a:ext uri="{9D8B030D-6E8A-4147-A177-3AD203B41FA5}">
                      <a16:colId xmlns:a16="http://schemas.microsoft.com/office/drawing/2014/main" val="2659082892"/>
                    </a:ext>
                  </a:extLst>
                </a:gridCol>
                <a:gridCol w="3305635">
                  <a:extLst>
                    <a:ext uri="{9D8B030D-6E8A-4147-A177-3AD203B41FA5}">
                      <a16:colId xmlns:a16="http://schemas.microsoft.com/office/drawing/2014/main" val="3405403087"/>
                    </a:ext>
                  </a:extLst>
                </a:gridCol>
              </a:tblGrid>
              <a:tr h="246039">
                <a:tc>
                  <a:txBody>
                    <a:bodyPr/>
                    <a:lstStyle/>
                    <a:p>
                      <a:pPr algn="ctr">
                        <a:lnSpc>
                          <a:spcPct val="115000"/>
                        </a:lnSpc>
                        <a:spcAft>
                          <a:spcPts val="600"/>
                        </a:spcAft>
                      </a:pPr>
                      <a:r>
                        <a:rPr lang="en-GB" sz="1200" b="1" dirty="0">
                          <a:effectLst/>
                          <a:latin typeface="Arial Narrow" panose="020B0606020202030204" pitchFamily="34" charset="0"/>
                          <a:ea typeface="Calibri" panose="020F0502020204030204" pitchFamily="34" charset="0"/>
                          <a:cs typeface="Times New Roman" panose="02020603050405020304" pitchFamily="18" charset="0"/>
                        </a:rPr>
                        <a:t>Public Sector Comparator (PSC)</a:t>
                      </a:r>
                      <a:endParaRPr lang="en-GB" sz="12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lnL>
                      <a:noFill/>
                    </a:lnL>
                    <a:lnR>
                      <a:noFill/>
                    </a:lnR>
                    <a:lnT>
                      <a:noFill/>
                    </a:lnT>
                    <a:lnB w="12700" cap="flat" cmpd="sng" algn="ctr">
                      <a:solidFill>
                        <a:srgbClr val="365F91"/>
                      </a:solidFill>
                      <a:prstDash val="solid"/>
                      <a:round/>
                      <a:headEnd type="none" w="med" len="med"/>
                      <a:tailEnd type="none" w="med" len="med"/>
                    </a:lnB>
                  </a:tcPr>
                </a:tc>
                <a:tc>
                  <a:txBody>
                    <a:bodyPr/>
                    <a:lstStyle/>
                    <a:p>
                      <a:pPr algn="ctr">
                        <a:lnSpc>
                          <a:spcPct val="115000"/>
                        </a:lnSpc>
                        <a:spcAft>
                          <a:spcPts val="600"/>
                        </a:spcAft>
                      </a:pPr>
                      <a:r>
                        <a:rPr lang="en-GB" sz="1200" b="1" dirty="0">
                          <a:effectLst/>
                          <a:latin typeface="Arial Narrow" panose="020B0606020202030204" pitchFamily="34" charset="0"/>
                          <a:ea typeface="Calibri" panose="020F0502020204030204" pitchFamily="34" charset="0"/>
                          <a:cs typeface="Times New Roman" panose="02020603050405020304" pitchFamily="18" charset="0"/>
                        </a:rPr>
                        <a:t> </a:t>
                      </a:r>
                      <a:endParaRPr lang="en-GB" sz="12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lnL>
                      <a:noFill/>
                    </a:lnL>
                    <a:lnR>
                      <a:noFill/>
                    </a:lnR>
                    <a:lnT>
                      <a:noFill/>
                    </a:lnT>
                    <a:lnB>
                      <a:noFill/>
                    </a:lnB>
                  </a:tcPr>
                </a:tc>
                <a:tc>
                  <a:txBody>
                    <a:bodyPr/>
                    <a:lstStyle/>
                    <a:p>
                      <a:pPr algn="ctr">
                        <a:lnSpc>
                          <a:spcPct val="115000"/>
                        </a:lnSpc>
                        <a:spcAft>
                          <a:spcPts val="600"/>
                        </a:spcAft>
                      </a:pPr>
                      <a:r>
                        <a:rPr lang="en-GB" sz="1200" b="1">
                          <a:effectLst/>
                          <a:latin typeface="Arial Narrow" panose="020B0606020202030204" pitchFamily="34" charset="0"/>
                          <a:ea typeface="Calibri" panose="020F0502020204030204" pitchFamily="34" charset="0"/>
                          <a:cs typeface="Times New Roman" panose="02020603050405020304" pitchFamily="18" charset="0"/>
                        </a:rPr>
                        <a:t>Public-Private Partnership (PPP)</a:t>
                      </a:r>
                      <a:endParaRPr lang="en-GB" sz="120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lnL>
                      <a:noFill/>
                    </a:lnL>
                    <a:lnR>
                      <a:noFill/>
                    </a:lnR>
                    <a:lnT>
                      <a:noFill/>
                    </a:lnT>
                    <a:lnB w="12700" cap="flat" cmpd="sng" algn="ctr">
                      <a:solidFill>
                        <a:srgbClr val="365F91"/>
                      </a:solidFill>
                      <a:prstDash val="solid"/>
                      <a:round/>
                      <a:headEnd type="none" w="med" len="med"/>
                      <a:tailEnd type="none" w="med" len="med"/>
                    </a:lnB>
                  </a:tcPr>
                </a:tc>
                <a:extLst>
                  <a:ext uri="{0D108BD9-81ED-4DB2-BD59-A6C34878D82A}">
                    <a16:rowId xmlns:a16="http://schemas.microsoft.com/office/drawing/2014/main" val="3054052756"/>
                  </a:ext>
                </a:extLst>
              </a:tr>
              <a:tr h="212448">
                <a:tc>
                  <a:txBody>
                    <a:bodyPr/>
                    <a:lstStyle/>
                    <a:p>
                      <a:pPr algn="ctr" fontAlgn="base">
                        <a:lnSpc>
                          <a:spcPct val="115000"/>
                        </a:lnSpc>
                        <a:spcAft>
                          <a:spcPts val="0"/>
                        </a:spcAft>
                      </a:pPr>
                      <a:r>
                        <a:rPr lang="en-US" sz="1200" b="1" kern="1200">
                          <a:solidFill>
                            <a:srgbClr val="FFFFFF"/>
                          </a:solidFill>
                          <a:effectLst/>
                          <a:latin typeface="Arial Narrow" panose="020B0606020202030204" pitchFamily="34" charset="0"/>
                          <a:ea typeface="Arial" panose="020B0604020202020204" pitchFamily="34" charset="0"/>
                          <a:cs typeface="Arial" panose="020B0604020202020204" pitchFamily="34" charset="0"/>
                        </a:rPr>
                        <a:t>Stage 1</a:t>
                      </a:r>
                      <a:endParaRPr lang="en-GB" sz="120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nchor="ctr">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solidFill>
                      <a:srgbClr val="365F91"/>
                    </a:solidFill>
                  </a:tcPr>
                </a:tc>
                <a:tc>
                  <a:txBody>
                    <a:bodyPr/>
                    <a:lstStyle/>
                    <a:p>
                      <a:pPr marL="168275" marR="236855" algn="ctr">
                        <a:lnSpc>
                          <a:spcPct val="115000"/>
                        </a:lnSpc>
                        <a:spcAft>
                          <a:spcPts val="0"/>
                        </a:spcAft>
                      </a:pPr>
                      <a:r>
                        <a:rPr lang="en-US" sz="1200" b="1" i="0" kern="1200" dirty="0">
                          <a:solidFill>
                            <a:srgbClr val="365F91"/>
                          </a:solidFill>
                          <a:effectLst/>
                          <a:latin typeface="Arial Narrow" panose="020B0606020202030204" pitchFamily="34" charset="0"/>
                          <a:ea typeface="Arial" panose="020B0604020202020204" pitchFamily="34" charset="0"/>
                          <a:cs typeface="Arial" panose="020B0604020202020204" pitchFamily="34" charset="0"/>
                        </a:rPr>
                        <a:t>Challenges to VfM assessment</a:t>
                      </a:r>
                      <a:endParaRPr lang="en-GB" sz="1200" i="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nchor="ctr">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a:noFill/>
                    </a:lnT>
                    <a:lnB>
                      <a:noFill/>
                    </a:lnB>
                  </a:tcPr>
                </a:tc>
                <a:tc>
                  <a:txBody>
                    <a:bodyPr/>
                    <a:lstStyle/>
                    <a:p>
                      <a:pPr algn="ctr" fontAlgn="base">
                        <a:lnSpc>
                          <a:spcPct val="115000"/>
                        </a:lnSpc>
                        <a:spcAft>
                          <a:spcPts val="0"/>
                        </a:spcAft>
                      </a:pPr>
                      <a:r>
                        <a:rPr lang="en-US" sz="1200" b="1" kern="1200">
                          <a:solidFill>
                            <a:srgbClr val="FFFFFF"/>
                          </a:solidFill>
                          <a:effectLst/>
                          <a:latin typeface="Arial Narrow" panose="020B0606020202030204" pitchFamily="34" charset="0"/>
                          <a:ea typeface="Arial" panose="020B0604020202020204" pitchFamily="34" charset="0"/>
                          <a:cs typeface="Arial" panose="020B0604020202020204" pitchFamily="34" charset="0"/>
                        </a:rPr>
                        <a:t>Stage 2</a:t>
                      </a:r>
                      <a:endParaRPr lang="en-GB" sz="120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nchor="ctr">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solidFill>
                      <a:srgbClr val="365F91"/>
                    </a:solidFill>
                  </a:tcPr>
                </a:tc>
                <a:extLst>
                  <a:ext uri="{0D108BD9-81ED-4DB2-BD59-A6C34878D82A}">
                    <a16:rowId xmlns:a16="http://schemas.microsoft.com/office/drawing/2014/main" val="2748559226"/>
                  </a:ext>
                </a:extLst>
              </a:tr>
              <a:tr h="798625">
                <a:tc>
                  <a:txBody>
                    <a:bodyPr/>
                    <a:lstStyle/>
                    <a:p>
                      <a:pPr algn="just" fontAlgn="base">
                        <a:lnSpc>
                          <a:spcPct val="115000"/>
                        </a:lnSpc>
                        <a:spcAft>
                          <a:spcPts val="0"/>
                        </a:spcAft>
                      </a:pPr>
                      <a:r>
                        <a:rPr lang="en-US" sz="1200" b="1"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Step 1	</a:t>
                      </a:r>
                      <a:endParaRPr lang="en-GB" sz="1200" dirty="0">
                        <a:effectLst/>
                        <a:latin typeface="Arial Narrow" panose="020B0606020202030204" pitchFamily="34" charset="0"/>
                        <a:ea typeface="Calibri" panose="020F0502020204030204" pitchFamily="34" charset="0"/>
                        <a:cs typeface="Times New Roman" panose="02020603050405020304" pitchFamily="18" charset="0"/>
                      </a:endParaRPr>
                    </a:p>
                    <a:p>
                      <a:pPr algn="just" fontAlgn="base">
                        <a:lnSpc>
                          <a:spcPct val="115000"/>
                        </a:lnSpc>
                        <a:spcAft>
                          <a:spcPts val="0"/>
                        </a:spcAft>
                      </a:pPr>
                      <a:r>
                        <a:rPr lang="en-US" sz="1200" b="1" i="0"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Develop the base PSC cash flow model </a:t>
                      </a:r>
                      <a:r>
                        <a:rPr lang="en-US" sz="1200"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including expected capital and operating/maintenance costs (and revenues of the project where relevant).</a:t>
                      </a:r>
                      <a:endParaRPr lang="en-GB" sz="12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43180" algn="ctr">
                        <a:lnSpc>
                          <a:spcPct val="115000"/>
                        </a:lnSpc>
                        <a:spcAft>
                          <a:spcPts val="0"/>
                        </a:spcAft>
                      </a:pPr>
                      <a:r>
                        <a:rPr lang="en-US" sz="1200" i="0" kern="1200" dirty="0">
                          <a:solidFill>
                            <a:srgbClr val="365F91"/>
                          </a:solidFill>
                          <a:effectLst/>
                          <a:latin typeface="Arial Narrow" panose="020B0606020202030204" pitchFamily="34" charset="0"/>
                          <a:ea typeface="Arial" panose="020B0604020202020204" pitchFamily="34" charset="0"/>
                          <a:cs typeface="Arial" panose="020B0604020202020204" pitchFamily="34" charset="0"/>
                        </a:rPr>
                        <a:t> </a:t>
                      </a:r>
                      <a:endParaRPr lang="en-GB" sz="1200" i="0" dirty="0">
                        <a:effectLst/>
                        <a:latin typeface="Arial Narrow" panose="020B0606020202030204" pitchFamily="34" charset="0"/>
                        <a:ea typeface="Calibri" panose="020F0502020204030204" pitchFamily="34" charset="0"/>
                        <a:cs typeface="Times New Roman" panose="02020603050405020304" pitchFamily="18" charset="0"/>
                      </a:endParaRPr>
                    </a:p>
                    <a:p>
                      <a:pPr marL="43180" algn="ctr">
                        <a:lnSpc>
                          <a:spcPct val="115000"/>
                        </a:lnSpc>
                        <a:spcAft>
                          <a:spcPts val="0"/>
                        </a:spcAft>
                      </a:pPr>
                      <a:r>
                        <a:rPr lang="en-US" sz="1200" i="0" kern="1200" dirty="0">
                          <a:solidFill>
                            <a:srgbClr val="365F91"/>
                          </a:solidFill>
                          <a:effectLst/>
                          <a:latin typeface="Arial Narrow" panose="020B0606020202030204" pitchFamily="34" charset="0"/>
                          <a:ea typeface="Arial" panose="020B0604020202020204" pitchFamily="34" charset="0"/>
                          <a:cs typeface="Arial" panose="020B0604020202020204" pitchFamily="34" charset="0"/>
                        </a:rPr>
                        <a:t>Lack of reliable cost information, especially operating costs, for PSC and PPP projects with the same service levels.</a:t>
                      </a:r>
                      <a:endParaRPr lang="en-GB" sz="1200" i="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a:noFill/>
                    </a:lnT>
                    <a:lnB>
                      <a:noFill/>
                    </a:lnB>
                  </a:tcPr>
                </a:tc>
                <a:tc>
                  <a:txBody>
                    <a:bodyPr/>
                    <a:lstStyle/>
                    <a:p>
                      <a:pPr algn="just" fontAlgn="base">
                        <a:lnSpc>
                          <a:spcPct val="115000"/>
                        </a:lnSpc>
                        <a:spcAft>
                          <a:spcPts val="0"/>
                        </a:spcAft>
                      </a:pPr>
                      <a:r>
                        <a:rPr lang="en-US" sz="1200" b="1"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Step 1</a:t>
                      </a:r>
                      <a:endParaRPr lang="en-GB" sz="1200" dirty="0">
                        <a:effectLst/>
                        <a:latin typeface="Arial Narrow" panose="020B0606020202030204" pitchFamily="34" charset="0"/>
                        <a:ea typeface="Calibri" panose="020F0502020204030204" pitchFamily="34" charset="0"/>
                        <a:cs typeface="Times New Roman" panose="02020603050405020304" pitchFamily="18" charset="0"/>
                      </a:endParaRPr>
                    </a:p>
                    <a:p>
                      <a:pPr algn="just" fontAlgn="base">
                        <a:lnSpc>
                          <a:spcPct val="115000"/>
                        </a:lnSpc>
                        <a:spcAft>
                          <a:spcPts val="0"/>
                        </a:spcAft>
                      </a:pPr>
                      <a:r>
                        <a:rPr lang="en-US" sz="1200"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Develop the </a:t>
                      </a:r>
                      <a:r>
                        <a:rPr lang="en-US" sz="1200" b="1"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PPP cash flow model </a:t>
                      </a:r>
                      <a:r>
                        <a:rPr lang="en-US" sz="1200"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based on expected capital and operating/maintenance costs and revenues for the PPP. Possible efficiency factors could be included.</a:t>
                      </a:r>
                      <a:endParaRPr lang="en-GB" sz="12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extLst>
                  <a:ext uri="{0D108BD9-81ED-4DB2-BD59-A6C34878D82A}">
                    <a16:rowId xmlns:a16="http://schemas.microsoft.com/office/drawing/2014/main" val="1514085311"/>
                  </a:ext>
                </a:extLst>
              </a:tr>
              <a:tr h="645129">
                <a:tc>
                  <a:txBody>
                    <a:bodyPr/>
                    <a:lstStyle/>
                    <a:p>
                      <a:pPr algn="just" fontAlgn="base">
                        <a:lnSpc>
                          <a:spcPct val="115000"/>
                        </a:lnSpc>
                        <a:spcAft>
                          <a:spcPts val="0"/>
                        </a:spcAft>
                      </a:pPr>
                      <a:r>
                        <a:rPr lang="en-US" sz="1200" b="1"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Step 2</a:t>
                      </a:r>
                      <a:r>
                        <a:rPr lang="en-US" sz="1200"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	</a:t>
                      </a:r>
                      <a:endParaRPr lang="en-GB" sz="1200" dirty="0">
                        <a:effectLst/>
                        <a:latin typeface="Arial Narrow" panose="020B0606020202030204" pitchFamily="34" charset="0"/>
                        <a:ea typeface="Calibri" panose="020F0502020204030204" pitchFamily="34" charset="0"/>
                        <a:cs typeface="Times New Roman" panose="02020603050405020304" pitchFamily="18" charset="0"/>
                      </a:endParaRPr>
                    </a:p>
                    <a:p>
                      <a:pPr algn="just" fontAlgn="base">
                        <a:lnSpc>
                          <a:spcPct val="115000"/>
                        </a:lnSpc>
                        <a:spcAft>
                          <a:spcPts val="0"/>
                        </a:spcAft>
                      </a:pPr>
                      <a:r>
                        <a:rPr lang="en-US" sz="1200"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Develop the </a:t>
                      </a:r>
                      <a:r>
                        <a:rPr lang="en-US" sz="1200" b="1" i="1"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risk-adjusted PSC</a:t>
                      </a:r>
                      <a:r>
                        <a:rPr lang="en-US" sz="1200" b="1"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 cash-flow model </a:t>
                      </a:r>
                      <a:r>
                        <a:rPr lang="en-US" sz="1200"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by adjusting project costs (and revenues) for risks.</a:t>
                      </a:r>
                      <a:endParaRPr lang="en-GB" sz="12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43180" algn="ctr" fontAlgn="base">
                        <a:lnSpc>
                          <a:spcPct val="115000"/>
                        </a:lnSpc>
                        <a:spcAft>
                          <a:spcPts val="0"/>
                        </a:spcAft>
                      </a:pPr>
                      <a:r>
                        <a:rPr lang="en-US" sz="1200" i="0" kern="1200">
                          <a:solidFill>
                            <a:srgbClr val="365F91"/>
                          </a:solidFill>
                          <a:effectLst/>
                          <a:latin typeface="Arial Narrow" panose="020B0606020202030204" pitchFamily="34" charset="0"/>
                          <a:ea typeface="Arial" panose="020B0604020202020204" pitchFamily="34" charset="0"/>
                          <a:cs typeface="Arial" panose="020B0604020202020204" pitchFamily="34" charset="0"/>
                        </a:rPr>
                        <a:t> </a:t>
                      </a:r>
                      <a:endParaRPr lang="en-GB" sz="1200" i="0">
                        <a:effectLst/>
                        <a:latin typeface="Arial Narrow" panose="020B0606020202030204" pitchFamily="34" charset="0"/>
                        <a:ea typeface="Calibri" panose="020F0502020204030204" pitchFamily="34" charset="0"/>
                        <a:cs typeface="Times New Roman" panose="02020603050405020304" pitchFamily="18" charset="0"/>
                      </a:endParaRPr>
                    </a:p>
                    <a:p>
                      <a:pPr marL="43180" algn="ctr" fontAlgn="base">
                        <a:lnSpc>
                          <a:spcPct val="115000"/>
                        </a:lnSpc>
                        <a:spcAft>
                          <a:spcPts val="0"/>
                        </a:spcAft>
                      </a:pPr>
                      <a:r>
                        <a:rPr lang="en-US" sz="1200" i="0" kern="1200">
                          <a:solidFill>
                            <a:srgbClr val="365F91"/>
                          </a:solidFill>
                          <a:effectLst/>
                          <a:latin typeface="Arial Narrow" panose="020B0606020202030204" pitchFamily="34" charset="0"/>
                          <a:ea typeface="Arial" panose="020B0604020202020204" pitchFamily="34" charset="0"/>
                          <a:cs typeface="Arial" panose="020B0604020202020204" pitchFamily="34" charset="0"/>
                        </a:rPr>
                        <a:t>Lack of reliable risk valuation data (probability and impact). Process is based on assumptions.</a:t>
                      </a:r>
                      <a:endParaRPr lang="en-GB" sz="1200" i="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a:noFill/>
                    </a:lnT>
                    <a:lnB>
                      <a:noFill/>
                    </a:lnB>
                  </a:tcPr>
                </a:tc>
                <a:tc>
                  <a:txBody>
                    <a:bodyPr/>
                    <a:lstStyle/>
                    <a:p>
                      <a:pPr algn="just">
                        <a:lnSpc>
                          <a:spcPct val="115000"/>
                        </a:lnSpc>
                        <a:spcAft>
                          <a:spcPts val="0"/>
                        </a:spcAft>
                      </a:pPr>
                      <a:r>
                        <a:rPr lang="en-US" sz="1200" b="1"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Step 2</a:t>
                      </a:r>
                      <a:endParaRPr lang="en-GB" sz="1200" dirty="0">
                        <a:effectLst/>
                        <a:latin typeface="Arial Narrow" panose="020B0606020202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200"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Develop the </a:t>
                      </a:r>
                      <a:r>
                        <a:rPr lang="en-GB" sz="1200" b="1"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risk-adjusted PPP model </a:t>
                      </a:r>
                      <a:r>
                        <a:rPr lang="en-GB" sz="1200"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by </a:t>
                      </a:r>
                      <a:r>
                        <a:rPr lang="en-US" sz="1200"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adding transaction and contract management costs, and financing requirements.</a:t>
                      </a:r>
                      <a:endParaRPr lang="en-GB" sz="12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extLst>
                  <a:ext uri="{0D108BD9-81ED-4DB2-BD59-A6C34878D82A}">
                    <a16:rowId xmlns:a16="http://schemas.microsoft.com/office/drawing/2014/main" val="2342666804"/>
                  </a:ext>
                </a:extLst>
              </a:tr>
              <a:tr h="645129">
                <a:tc>
                  <a:txBody>
                    <a:bodyPr/>
                    <a:lstStyle/>
                    <a:p>
                      <a:pPr algn="just" fontAlgn="base">
                        <a:lnSpc>
                          <a:spcPct val="115000"/>
                        </a:lnSpc>
                        <a:spcAft>
                          <a:spcPts val="0"/>
                        </a:spcAft>
                      </a:pPr>
                      <a:r>
                        <a:rPr lang="en-US" sz="1200" b="1"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Step 3</a:t>
                      </a:r>
                      <a:endParaRPr lang="en-GB" sz="1200" dirty="0">
                        <a:effectLst/>
                        <a:latin typeface="Arial Narrow" panose="020B0606020202030204" pitchFamily="34" charset="0"/>
                        <a:ea typeface="Calibri" panose="020F0502020204030204" pitchFamily="34" charset="0"/>
                        <a:cs typeface="Times New Roman" panose="02020603050405020304" pitchFamily="18" charset="0"/>
                      </a:endParaRPr>
                    </a:p>
                    <a:p>
                      <a:pPr algn="just" fontAlgn="base">
                        <a:lnSpc>
                          <a:spcPct val="115000"/>
                        </a:lnSpc>
                        <a:spcAft>
                          <a:spcPts val="0"/>
                        </a:spcAft>
                      </a:pPr>
                      <a:r>
                        <a:rPr lang="en-US" sz="1200"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Adjust model to ensure </a:t>
                      </a:r>
                      <a:r>
                        <a:rPr lang="en-US" sz="1200" b="1"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competitive neutrality </a:t>
                      </a:r>
                      <a:r>
                        <a:rPr lang="en-US" sz="1200"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between the PSC and PPP options (e.g. for taxation).</a:t>
                      </a:r>
                      <a:endParaRPr lang="en-GB" sz="12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43180" algn="ctr" fontAlgn="base">
                        <a:lnSpc>
                          <a:spcPct val="115000"/>
                        </a:lnSpc>
                        <a:spcAft>
                          <a:spcPts val="0"/>
                        </a:spcAft>
                      </a:pPr>
                      <a:r>
                        <a:rPr lang="en-US" sz="1200" i="0" kern="1200" dirty="0">
                          <a:solidFill>
                            <a:srgbClr val="365F91"/>
                          </a:solidFill>
                          <a:effectLst/>
                          <a:latin typeface="Arial Narrow" panose="020B0606020202030204" pitchFamily="34" charset="0"/>
                          <a:ea typeface="Arial" panose="020B0604020202020204" pitchFamily="34" charset="0"/>
                          <a:cs typeface="Arial" panose="020B0604020202020204" pitchFamily="34" charset="0"/>
                        </a:rPr>
                        <a:t> </a:t>
                      </a:r>
                      <a:endParaRPr lang="en-GB" sz="1200" i="0" dirty="0">
                        <a:effectLst/>
                        <a:latin typeface="Arial Narrow" panose="020B0606020202030204" pitchFamily="34" charset="0"/>
                        <a:ea typeface="Calibri" panose="020F0502020204030204" pitchFamily="34" charset="0"/>
                        <a:cs typeface="Times New Roman" panose="02020603050405020304" pitchFamily="18" charset="0"/>
                      </a:endParaRPr>
                    </a:p>
                    <a:p>
                      <a:pPr marL="43180" algn="ctr" fontAlgn="base">
                        <a:lnSpc>
                          <a:spcPct val="115000"/>
                        </a:lnSpc>
                        <a:spcAft>
                          <a:spcPts val="0"/>
                        </a:spcAft>
                      </a:pPr>
                      <a:r>
                        <a:rPr lang="en-US" sz="1200" i="0" kern="1200" dirty="0">
                          <a:solidFill>
                            <a:srgbClr val="365F91"/>
                          </a:solidFill>
                          <a:effectLst/>
                          <a:latin typeface="Arial Narrow" panose="020B0606020202030204" pitchFamily="34" charset="0"/>
                          <a:ea typeface="Arial" panose="020B0604020202020204" pitchFamily="34" charset="0"/>
                          <a:cs typeface="Arial" panose="020B0604020202020204" pitchFamily="34" charset="0"/>
                        </a:rPr>
                        <a:t>Differences between theoretically assumed and actual tax arrangements.</a:t>
                      </a:r>
                      <a:endParaRPr lang="en-GB" sz="1200" i="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a:noFill/>
                    </a:lnT>
                    <a:lnB>
                      <a:noFill/>
                    </a:lnB>
                  </a:tcPr>
                </a:tc>
                <a:tc>
                  <a:txBody>
                    <a:bodyPr/>
                    <a:lstStyle/>
                    <a:p>
                      <a:pPr algn="just" fontAlgn="base">
                        <a:lnSpc>
                          <a:spcPct val="115000"/>
                        </a:lnSpc>
                        <a:spcAft>
                          <a:spcPts val="0"/>
                        </a:spcAft>
                      </a:pPr>
                      <a:r>
                        <a:rPr lang="en-US" sz="1200" b="1"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Step 3</a:t>
                      </a:r>
                      <a:endParaRPr lang="en-GB" sz="1200" dirty="0">
                        <a:effectLst/>
                        <a:latin typeface="Arial Narrow" panose="020B0606020202030204" pitchFamily="34" charset="0"/>
                        <a:ea typeface="Calibri" panose="020F0502020204030204" pitchFamily="34" charset="0"/>
                        <a:cs typeface="Times New Roman" panose="02020603050405020304" pitchFamily="18" charset="0"/>
                      </a:endParaRPr>
                    </a:p>
                    <a:p>
                      <a:pPr algn="just" fontAlgn="base">
                        <a:lnSpc>
                          <a:spcPct val="115000"/>
                        </a:lnSpc>
                        <a:spcAft>
                          <a:spcPts val="0"/>
                        </a:spcAft>
                      </a:pPr>
                      <a:r>
                        <a:rPr lang="en-US" sz="1200"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Determine the </a:t>
                      </a:r>
                      <a:r>
                        <a:rPr lang="en-US" sz="1200" b="1"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level of availability payments or end-user fees </a:t>
                      </a:r>
                      <a:r>
                        <a:rPr lang="en-US" sz="1200"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required by the private partner.</a:t>
                      </a:r>
                      <a:endParaRPr lang="en-GB" sz="12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extLst>
                  <a:ext uri="{0D108BD9-81ED-4DB2-BD59-A6C34878D82A}">
                    <a16:rowId xmlns:a16="http://schemas.microsoft.com/office/drawing/2014/main" val="3073253072"/>
                  </a:ext>
                </a:extLst>
              </a:tr>
              <a:tr h="798625">
                <a:tc>
                  <a:txBody>
                    <a:bodyPr/>
                    <a:lstStyle/>
                    <a:p>
                      <a:pPr algn="just" fontAlgn="base">
                        <a:lnSpc>
                          <a:spcPct val="115000"/>
                        </a:lnSpc>
                        <a:spcAft>
                          <a:spcPts val="0"/>
                        </a:spcAft>
                      </a:pPr>
                      <a:r>
                        <a:rPr lang="en-US" sz="1200" b="1"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Step 4</a:t>
                      </a:r>
                      <a:endParaRPr lang="en-GB" sz="1200" dirty="0">
                        <a:effectLst/>
                        <a:latin typeface="Arial Narrow" panose="020B0606020202030204" pitchFamily="34" charset="0"/>
                        <a:ea typeface="Calibri" panose="020F0502020204030204" pitchFamily="34" charset="0"/>
                        <a:cs typeface="Times New Roman" panose="02020603050405020304" pitchFamily="18" charset="0"/>
                      </a:endParaRPr>
                    </a:p>
                    <a:p>
                      <a:pPr algn="just" fontAlgn="base">
                        <a:lnSpc>
                          <a:spcPct val="115000"/>
                        </a:lnSpc>
                        <a:spcAft>
                          <a:spcPts val="0"/>
                        </a:spcAft>
                      </a:pPr>
                      <a:r>
                        <a:rPr lang="en-US" sz="1200"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Use a justified </a:t>
                      </a:r>
                      <a:r>
                        <a:rPr lang="en-US" sz="1200" b="1"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discount rate </a:t>
                      </a:r>
                      <a:r>
                        <a:rPr lang="en-US" sz="1200"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to discount the cash flows to get the NPV of the PSC.</a:t>
                      </a:r>
                      <a:endParaRPr lang="en-GB" sz="1200" dirty="0">
                        <a:effectLst/>
                        <a:latin typeface="Arial Narrow" panose="020B0606020202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GB" sz="1200" dirty="0">
                          <a:effectLst/>
                          <a:latin typeface="Arial Narrow" panose="020B0606020202030204" pitchFamily="34" charset="0"/>
                          <a:ea typeface="Calibri" panose="020F0502020204030204" pitchFamily="34" charset="0"/>
                          <a:cs typeface="Times New Roman" panose="02020603050405020304" pitchFamily="18" charset="0"/>
                        </a:rPr>
                        <a:t> </a:t>
                      </a:r>
                    </a:p>
                  </a:txBody>
                  <a:tcPr marL="60064" marR="60064" marT="15572" marB="15572">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43180" algn="ctr" fontAlgn="base">
                        <a:lnSpc>
                          <a:spcPct val="115000"/>
                        </a:lnSpc>
                        <a:spcAft>
                          <a:spcPts val="0"/>
                        </a:spcAft>
                      </a:pPr>
                      <a:r>
                        <a:rPr lang="en-US" sz="1200" i="0" kern="1200" dirty="0">
                          <a:solidFill>
                            <a:srgbClr val="365F91"/>
                          </a:solidFill>
                          <a:effectLst/>
                          <a:latin typeface="Arial Narrow" panose="020B0606020202030204" pitchFamily="34" charset="0"/>
                          <a:ea typeface="Arial" panose="020B0604020202020204" pitchFamily="34" charset="0"/>
                          <a:cs typeface="Arial" panose="020B0604020202020204" pitchFamily="34" charset="0"/>
                        </a:rPr>
                        <a:t> </a:t>
                      </a:r>
                      <a:endParaRPr lang="en-GB" sz="1200" i="0" dirty="0">
                        <a:effectLst/>
                        <a:latin typeface="Arial Narrow" panose="020B0606020202030204" pitchFamily="34" charset="0"/>
                        <a:ea typeface="Calibri" panose="020F0502020204030204" pitchFamily="34" charset="0"/>
                        <a:cs typeface="Times New Roman" panose="02020603050405020304" pitchFamily="18" charset="0"/>
                      </a:endParaRPr>
                    </a:p>
                    <a:p>
                      <a:pPr marL="43180" algn="ctr" fontAlgn="base">
                        <a:lnSpc>
                          <a:spcPct val="115000"/>
                        </a:lnSpc>
                        <a:spcAft>
                          <a:spcPts val="0"/>
                        </a:spcAft>
                      </a:pPr>
                      <a:r>
                        <a:rPr lang="en-US" sz="1200" i="0" kern="1200" dirty="0">
                          <a:solidFill>
                            <a:srgbClr val="365F91"/>
                          </a:solidFill>
                          <a:effectLst/>
                          <a:latin typeface="Arial Narrow" panose="020B0606020202030204" pitchFamily="34" charset="0"/>
                          <a:ea typeface="Arial" panose="020B0604020202020204" pitchFamily="34" charset="0"/>
                          <a:cs typeface="Arial" panose="020B0604020202020204" pitchFamily="34" charset="0"/>
                        </a:rPr>
                        <a:t>Discount rate: choice of appropriate rate. Rate chosen has a significant impact on the outcome (higher rates tend to </a:t>
                      </a:r>
                      <a:r>
                        <a:rPr lang="en-GB" sz="1200" i="0" kern="1200" dirty="0">
                          <a:solidFill>
                            <a:srgbClr val="365F91"/>
                          </a:solidFill>
                          <a:effectLst/>
                          <a:latin typeface="Arial Narrow" panose="020B0606020202030204" pitchFamily="34" charset="0"/>
                          <a:ea typeface="Arial" panose="020B0604020202020204" pitchFamily="34" charset="0"/>
                          <a:cs typeface="Arial" panose="020B0604020202020204" pitchFamily="34" charset="0"/>
                        </a:rPr>
                        <a:t>favour</a:t>
                      </a:r>
                      <a:r>
                        <a:rPr lang="en-US" sz="1200" i="0" kern="1200" dirty="0">
                          <a:solidFill>
                            <a:srgbClr val="365F91"/>
                          </a:solidFill>
                          <a:effectLst/>
                          <a:latin typeface="Arial Narrow" panose="020B0606020202030204" pitchFamily="34" charset="0"/>
                          <a:ea typeface="Arial" panose="020B0604020202020204" pitchFamily="34" charset="0"/>
                          <a:cs typeface="Arial" panose="020B0604020202020204" pitchFamily="34" charset="0"/>
                        </a:rPr>
                        <a:t> the PPP option).</a:t>
                      </a:r>
                      <a:endParaRPr lang="en-GB" sz="1200" i="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a:noFill/>
                    </a:lnT>
                    <a:lnB>
                      <a:noFill/>
                    </a:lnB>
                  </a:tcPr>
                </a:tc>
                <a:tc>
                  <a:txBody>
                    <a:bodyPr/>
                    <a:lstStyle/>
                    <a:p>
                      <a:pPr algn="just" fontAlgn="base">
                        <a:lnSpc>
                          <a:spcPct val="115000"/>
                        </a:lnSpc>
                        <a:spcAft>
                          <a:spcPts val="0"/>
                        </a:spcAft>
                      </a:pPr>
                      <a:r>
                        <a:rPr lang="en-US" sz="1200" b="1"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Step 4</a:t>
                      </a:r>
                      <a:endParaRPr lang="en-GB" sz="1200" dirty="0">
                        <a:effectLst/>
                        <a:latin typeface="Arial Narrow" panose="020B0606020202030204" pitchFamily="34" charset="0"/>
                        <a:ea typeface="Calibri" panose="020F0502020204030204" pitchFamily="34" charset="0"/>
                        <a:cs typeface="Times New Roman" panose="02020603050405020304" pitchFamily="18" charset="0"/>
                      </a:endParaRPr>
                    </a:p>
                    <a:p>
                      <a:pPr algn="just" fontAlgn="base">
                        <a:lnSpc>
                          <a:spcPct val="115000"/>
                        </a:lnSpc>
                        <a:spcAft>
                          <a:spcPts val="0"/>
                        </a:spcAft>
                      </a:pPr>
                      <a:r>
                        <a:rPr lang="en-US" sz="1200"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Use a justified </a:t>
                      </a:r>
                      <a:r>
                        <a:rPr lang="en-US" sz="1200" b="1"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discount rate </a:t>
                      </a:r>
                      <a:r>
                        <a:rPr lang="en-US" sz="1200" kern="1200" dirty="0">
                          <a:solidFill>
                            <a:srgbClr val="000000"/>
                          </a:solidFill>
                          <a:effectLst/>
                          <a:latin typeface="Arial Narrow" panose="020B0606020202030204" pitchFamily="34" charset="0"/>
                          <a:ea typeface="Arial" panose="020B0604020202020204" pitchFamily="34" charset="0"/>
                          <a:cs typeface="Arial" panose="020B0604020202020204" pitchFamily="34" charset="0"/>
                        </a:rPr>
                        <a:t>(usually but not always the same as the one used for the PSC) to discount the sum of the availability payments or end-user fees to get the NPV of the PPP option.</a:t>
                      </a:r>
                      <a:endParaRPr lang="en-GB" sz="12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extLst>
                  <a:ext uri="{0D108BD9-81ED-4DB2-BD59-A6C34878D82A}">
                    <a16:rowId xmlns:a16="http://schemas.microsoft.com/office/drawing/2014/main" val="4149736919"/>
                  </a:ext>
                </a:extLst>
              </a:tr>
              <a:tr h="184640">
                <a:tc gridSpan="3">
                  <a:txBody>
                    <a:bodyPr/>
                    <a:lstStyle/>
                    <a:p>
                      <a:pPr algn="ctr" fontAlgn="base">
                        <a:lnSpc>
                          <a:spcPct val="115000"/>
                        </a:lnSpc>
                        <a:spcAft>
                          <a:spcPts val="0"/>
                        </a:spcAft>
                      </a:pPr>
                      <a:r>
                        <a:rPr lang="en-US" sz="1200" b="1" kern="1200" dirty="0">
                          <a:solidFill>
                            <a:srgbClr val="FFFFFF"/>
                          </a:solidFill>
                          <a:effectLst/>
                          <a:latin typeface="Arial Narrow" panose="020B0606020202030204" pitchFamily="34" charset="0"/>
                          <a:ea typeface="Arial" panose="020B0604020202020204" pitchFamily="34" charset="0"/>
                          <a:cs typeface="Arial" panose="020B0604020202020204" pitchFamily="34" charset="0"/>
                        </a:rPr>
                        <a:t> </a:t>
                      </a:r>
                      <a:endParaRPr lang="en-GB" sz="12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nchor="ctr">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244582020"/>
                  </a:ext>
                </a:extLst>
              </a:tr>
              <a:tr h="195207">
                <a:tc gridSpan="3">
                  <a:txBody>
                    <a:bodyPr/>
                    <a:lstStyle/>
                    <a:p>
                      <a:pPr algn="ctr" fontAlgn="base">
                        <a:lnSpc>
                          <a:spcPct val="115000"/>
                        </a:lnSpc>
                        <a:spcAft>
                          <a:spcPts val="0"/>
                        </a:spcAft>
                      </a:pPr>
                      <a:r>
                        <a:rPr lang="en-US" sz="1200" b="1" kern="1200">
                          <a:solidFill>
                            <a:srgbClr val="FFFFFF"/>
                          </a:solidFill>
                          <a:effectLst/>
                          <a:latin typeface="Arial Narrow" panose="020B0606020202030204" pitchFamily="34" charset="0"/>
                          <a:ea typeface="Arial" panose="020B0604020202020204" pitchFamily="34" charset="0"/>
                          <a:cs typeface="Arial" panose="020B0604020202020204" pitchFamily="34" charset="0"/>
                        </a:rPr>
                        <a:t>Stage 3</a:t>
                      </a:r>
                      <a:endParaRPr lang="en-GB" sz="120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nchor="ctr">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solidFill>
                      <a:srgbClr val="365F91"/>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72147687"/>
                  </a:ext>
                </a:extLst>
              </a:tr>
              <a:tr h="270287">
                <a:tc gridSpan="3">
                  <a:txBody>
                    <a:bodyPr/>
                    <a:lstStyle/>
                    <a:p>
                      <a:pPr algn="ctr" fontAlgn="base">
                        <a:lnSpc>
                          <a:spcPct val="115000"/>
                        </a:lnSpc>
                        <a:spcAft>
                          <a:spcPts val="0"/>
                        </a:spcAft>
                      </a:pPr>
                      <a:r>
                        <a:rPr lang="en-US" sz="1200" kern="1200">
                          <a:solidFill>
                            <a:srgbClr val="000000"/>
                          </a:solidFill>
                          <a:effectLst/>
                          <a:latin typeface="Arial Narrow" panose="020B0606020202030204" pitchFamily="34" charset="0"/>
                          <a:ea typeface="Arial" panose="020B0604020202020204" pitchFamily="34" charset="0"/>
                          <a:cs typeface="Arial" panose="020B0604020202020204" pitchFamily="34" charset="0"/>
                        </a:rPr>
                        <a:t>Compare the NPVs of the PSC and PPP options</a:t>
                      </a:r>
                      <a:endParaRPr lang="en-GB" sz="120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nchor="ctr">
                    <a:lnL w="12700" cap="flat" cmpd="sng" algn="ctr">
                      <a:solidFill>
                        <a:srgbClr val="365F91"/>
                      </a:solidFill>
                      <a:prstDash val="solid"/>
                      <a:round/>
                      <a:headEnd type="none" w="med" len="med"/>
                      <a:tailEnd type="none" w="med" len="med"/>
                    </a:lnL>
                    <a:lnR w="12700" cap="flat" cmpd="sng"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39876742"/>
                  </a:ext>
                </a:extLst>
              </a:tr>
              <a:tr h="338136">
                <a:tc gridSpan="3">
                  <a:txBody>
                    <a:bodyPr/>
                    <a:lstStyle/>
                    <a:p>
                      <a:pPr marL="1641475" marR="1645920" algn="ctr" fontAlgn="base">
                        <a:lnSpc>
                          <a:spcPct val="115000"/>
                        </a:lnSpc>
                        <a:spcAft>
                          <a:spcPts val="0"/>
                        </a:spcAft>
                      </a:pPr>
                      <a:r>
                        <a:rPr lang="en-US" sz="1200" i="1" kern="1200" dirty="0">
                          <a:solidFill>
                            <a:srgbClr val="365F91"/>
                          </a:solidFill>
                          <a:effectLst/>
                          <a:latin typeface="Arial Narrow" panose="020B0606020202030204" pitchFamily="34" charset="0"/>
                          <a:ea typeface="Arial" panose="020B0604020202020204" pitchFamily="34" charset="0"/>
                          <a:cs typeface="Arial" panose="020B0604020202020204" pitchFamily="34" charset="0"/>
                        </a:rPr>
                        <a:t>The difference in the NPVs can be small, limiting the reliability of the quantitative assessment as an input into the delivery option decision.</a:t>
                      </a:r>
                      <a:endParaRPr lang="en-GB" sz="12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0064" marR="60064" marT="15572" marB="15572">
                    <a:lnL>
                      <a:noFill/>
                    </a:lnL>
                    <a:lnR>
                      <a:noFill/>
                    </a:lnR>
                    <a:lnT w="12700" cap="flat" cmpd="sng" algn="ctr">
                      <a:solidFill>
                        <a:srgbClr val="365F91"/>
                      </a:solidFill>
                      <a:prstDash val="solid"/>
                      <a:round/>
                      <a:headEnd type="none" w="med" len="med"/>
                      <a:tailEnd type="none" w="med" len="med"/>
                    </a:lnT>
                    <a:lnB>
                      <a:noFill/>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037810738"/>
                  </a:ext>
                </a:extLst>
              </a:tr>
            </a:tbl>
          </a:graphicData>
        </a:graphic>
      </p:graphicFrame>
    </p:spTree>
    <p:extLst>
      <p:ext uri="{BB962C8B-B14F-4D97-AF65-F5344CB8AC3E}">
        <p14:creationId xmlns:p14="http://schemas.microsoft.com/office/powerpoint/2010/main" val="28585209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7010400" y="6525344"/>
            <a:ext cx="2133600" cy="332656"/>
          </a:xfrm>
        </p:spPr>
        <p:txBody>
          <a:bodyPr anchor="t"/>
          <a:lstStyle/>
          <a:p>
            <a:pPr>
              <a:defRPr/>
            </a:pPr>
            <a:fld id="{EBA92D97-E636-4C95-BB41-BB4B1B5C850B}" type="slidenum">
              <a:rPr lang="en-GB" smtClean="0"/>
              <a:pPr>
                <a:defRPr/>
              </a:pPr>
              <a:t>23</a:t>
            </a:fld>
            <a:endParaRPr lang="en-GB" dirty="0"/>
          </a:p>
        </p:txBody>
      </p:sp>
      <p:sp>
        <p:nvSpPr>
          <p:cNvPr id="15364" name="Title 1"/>
          <p:cNvSpPr txBox="1">
            <a:spLocks/>
          </p:cNvSpPr>
          <p:nvPr/>
        </p:nvSpPr>
        <p:spPr bwMode="auto">
          <a:xfrm>
            <a:off x="539824" y="764704"/>
            <a:ext cx="8136632"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bg1"/>
                </a:solidFill>
                <a:latin typeface="Calibri" pitchFamily="34" charset="0"/>
                <a:ea typeface="Arial" charset="0"/>
                <a:cs typeface="Arial" charset="0"/>
              </a:defRPr>
            </a:lvl1pPr>
            <a:lvl2pPr marL="742950" indent="-285750" eaLnBrk="0" hangingPunct="0">
              <a:defRPr sz="1200">
                <a:solidFill>
                  <a:schemeClr val="bg1"/>
                </a:solidFill>
                <a:latin typeface="Calibri" pitchFamily="34" charset="0"/>
                <a:ea typeface="Arial" charset="0"/>
                <a:cs typeface="Arial" charset="0"/>
              </a:defRPr>
            </a:lvl2pPr>
            <a:lvl3pPr marL="1143000" indent="-228600" eaLnBrk="0" hangingPunct="0">
              <a:defRPr sz="1200">
                <a:solidFill>
                  <a:schemeClr val="bg1"/>
                </a:solidFill>
                <a:latin typeface="Calibri" pitchFamily="34" charset="0"/>
                <a:ea typeface="Arial" charset="0"/>
                <a:cs typeface="Arial" charset="0"/>
              </a:defRPr>
            </a:lvl3pPr>
            <a:lvl4pPr marL="1600200" indent="-228600" eaLnBrk="0" hangingPunct="0">
              <a:defRPr sz="1200">
                <a:solidFill>
                  <a:schemeClr val="bg1"/>
                </a:solidFill>
                <a:latin typeface="Calibri" pitchFamily="34" charset="0"/>
                <a:ea typeface="Arial" charset="0"/>
                <a:cs typeface="Arial" charset="0"/>
              </a:defRPr>
            </a:lvl4pPr>
            <a:lvl5pPr marL="2057400" indent="-228600" eaLnBrk="0" hangingPunct="0">
              <a:defRPr sz="1200">
                <a:solidFill>
                  <a:schemeClr val="bg1"/>
                </a:solidFill>
                <a:latin typeface="Calibri" pitchFamily="34" charset="0"/>
                <a:ea typeface="Arial" charset="0"/>
                <a:cs typeface="Arial" charset="0"/>
              </a:defRPr>
            </a:lvl5pPr>
            <a:lvl6pPr marL="2514600" indent="-228600" eaLnBrk="0" fontAlgn="base" hangingPunct="0">
              <a:spcBef>
                <a:spcPct val="0"/>
              </a:spcBef>
              <a:spcAft>
                <a:spcPct val="0"/>
              </a:spcAft>
              <a:defRPr sz="1200">
                <a:solidFill>
                  <a:schemeClr val="bg1"/>
                </a:solidFill>
                <a:latin typeface="Calibri" pitchFamily="34" charset="0"/>
                <a:ea typeface="Arial" charset="0"/>
                <a:cs typeface="Arial" charset="0"/>
              </a:defRPr>
            </a:lvl6pPr>
            <a:lvl7pPr marL="2971800" indent="-228600" eaLnBrk="0" fontAlgn="base" hangingPunct="0">
              <a:spcBef>
                <a:spcPct val="0"/>
              </a:spcBef>
              <a:spcAft>
                <a:spcPct val="0"/>
              </a:spcAft>
              <a:defRPr sz="1200">
                <a:solidFill>
                  <a:schemeClr val="bg1"/>
                </a:solidFill>
                <a:latin typeface="Calibri" pitchFamily="34" charset="0"/>
                <a:ea typeface="Arial" charset="0"/>
                <a:cs typeface="Arial" charset="0"/>
              </a:defRPr>
            </a:lvl7pPr>
            <a:lvl8pPr marL="3429000" indent="-228600" eaLnBrk="0" fontAlgn="base" hangingPunct="0">
              <a:spcBef>
                <a:spcPct val="0"/>
              </a:spcBef>
              <a:spcAft>
                <a:spcPct val="0"/>
              </a:spcAft>
              <a:defRPr sz="1200">
                <a:solidFill>
                  <a:schemeClr val="bg1"/>
                </a:solidFill>
                <a:latin typeface="Calibri" pitchFamily="34" charset="0"/>
                <a:ea typeface="Arial" charset="0"/>
                <a:cs typeface="Arial" charset="0"/>
              </a:defRPr>
            </a:lvl8pPr>
            <a:lvl9pPr marL="3886200" indent="-228600" eaLnBrk="0" fontAlgn="base" hangingPunct="0">
              <a:spcBef>
                <a:spcPct val="0"/>
              </a:spcBef>
              <a:spcAft>
                <a:spcPct val="0"/>
              </a:spcAft>
              <a:defRPr sz="1200">
                <a:solidFill>
                  <a:schemeClr val="bg1"/>
                </a:solidFill>
                <a:latin typeface="Calibri" pitchFamily="34" charset="0"/>
                <a:ea typeface="Arial" charset="0"/>
                <a:cs typeface="Arial" charset="0"/>
              </a:defRPr>
            </a:lvl9pPr>
          </a:lstStyle>
          <a:p>
            <a:r>
              <a:rPr lang="en-US" sz="3000" dirty="0" smtClean="0">
                <a:solidFill>
                  <a:srgbClr val="336699"/>
                </a:solidFill>
              </a:rPr>
              <a:t>What are the main constraints?</a:t>
            </a:r>
            <a:endParaRPr lang="en-US" sz="3000" dirty="0">
              <a:solidFill>
                <a:srgbClr val="336699"/>
              </a:solidFill>
            </a:endParaRPr>
          </a:p>
        </p:txBody>
      </p:sp>
      <p:sp>
        <p:nvSpPr>
          <p:cNvPr id="5" name="Content Placeholder 2"/>
          <p:cNvSpPr>
            <a:spLocks noGrp="1"/>
          </p:cNvSpPr>
          <p:nvPr>
            <p:ph sz="half" idx="1"/>
          </p:nvPr>
        </p:nvSpPr>
        <p:spPr bwMode="auto">
          <a:xfrm>
            <a:off x="583381" y="1340768"/>
            <a:ext cx="8093075" cy="51845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spcBef>
                <a:spcPts val="0"/>
              </a:spcBef>
              <a:spcAft>
                <a:spcPts val="1200"/>
              </a:spcAft>
              <a:buNone/>
            </a:pPr>
            <a:r>
              <a:rPr lang="en-GB" sz="2000" dirty="0">
                <a:solidFill>
                  <a:srgbClr val="365F91"/>
                </a:solidFill>
              </a:rPr>
              <a:t>General constraints </a:t>
            </a:r>
            <a:r>
              <a:rPr lang="en-GB" sz="2000" dirty="0"/>
              <a:t>which often affect a VfM assessment include:</a:t>
            </a:r>
          </a:p>
          <a:p>
            <a:pPr marL="457200" indent="-457200">
              <a:spcBef>
                <a:spcPts val="0"/>
              </a:spcBef>
              <a:spcAft>
                <a:spcPts val="1200"/>
              </a:spcAft>
              <a:buFont typeface="+mj-lt"/>
              <a:buAutoNum type="arabicPeriod"/>
            </a:pPr>
            <a:r>
              <a:rPr lang="en-GB" sz="2000" dirty="0">
                <a:solidFill>
                  <a:srgbClr val="365F91"/>
                </a:solidFill>
              </a:rPr>
              <a:t>L</a:t>
            </a:r>
            <a:r>
              <a:rPr lang="en-GB" sz="2000" dirty="0" smtClean="0">
                <a:solidFill>
                  <a:srgbClr val="365F91"/>
                </a:solidFill>
              </a:rPr>
              <a:t>imited </a:t>
            </a:r>
            <a:r>
              <a:rPr lang="en-GB" sz="2000" dirty="0">
                <a:solidFill>
                  <a:srgbClr val="365F91"/>
                </a:solidFill>
              </a:rPr>
              <a:t>PPP experience and knowledge </a:t>
            </a:r>
            <a:r>
              <a:rPr lang="en-GB" sz="2000" dirty="0"/>
              <a:t>within the responsible procuring authority or approving body </a:t>
            </a:r>
            <a:r>
              <a:rPr lang="en-GB" sz="2000" dirty="0" smtClean="0"/>
              <a:t>in estimating risk-adjusted costs</a:t>
            </a:r>
            <a:r>
              <a:rPr lang="en-GB" sz="2000" dirty="0"/>
              <a:t>, </a:t>
            </a:r>
            <a:r>
              <a:rPr lang="en-GB" sz="2000" dirty="0" smtClean="0"/>
              <a:t>modelling </a:t>
            </a:r>
            <a:r>
              <a:rPr lang="en-GB" sz="2000" dirty="0"/>
              <a:t>the private </a:t>
            </a:r>
            <a:r>
              <a:rPr lang="en-GB" sz="2000" dirty="0" smtClean="0"/>
              <a:t>financing, developing </a:t>
            </a:r>
            <a:r>
              <a:rPr lang="en-GB" sz="2000" dirty="0"/>
              <a:t>a complex </a:t>
            </a:r>
            <a:r>
              <a:rPr lang="en-GB" sz="2000" dirty="0" smtClean="0"/>
              <a:t>PSC </a:t>
            </a:r>
            <a:r>
              <a:rPr lang="en-GB" sz="2000" dirty="0"/>
              <a:t>and PPP cash flow model and calculating a risk adjusted Net Present Value (NPV) using </a:t>
            </a:r>
            <a:r>
              <a:rPr lang="en-GB" sz="2000" dirty="0" smtClean="0"/>
              <a:t>an </a:t>
            </a:r>
            <a:r>
              <a:rPr lang="en-GB" sz="2000" dirty="0"/>
              <a:t>appropriate discount </a:t>
            </a:r>
            <a:r>
              <a:rPr lang="en-GB" sz="2000" dirty="0" smtClean="0"/>
              <a:t>rate.</a:t>
            </a:r>
            <a:endParaRPr lang="en-GB" sz="2000" dirty="0"/>
          </a:p>
          <a:p>
            <a:pPr marL="457200" indent="-457200">
              <a:spcBef>
                <a:spcPts val="0"/>
              </a:spcBef>
              <a:spcAft>
                <a:spcPts val="1200"/>
              </a:spcAft>
              <a:buFont typeface="+mj-lt"/>
              <a:buAutoNum type="arabicPeriod"/>
            </a:pPr>
            <a:r>
              <a:rPr lang="en-GB" sz="2000" dirty="0">
                <a:solidFill>
                  <a:srgbClr val="365F91"/>
                </a:solidFill>
              </a:rPr>
              <a:t>L</a:t>
            </a:r>
            <a:r>
              <a:rPr lang="en-GB" sz="2000" dirty="0" smtClean="0">
                <a:solidFill>
                  <a:srgbClr val="365F91"/>
                </a:solidFill>
              </a:rPr>
              <a:t>ack </a:t>
            </a:r>
            <a:r>
              <a:rPr lang="en-GB" sz="2000" dirty="0">
                <a:solidFill>
                  <a:srgbClr val="365F91"/>
                </a:solidFill>
              </a:rPr>
              <a:t>of reliable long-term data on costs </a:t>
            </a:r>
            <a:r>
              <a:rPr lang="en-GB" sz="2000" dirty="0"/>
              <a:t>(in particular long-term operational expenditures), </a:t>
            </a:r>
            <a:r>
              <a:rPr lang="en-GB" sz="2000" dirty="0">
                <a:solidFill>
                  <a:srgbClr val="365F91"/>
                </a:solidFill>
              </a:rPr>
              <a:t>revenues and risks </a:t>
            </a:r>
            <a:r>
              <a:rPr lang="en-GB" sz="2000" dirty="0" smtClean="0"/>
              <a:t>limits </a:t>
            </a:r>
            <a:r>
              <a:rPr lang="en-GB" sz="2000" dirty="0"/>
              <a:t>the reliability of the PSC and the private PPP cash flow </a:t>
            </a:r>
            <a:r>
              <a:rPr lang="en-GB" sz="2000" dirty="0" smtClean="0"/>
              <a:t>model.</a:t>
            </a:r>
            <a:endParaRPr lang="en-GB" sz="2000" dirty="0"/>
          </a:p>
          <a:p>
            <a:pPr marL="457200" indent="-457200">
              <a:spcBef>
                <a:spcPts val="0"/>
              </a:spcBef>
              <a:spcAft>
                <a:spcPts val="1200"/>
              </a:spcAft>
              <a:buFont typeface="+mj-lt"/>
              <a:buAutoNum type="arabicPeriod"/>
            </a:pPr>
            <a:r>
              <a:rPr lang="en-US" sz="2000" dirty="0" smtClean="0"/>
              <a:t>Selection of an </a:t>
            </a:r>
            <a:r>
              <a:rPr lang="en-US" sz="2000" dirty="0" smtClean="0">
                <a:solidFill>
                  <a:srgbClr val="365F91"/>
                </a:solidFill>
              </a:rPr>
              <a:t>adequate discount rate </a:t>
            </a:r>
            <a:r>
              <a:rPr lang="en-US" sz="2000" dirty="0" smtClean="0"/>
              <a:t>to calculate the NPV can have a defining impact on the assessment (high rates favor PPPs)</a:t>
            </a:r>
            <a:endParaRPr lang="en-GB" sz="2000" dirty="0" smtClean="0"/>
          </a:p>
          <a:p>
            <a:pPr marL="457200" indent="-457200">
              <a:spcBef>
                <a:spcPts val="0"/>
              </a:spcBef>
              <a:spcAft>
                <a:spcPts val="1200"/>
              </a:spcAft>
              <a:buFont typeface="+mj-lt"/>
              <a:buAutoNum type="arabicPeriod"/>
            </a:pPr>
            <a:r>
              <a:rPr lang="en-GB" sz="2000" dirty="0" smtClean="0"/>
              <a:t>Due to these constraints, </a:t>
            </a:r>
            <a:r>
              <a:rPr lang="en-GB" sz="2000" dirty="0"/>
              <a:t>a positive result </a:t>
            </a:r>
            <a:r>
              <a:rPr lang="en-GB" sz="2000" dirty="0" smtClean="0"/>
              <a:t>of the assessment can </a:t>
            </a:r>
            <a:r>
              <a:rPr lang="en-GB" sz="2000" dirty="0"/>
              <a:t>provide a </a:t>
            </a:r>
            <a:r>
              <a:rPr lang="en-GB" sz="2000" dirty="0">
                <a:solidFill>
                  <a:srgbClr val="365F91"/>
                </a:solidFill>
              </a:rPr>
              <a:t>false impression of </a:t>
            </a:r>
            <a:r>
              <a:rPr lang="en-GB" sz="2000" dirty="0" smtClean="0">
                <a:solidFill>
                  <a:srgbClr val="365F91"/>
                </a:solidFill>
              </a:rPr>
              <a:t>reliability</a:t>
            </a:r>
            <a:r>
              <a:rPr lang="en-GB" sz="2000" dirty="0"/>
              <a:t> </a:t>
            </a:r>
            <a:r>
              <a:rPr lang="en-GB" sz="2000" dirty="0" smtClean="0"/>
              <a:t>(science vs art)</a:t>
            </a:r>
            <a:endParaRPr lang="en-GB" sz="2000" dirty="0"/>
          </a:p>
          <a:p>
            <a:pPr marL="0" indent="0">
              <a:spcBef>
                <a:spcPts val="0"/>
              </a:spcBef>
              <a:spcAft>
                <a:spcPts val="1200"/>
              </a:spcAft>
              <a:buNone/>
            </a:pPr>
            <a:r>
              <a:rPr lang="en-US" sz="2000" b="1" dirty="0" smtClean="0"/>
              <a:t>Conducting a quantitative VfM assessment requires significant time and financial </a:t>
            </a:r>
            <a:r>
              <a:rPr lang="en-US" sz="2000" b="1" dirty="0" smtClean="0">
                <a:solidFill>
                  <a:srgbClr val="365F91"/>
                </a:solidFill>
              </a:rPr>
              <a:t>resources</a:t>
            </a:r>
            <a:r>
              <a:rPr lang="en-US" sz="2000" b="1" dirty="0" smtClean="0"/>
              <a:t>.</a:t>
            </a:r>
            <a:endParaRPr lang="en-GB" sz="2000" b="1" dirty="0" smtClean="0"/>
          </a:p>
        </p:txBody>
      </p:sp>
    </p:spTree>
    <p:extLst>
      <p:ext uri="{BB962C8B-B14F-4D97-AF65-F5344CB8AC3E}">
        <p14:creationId xmlns:p14="http://schemas.microsoft.com/office/powerpoint/2010/main" val="250711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7010400" y="6525344"/>
            <a:ext cx="2133600" cy="332656"/>
          </a:xfrm>
        </p:spPr>
        <p:txBody>
          <a:bodyPr anchor="t"/>
          <a:lstStyle/>
          <a:p>
            <a:pPr>
              <a:defRPr/>
            </a:pPr>
            <a:fld id="{EBA92D97-E636-4C95-BB41-BB4B1B5C850B}" type="slidenum">
              <a:rPr lang="en-GB" smtClean="0"/>
              <a:pPr>
                <a:defRPr/>
              </a:pPr>
              <a:t>24</a:t>
            </a:fld>
            <a:endParaRPr lang="en-GB" dirty="0"/>
          </a:p>
        </p:txBody>
      </p:sp>
      <p:sp>
        <p:nvSpPr>
          <p:cNvPr id="15364" name="Title 1"/>
          <p:cNvSpPr txBox="1">
            <a:spLocks/>
          </p:cNvSpPr>
          <p:nvPr/>
        </p:nvSpPr>
        <p:spPr bwMode="auto">
          <a:xfrm>
            <a:off x="539824" y="764704"/>
            <a:ext cx="8424664"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bg1"/>
                </a:solidFill>
                <a:latin typeface="Calibri" pitchFamily="34" charset="0"/>
                <a:ea typeface="Arial" charset="0"/>
                <a:cs typeface="Arial" charset="0"/>
              </a:defRPr>
            </a:lvl1pPr>
            <a:lvl2pPr marL="742950" indent="-285750" eaLnBrk="0" hangingPunct="0">
              <a:defRPr sz="1200">
                <a:solidFill>
                  <a:schemeClr val="bg1"/>
                </a:solidFill>
                <a:latin typeface="Calibri" pitchFamily="34" charset="0"/>
                <a:ea typeface="Arial" charset="0"/>
                <a:cs typeface="Arial" charset="0"/>
              </a:defRPr>
            </a:lvl2pPr>
            <a:lvl3pPr marL="1143000" indent="-228600" eaLnBrk="0" hangingPunct="0">
              <a:defRPr sz="1200">
                <a:solidFill>
                  <a:schemeClr val="bg1"/>
                </a:solidFill>
                <a:latin typeface="Calibri" pitchFamily="34" charset="0"/>
                <a:ea typeface="Arial" charset="0"/>
                <a:cs typeface="Arial" charset="0"/>
              </a:defRPr>
            </a:lvl3pPr>
            <a:lvl4pPr marL="1600200" indent="-228600" eaLnBrk="0" hangingPunct="0">
              <a:defRPr sz="1200">
                <a:solidFill>
                  <a:schemeClr val="bg1"/>
                </a:solidFill>
                <a:latin typeface="Calibri" pitchFamily="34" charset="0"/>
                <a:ea typeface="Arial" charset="0"/>
                <a:cs typeface="Arial" charset="0"/>
              </a:defRPr>
            </a:lvl4pPr>
            <a:lvl5pPr marL="2057400" indent="-228600" eaLnBrk="0" hangingPunct="0">
              <a:defRPr sz="1200">
                <a:solidFill>
                  <a:schemeClr val="bg1"/>
                </a:solidFill>
                <a:latin typeface="Calibri" pitchFamily="34" charset="0"/>
                <a:ea typeface="Arial" charset="0"/>
                <a:cs typeface="Arial" charset="0"/>
              </a:defRPr>
            </a:lvl5pPr>
            <a:lvl6pPr marL="2514600" indent="-228600" eaLnBrk="0" fontAlgn="base" hangingPunct="0">
              <a:spcBef>
                <a:spcPct val="0"/>
              </a:spcBef>
              <a:spcAft>
                <a:spcPct val="0"/>
              </a:spcAft>
              <a:defRPr sz="1200">
                <a:solidFill>
                  <a:schemeClr val="bg1"/>
                </a:solidFill>
                <a:latin typeface="Calibri" pitchFamily="34" charset="0"/>
                <a:ea typeface="Arial" charset="0"/>
                <a:cs typeface="Arial" charset="0"/>
              </a:defRPr>
            </a:lvl6pPr>
            <a:lvl7pPr marL="2971800" indent="-228600" eaLnBrk="0" fontAlgn="base" hangingPunct="0">
              <a:spcBef>
                <a:spcPct val="0"/>
              </a:spcBef>
              <a:spcAft>
                <a:spcPct val="0"/>
              </a:spcAft>
              <a:defRPr sz="1200">
                <a:solidFill>
                  <a:schemeClr val="bg1"/>
                </a:solidFill>
                <a:latin typeface="Calibri" pitchFamily="34" charset="0"/>
                <a:ea typeface="Arial" charset="0"/>
                <a:cs typeface="Arial" charset="0"/>
              </a:defRPr>
            </a:lvl7pPr>
            <a:lvl8pPr marL="3429000" indent="-228600" eaLnBrk="0" fontAlgn="base" hangingPunct="0">
              <a:spcBef>
                <a:spcPct val="0"/>
              </a:spcBef>
              <a:spcAft>
                <a:spcPct val="0"/>
              </a:spcAft>
              <a:defRPr sz="1200">
                <a:solidFill>
                  <a:schemeClr val="bg1"/>
                </a:solidFill>
                <a:latin typeface="Calibri" pitchFamily="34" charset="0"/>
                <a:ea typeface="Arial" charset="0"/>
                <a:cs typeface="Arial" charset="0"/>
              </a:defRPr>
            </a:lvl8pPr>
            <a:lvl9pPr marL="3886200" indent="-228600" eaLnBrk="0" fontAlgn="base" hangingPunct="0">
              <a:spcBef>
                <a:spcPct val="0"/>
              </a:spcBef>
              <a:spcAft>
                <a:spcPct val="0"/>
              </a:spcAft>
              <a:defRPr sz="1200">
                <a:solidFill>
                  <a:schemeClr val="bg1"/>
                </a:solidFill>
                <a:latin typeface="Calibri" pitchFamily="34" charset="0"/>
                <a:ea typeface="Arial" charset="0"/>
                <a:cs typeface="Arial" charset="0"/>
              </a:defRPr>
            </a:lvl9pPr>
          </a:lstStyle>
          <a:p>
            <a:r>
              <a:rPr lang="en-US" sz="3000" dirty="0" smtClean="0">
                <a:solidFill>
                  <a:srgbClr val="336699"/>
                </a:solidFill>
              </a:rPr>
              <a:t>How and when to use a quantitative assessment?</a:t>
            </a:r>
            <a:endParaRPr lang="en-US" sz="3000" dirty="0">
              <a:solidFill>
                <a:srgbClr val="336699"/>
              </a:solidFill>
            </a:endParaRPr>
          </a:p>
        </p:txBody>
      </p:sp>
      <p:sp>
        <p:nvSpPr>
          <p:cNvPr id="5" name="Content Placeholder 2"/>
          <p:cNvSpPr>
            <a:spLocks noGrp="1"/>
          </p:cNvSpPr>
          <p:nvPr>
            <p:ph sz="half" idx="1"/>
          </p:nvPr>
        </p:nvSpPr>
        <p:spPr bwMode="auto">
          <a:xfrm>
            <a:off x="583381" y="1340768"/>
            <a:ext cx="8093075" cy="48245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defTabSz="361460">
              <a:spcBef>
                <a:spcPts val="600"/>
              </a:spcBef>
              <a:spcAft>
                <a:spcPts val="600"/>
              </a:spcAft>
              <a:buNone/>
              <a:defRPr sz="3168"/>
            </a:pPr>
            <a:r>
              <a:rPr lang="en-US" sz="2000" dirty="0" smtClean="0"/>
              <a:t>The use </a:t>
            </a:r>
            <a:r>
              <a:rPr lang="en-US" sz="2000" dirty="0"/>
              <a:t>of </a:t>
            </a:r>
            <a:r>
              <a:rPr lang="en-US" sz="2000" dirty="0" smtClean="0"/>
              <a:t>quantitative </a:t>
            </a:r>
            <a:r>
              <a:rPr lang="en-US" sz="2000" dirty="0"/>
              <a:t>VfM </a:t>
            </a:r>
            <a:r>
              <a:rPr lang="en-US" sz="2000" dirty="0" smtClean="0"/>
              <a:t>assessments should be </a:t>
            </a:r>
            <a:r>
              <a:rPr lang="en-US" sz="2000" dirty="0" smtClean="0">
                <a:solidFill>
                  <a:srgbClr val="365F91"/>
                </a:solidFill>
              </a:rPr>
              <a:t>influenced by </a:t>
            </a:r>
            <a:r>
              <a:rPr lang="en-US" sz="2000" dirty="0">
                <a:solidFill>
                  <a:srgbClr val="365F91"/>
                </a:solidFill>
              </a:rPr>
              <a:t>the size and complexity of projects</a:t>
            </a:r>
            <a:r>
              <a:rPr lang="en-US" sz="2000" dirty="0"/>
              <a:t>. </a:t>
            </a:r>
            <a:r>
              <a:rPr lang="en-US" sz="2000" dirty="0" smtClean="0"/>
              <a:t>Determinants </a:t>
            </a:r>
            <a:r>
              <a:rPr lang="en-US" sz="2000" dirty="0"/>
              <a:t>on the </a:t>
            </a:r>
            <a:r>
              <a:rPr lang="en-US" sz="2000" dirty="0" smtClean="0"/>
              <a:t>use </a:t>
            </a:r>
            <a:r>
              <a:rPr lang="en-US" sz="2000" dirty="0"/>
              <a:t>of quantitative VfM assessments:</a:t>
            </a:r>
          </a:p>
          <a:p>
            <a:pPr defTabSz="361460">
              <a:spcBef>
                <a:spcPts val="600"/>
              </a:spcBef>
              <a:spcAft>
                <a:spcPts val="600"/>
              </a:spcAft>
              <a:defRPr sz="3168"/>
            </a:pPr>
            <a:r>
              <a:rPr lang="en-US" sz="2000" dirty="0" smtClean="0">
                <a:solidFill>
                  <a:srgbClr val="365F91"/>
                </a:solidFill>
              </a:rPr>
              <a:t>larger </a:t>
            </a:r>
            <a:r>
              <a:rPr lang="en-US" sz="2000" dirty="0">
                <a:solidFill>
                  <a:srgbClr val="365F91"/>
                </a:solidFill>
              </a:rPr>
              <a:t>and rather complex projects </a:t>
            </a:r>
            <a:r>
              <a:rPr lang="en-US" sz="2000" dirty="0"/>
              <a:t>should be examined using qualitative and quantitative assessments, due to their large potential fiscal </a:t>
            </a:r>
            <a:r>
              <a:rPr lang="en-US" sz="2000" dirty="0" smtClean="0"/>
              <a:t>impact</a:t>
            </a:r>
            <a:endParaRPr lang="en-US" sz="2000" dirty="0"/>
          </a:p>
          <a:p>
            <a:pPr defTabSz="361460">
              <a:spcBef>
                <a:spcPts val="600"/>
              </a:spcBef>
              <a:spcAft>
                <a:spcPts val="600"/>
              </a:spcAft>
              <a:defRPr sz="3168"/>
            </a:pPr>
            <a:r>
              <a:rPr lang="en-US" sz="2000" dirty="0" smtClean="0"/>
              <a:t>for </a:t>
            </a:r>
            <a:r>
              <a:rPr lang="en-US" sz="2000" dirty="0">
                <a:solidFill>
                  <a:srgbClr val="365F91"/>
                </a:solidFill>
              </a:rPr>
              <a:t>smaller projects</a:t>
            </a:r>
            <a:r>
              <a:rPr lang="en-US" sz="2000" dirty="0"/>
              <a:t>, a simplified VfM assessment might be appropriate to reduce high transaction costs which otherwise might constrain projects’ </a:t>
            </a:r>
            <a:r>
              <a:rPr lang="en-US" sz="2000" dirty="0" smtClean="0"/>
              <a:t>affordability</a:t>
            </a:r>
            <a:endParaRPr lang="en-US" sz="2000" dirty="0"/>
          </a:p>
          <a:p>
            <a:pPr defTabSz="361460">
              <a:spcBef>
                <a:spcPts val="600"/>
              </a:spcBef>
              <a:spcAft>
                <a:spcPts val="600"/>
              </a:spcAft>
              <a:defRPr sz="3168"/>
            </a:pPr>
            <a:r>
              <a:rPr lang="en-US" sz="2000" dirty="0" smtClean="0"/>
              <a:t>for </a:t>
            </a:r>
            <a:r>
              <a:rPr lang="en-US" sz="2000" dirty="0" smtClean="0">
                <a:solidFill>
                  <a:srgbClr val="365F91"/>
                </a:solidFill>
              </a:rPr>
              <a:t>often implemented </a:t>
            </a:r>
            <a:r>
              <a:rPr lang="en-US" sz="2000" dirty="0">
                <a:solidFill>
                  <a:srgbClr val="365F91"/>
                </a:solidFill>
              </a:rPr>
              <a:t>projects </a:t>
            </a:r>
            <a:r>
              <a:rPr lang="en-US" sz="2000" dirty="0"/>
              <a:t>with a proven track record of delivering VfM, a simplified or mainly qualitative VfM assessment might be </a:t>
            </a:r>
            <a:r>
              <a:rPr lang="en-US" sz="2000" dirty="0" smtClean="0"/>
              <a:t>appropriate </a:t>
            </a:r>
          </a:p>
          <a:p>
            <a:pPr marL="0" indent="-1920240" defTabSz="361460">
              <a:spcBef>
                <a:spcPts val="600"/>
              </a:spcBef>
              <a:spcAft>
                <a:spcPts val="600"/>
              </a:spcAft>
              <a:buNone/>
              <a:defRPr sz="3168"/>
            </a:pPr>
            <a:endParaRPr lang="en-US" sz="2000" dirty="0"/>
          </a:p>
        </p:txBody>
      </p:sp>
    </p:spTree>
    <p:extLst>
      <p:ext uri="{BB962C8B-B14F-4D97-AF65-F5344CB8AC3E}">
        <p14:creationId xmlns:p14="http://schemas.microsoft.com/office/powerpoint/2010/main" val="39887386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7010400" y="6525344"/>
            <a:ext cx="2133600" cy="332656"/>
          </a:xfrm>
        </p:spPr>
        <p:txBody>
          <a:bodyPr anchor="t"/>
          <a:lstStyle/>
          <a:p>
            <a:pPr>
              <a:defRPr/>
            </a:pPr>
            <a:fld id="{EBA92D97-E636-4C95-BB41-BB4B1B5C850B}" type="slidenum">
              <a:rPr lang="en-GB" smtClean="0"/>
              <a:pPr>
                <a:defRPr/>
              </a:pPr>
              <a:t>25</a:t>
            </a:fld>
            <a:endParaRPr lang="en-GB" dirty="0"/>
          </a:p>
        </p:txBody>
      </p:sp>
      <p:sp>
        <p:nvSpPr>
          <p:cNvPr id="15364" name="Title 1"/>
          <p:cNvSpPr txBox="1">
            <a:spLocks/>
          </p:cNvSpPr>
          <p:nvPr/>
        </p:nvSpPr>
        <p:spPr bwMode="auto">
          <a:xfrm>
            <a:off x="489594" y="782953"/>
            <a:ext cx="8280648"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bg1"/>
                </a:solidFill>
                <a:latin typeface="Calibri" pitchFamily="34" charset="0"/>
                <a:ea typeface="Arial" charset="0"/>
                <a:cs typeface="Arial" charset="0"/>
              </a:defRPr>
            </a:lvl1pPr>
            <a:lvl2pPr marL="742950" indent="-285750" eaLnBrk="0" hangingPunct="0">
              <a:defRPr sz="1200">
                <a:solidFill>
                  <a:schemeClr val="bg1"/>
                </a:solidFill>
                <a:latin typeface="Calibri" pitchFamily="34" charset="0"/>
                <a:ea typeface="Arial" charset="0"/>
                <a:cs typeface="Arial" charset="0"/>
              </a:defRPr>
            </a:lvl2pPr>
            <a:lvl3pPr marL="1143000" indent="-228600" eaLnBrk="0" hangingPunct="0">
              <a:defRPr sz="1200">
                <a:solidFill>
                  <a:schemeClr val="bg1"/>
                </a:solidFill>
                <a:latin typeface="Calibri" pitchFamily="34" charset="0"/>
                <a:ea typeface="Arial" charset="0"/>
                <a:cs typeface="Arial" charset="0"/>
              </a:defRPr>
            </a:lvl3pPr>
            <a:lvl4pPr marL="1600200" indent="-228600" eaLnBrk="0" hangingPunct="0">
              <a:defRPr sz="1200">
                <a:solidFill>
                  <a:schemeClr val="bg1"/>
                </a:solidFill>
                <a:latin typeface="Calibri" pitchFamily="34" charset="0"/>
                <a:ea typeface="Arial" charset="0"/>
                <a:cs typeface="Arial" charset="0"/>
              </a:defRPr>
            </a:lvl4pPr>
            <a:lvl5pPr marL="2057400" indent="-228600" eaLnBrk="0" hangingPunct="0">
              <a:defRPr sz="1200">
                <a:solidFill>
                  <a:schemeClr val="bg1"/>
                </a:solidFill>
                <a:latin typeface="Calibri" pitchFamily="34" charset="0"/>
                <a:ea typeface="Arial" charset="0"/>
                <a:cs typeface="Arial" charset="0"/>
              </a:defRPr>
            </a:lvl5pPr>
            <a:lvl6pPr marL="2514600" indent="-228600" eaLnBrk="0" fontAlgn="base" hangingPunct="0">
              <a:spcBef>
                <a:spcPct val="0"/>
              </a:spcBef>
              <a:spcAft>
                <a:spcPct val="0"/>
              </a:spcAft>
              <a:defRPr sz="1200">
                <a:solidFill>
                  <a:schemeClr val="bg1"/>
                </a:solidFill>
                <a:latin typeface="Calibri" pitchFamily="34" charset="0"/>
                <a:ea typeface="Arial" charset="0"/>
                <a:cs typeface="Arial" charset="0"/>
              </a:defRPr>
            </a:lvl6pPr>
            <a:lvl7pPr marL="2971800" indent="-228600" eaLnBrk="0" fontAlgn="base" hangingPunct="0">
              <a:spcBef>
                <a:spcPct val="0"/>
              </a:spcBef>
              <a:spcAft>
                <a:spcPct val="0"/>
              </a:spcAft>
              <a:defRPr sz="1200">
                <a:solidFill>
                  <a:schemeClr val="bg1"/>
                </a:solidFill>
                <a:latin typeface="Calibri" pitchFamily="34" charset="0"/>
                <a:ea typeface="Arial" charset="0"/>
                <a:cs typeface="Arial" charset="0"/>
              </a:defRPr>
            </a:lvl7pPr>
            <a:lvl8pPr marL="3429000" indent="-228600" eaLnBrk="0" fontAlgn="base" hangingPunct="0">
              <a:spcBef>
                <a:spcPct val="0"/>
              </a:spcBef>
              <a:spcAft>
                <a:spcPct val="0"/>
              </a:spcAft>
              <a:defRPr sz="1200">
                <a:solidFill>
                  <a:schemeClr val="bg1"/>
                </a:solidFill>
                <a:latin typeface="Calibri" pitchFamily="34" charset="0"/>
                <a:ea typeface="Arial" charset="0"/>
                <a:cs typeface="Arial" charset="0"/>
              </a:defRPr>
            </a:lvl8pPr>
            <a:lvl9pPr marL="3886200" indent="-228600" eaLnBrk="0" fontAlgn="base" hangingPunct="0">
              <a:spcBef>
                <a:spcPct val="0"/>
              </a:spcBef>
              <a:spcAft>
                <a:spcPct val="0"/>
              </a:spcAft>
              <a:defRPr sz="1200">
                <a:solidFill>
                  <a:schemeClr val="bg1"/>
                </a:solidFill>
                <a:latin typeface="Calibri" pitchFamily="34" charset="0"/>
                <a:ea typeface="Arial" charset="0"/>
                <a:cs typeface="Arial" charset="0"/>
              </a:defRPr>
            </a:lvl9pPr>
          </a:lstStyle>
          <a:p>
            <a:r>
              <a:rPr lang="en-US" sz="3000" dirty="0" smtClean="0">
                <a:solidFill>
                  <a:srgbClr val="336699"/>
                </a:solidFill>
              </a:rPr>
              <a:t>How to strengthen the VfM assessment process?</a:t>
            </a:r>
            <a:endParaRPr lang="en-GB" b="1" u="sng" dirty="0"/>
          </a:p>
        </p:txBody>
      </p:sp>
      <p:sp>
        <p:nvSpPr>
          <p:cNvPr id="5" name="Content Placeholder 2"/>
          <p:cNvSpPr>
            <a:spLocks noGrp="1"/>
          </p:cNvSpPr>
          <p:nvPr>
            <p:ph sz="half" idx="1"/>
          </p:nvPr>
        </p:nvSpPr>
        <p:spPr bwMode="auto">
          <a:xfrm>
            <a:off x="583381" y="1340768"/>
            <a:ext cx="8093075" cy="48245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Aft>
                <a:spcPts val="1200"/>
              </a:spcAft>
            </a:pPr>
            <a:r>
              <a:rPr lang="en-GB" sz="2000" dirty="0"/>
              <a:t>Establishing a </a:t>
            </a:r>
            <a:r>
              <a:rPr lang="en-GB" sz="2000" dirty="0">
                <a:solidFill>
                  <a:srgbClr val="365F91"/>
                </a:solidFill>
              </a:rPr>
              <a:t>specialised unit </a:t>
            </a:r>
            <a:r>
              <a:rPr lang="en-GB" sz="2000" dirty="0"/>
              <a:t>(e.g. a PPP unit) which supports procuring authorities or directly conducts the VfM assessment</a:t>
            </a:r>
          </a:p>
          <a:p>
            <a:pPr>
              <a:spcAft>
                <a:spcPts val="1200"/>
              </a:spcAft>
            </a:pPr>
            <a:r>
              <a:rPr lang="en-GB" sz="2000" dirty="0" smtClean="0"/>
              <a:t>Including </a:t>
            </a:r>
            <a:r>
              <a:rPr lang="en-GB" sz="2000" dirty="0"/>
              <a:t>a </a:t>
            </a:r>
            <a:r>
              <a:rPr lang="en-GB" sz="2000" dirty="0">
                <a:solidFill>
                  <a:srgbClr val="365F91"/>
                </a:solidFill>
              </a:rPr>
              <a:t>wider set of criteria </a:t>
            </a:r>
            <a:r>
              <a:rPr lang="en-GB" sz="2000" dirty="0"/>
              <a:t>in the assessment (e.g. a qualitative VfM assessment) instead of relying </a:t>
            </a:r>
            <a:r>
              <a:rPr lang="en-GB" sz="2000" dirty="0" smtClean="0"/>
              <a:t>only on </a:t>
            </a:r>
            <a:r>
              <a:rPr lang="en-GB" sz="2000" dirty="0"/>
              <a:t>a quantitative </a:t>
            </a:r>
            <a:r>
              <a:rPr lang="en-GB" sz="2000" dirty="0" smtClean="0"/>
              <a:t>assessment  </a:t>
            </a:r>
            <a:endParaRPr lang="en-GB" sz="2000" dirty="0"/>
          </a:p>
          <a:p>
            <a:pPr>
              <a:spcAft>
                <a:spcPts val="1200"/>
              </a:spcAft>
            </a:pPr>
            <a:r>
              <a:rPr lang="en-GB" sz="2000" dirty="0" smtClean="0"/>
              <a:t>Developing </a:t>
            </a:r>
            <a:r>
              <a:rPr lang="en-GB" sz="2000" dirty="0">
                <a:solidFill>
                  <a:srgbClr val="365F91"/>
                </a:solidFill>
              </a:rPr>
              <a:t>templates and standardised VfM assessment processes </a:t>
            </a:r>
            <a:r>
              <a:rPr lang="en-GB" sz="2000" dirty="0"/>
              <a:t>which assist less experienced procuring authorities and improve reliability, consistency and cost-efficiency of these </a:t>
            </a:r>
            <a:r>
              <a:rPr lang="en-GB" sz="2000" dirty="0" smtClean="0"/>
              <a:t>assessments</a:t>
            </a:r>
            <a:endParaRPr lang="en-GB" sz="2000" dirty="0"/>
          </a:p>
          <a:p>
            <a:r>
              <a:rPr lang="en-GB" sz="2000" dirty="0" smtClean="0"/>
              <a:t>Strengthening </a:t>
            </a:r>
            <a:r>
              <a:rPr lang="en-GB" sz="2000" dirty="0"/>
              <a:t>overall project quality </a:t>
            </a:r>
            <a:r>
              <a:rPr lang="en-GB" sz="2000" dirty="0">
                <a:solidFill>
                  <a:srgbClr val="365F91"/>
                </a:solidFill>
              </a:rPr>
              <a:t>control and approval </a:t>
            </a:r>
            <a:r>
              <a:rPr lang="en-GB" sz="2000" dirty="0" smtClean="0">
                <a:solidFill>
                  <a:srgbClr val="365F91"/>
                </a:solidFill>
              </a:rPr>
              <a:t>processes</a:t>
            </a:r>
            <a:endParaRPr lang="en-GB" sz="2000" dirty="0">
              <a:solidFill>
                <a:srgbClr val="365F91"/>
              </a:solidFill>
            </a:endParaRPr>
          </a:p>
        </p:txBody>
      </p:sp>
    </p:spTree>
    <p:extLst>
      <p:ext uri="{BB962C8B-B14F-4D97-AF65-F5344CB8AC3E}">
        <p14:creationId xmlns:p14="http://schemas.microsoft.com/office/powerpoint/2010/main" val="15975061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2"/>
          <p:cNvSpPr>
            <a:spLocks noGrp="1"/>
          </p:cNvSpPr>
          <p:nvPr>
            <p:ph type="sldNum"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bg1"/>
                </a:solidFill>
                <a:latin typeface="Calibri" pitchFamily="34" charset="0"/>
              </a:defRPr>
            </a:lvl1pPr>
            <a:lvl2pPr marL="742950" indent="-285750" eaLnBrk="0" hangingPunct="0">
              <a:defRPr sz="1200">
                <a:solidFill>
                  <a:schemeClr val="bg1"/>
                </a:solidFill>
                <a:latin typeface="Calibri" pitchFamily="34" charset="0"/>
              </a:defRPr>
            </a:lvl2pPr>
            <a:lvl3pPr marL="1143000" indent="-228600" eaLnBrk="0" hangingPunct="0">
              <a:defRPr sz="1200">
                <a:solidFill>
                  <a:schemeClr val="bg1"/>
                </a:solidFill>
                <a:latin typeface="Calibri" pitchFamily="34" charset="0"/>
              </a:defRPr>
            </a:lvl3pPr>
            <a:lvl4pPr marL="1600200" indent="-228600" eaLnBrk="0" hangingPunct="0">
              <a:defRPr sz="1200">
                <a:solidFill>
                  <a:schemeClr val="bg1"/>
                </a:solidFill>
                <a:latin typeface="Calibri" pitchFamily="34" charset="0"/>
              </a:defRPr>
            </a:lvl4pPr>
            <a:lvl5pPr marL="2057400" indent="-228600" eaLnBrk="0" hangingPunct="0">
              <a:defRPr sz="1200">
                <a:solidFill>
                  <a:schemeClr val="bg1"/>
                </a:solidFill>
                <a:latin typeface="Calibri" pitchFamily="34" charset="0"/>
              </a:defRPr>
            </a:lvl5pPr>
            <a:lvl6pPr marL="2514600" indent="-228600" algn="ctr" eaLnBrk="0" fontAlgn="base" hangingPunct="0">
              <a:spcBef>
                <a:spcPct val="0"/>
              </a:spcBef>
              <a:spcAft>
                <a:spcPct val="0"/>
              </a:spcAft>
              <a:defRPr sz="1200">
                <a:solidFill>
                  <a:schemeClr val="bg1"/>
                </a:solidFill>
                <a:latin typeface="Calibri" pitchFamily="34" charset="0"/>
              </a:defRPr>
            </a:lvl6pPr>
            <a:lvl7pPr marL="2971800" indent="-228600" algn="ctr" eaLnBrk="0" fontAlgn="base" hangingPunct="0">
              <a:spcBef>
                <a:spcPct val="0"/>
              </a:spcBef>
              <a:spcAft>
                <a:spcPct val="0"/>
              </a:spcAft>
              <a:defRPr sz="1200">
                <a:solidFill>
                  <a:schemeClr val="bg1"/>
                </a:solidFill>
                <a:latin typeface="Calibri" pitchFamily="34" charset="0"/>
              </a:defRPr>
            </a:lvl7pPr>
            <a:lvl8pPr marL="3429000" indent="-228600" algn="ctr" eaLnBrk="0" fontAlgn="base" hangingPunct="0">
              <a:spcBef>
                <a:spcPct val="0"/>
              </a:spcBef>
              <a:spcAft>
                <a:spcPct val="0"/>
              </a:spcAft>
              <a:defRPr sz="1200">
                <a:solidFill>
                  <a:schemeClr val="bg1"/>
                </a:solidFill>
                <a:latin typeface="Calibri" pitchFamily="34" charset="0"/>
              </a:defRPr>
            </a:lvl8pPr>
            <a:lvl9pPr marL="3886200" indent="-228600" algn="ctr" eaLnBrk="0" fontAlgn="base" hangingPunct="0">
              <a:spcBef>
                <a:spcPct val="0"/>
              </a:spcBef>
              <a:spcAft>
                <a:spcPct val="0"/>
              </a:spcAft>
              <a:defRPr sz="1200">
                <a:solidFill>
                  <a:schemeClr val="bg1"/>
                </a:solidFill>
                <a:latin typeface="Calibri" pitchFamily="34" charset="0"/>
              </a:defRPr>
            </a:lvl9pPr>
          </a:lstStyle>
          <a:p>
            <a:pPr eaLnBrk="1" hangingPunct="1">
              <a:buFontTx/>
              <a:buChar char="•"/>
              <a:defRPr/>
            </a:pPr>
            <a:fld id="{E6B0BF03-058A-4039-9258-0E5D0CB77E91}" type="slidenum">
              <a:rPr lang="en-US" sz="1000" smtClean="0">
                <a:solidFill>
                  <a:srgbClr val="FFFFFF"/>
                </a:solidFill>
                <a:latin typeface="Arial" pitchFamily="34" charset="0"/>
                <a:cs typeface="Times New Roman" pitchFamily="18" charset="0"/>
              </a:rPr>
              <a:pPr eaLnBrk="1" hangingPunct="1">
                <a:buFontTx/>
                <a:buChar char="•"/>
                <a:defRPr/>
              </a:pPr>
              <a:t>26</a:t>
            </a:fld>
            <a:endParaRPr lang="en-US" sz="1000" smtClean="0">
              <a:solidFill>
                <a:srgbClr val="FFFFFF"/>
              </a:solidFill>
              <a:latin typeface="Arial" pitchFamily="34" charset="0"/>
              <a:cs typeface="Times New Roman" pitchFamily="18" charset="0"/>
            </a:endParaRPr>
          </a:p>
        </p:txBody>
      </p:sp>
      <p:sp>
        <p:nvSpPr>
          <p:cNvPr id="17411" name="Rectangle 3"/>
          <p:cNvSpPr>
            <a:spLocks noChangeArrowheads="1"/>
          </p:cNvSpPr>
          <p:nvPr/>
        </p:nvSpPr>
        <p:spPr bwMode="auto">
          <a:xfrm>
            <a:off x="2700339" y="3716338"/>
            <a:ext cx="669766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bg1"/>
                </a:solidFill>
                <a:latin typeface="Calibri" pitchFamily="34" charset="0"/>
                <a:ea typeface="Arial" charset="0"/>
                <a:cs typeface="Arial" charset="0"/>
              </a:defRPr>
            </a:lvl1pPr>
            <a:lvl2pPr marL="742950" indent="-285750" eaLnBrk="0" hangingPunct="0">
              <a:defRPr sz="1200">
                <a:solidFill>
                  <a:schemeClr val="bg1"/>
                </a:solidFill>
                <a:latin typeface="Calibri" pitchFamily="34" charset="0"/>
                <a:ea typeface="Arial" charset="0"/>
                <a:cs typeface="Arial" charset="0"/>
              </a:defRPr>
            </a:lvl2pPr>
            <a:lvl3pPr marL="1143000" indent="-228600" eaLnBrk="0" hangingPunct="0">
              <a:defRPr sz="1200">
                <a:solidFill>
                  <a:schemeClr val="bg1"/>
                </a:solidFill>
                <a:latin typeface="Calibri" pitchFamily="34" charset="0"/>
                <a:ea typeface="Arial" charset="0"/>
                <a:cs typeface="Arial" charset="0"/>
              </a:defRPr>
            </a:lvl3pPr>
            <a:lvl4pPr marL="1600200" indent="-228600" eaLnBrk="0" hangingPunct="0">
              <a:defRPr sz="1200">
                <a:solidFill>
                  <a:schemeClr val="bg1"/>
                </a:solidFill>
                <a:latin typeface="Calibri" pitchFamily="34" charset="0"/>
                <a:ea typeface="Arial" charset="0"/>
                <a:cs typeface="Arial" charset="0"/>
              </a:defRPr>
            </a:lvl4pPr>
            <a:lvl5pPr marL="2057400" indent="-228600" eaLnBrk="0" hangingPunct="0">
              <a:defRPr sz="1200">
                <a:solidFill>
                  <a:schemeClr val="bg1"/>
                </a:solidFill>
                <a:latin typeface="Calibri" pitchFamily="34" charset="0"/>
                <a:ea typeface="Arial" charset="0"/>
                <a:cs typeface="Arial" charset="0"/>
              </a:defRPr>
            </a:lvl5pPr>
            <a:lvl6pPr marL="2514600" indent="-228600" eaLnBrk="0" fontAlgn="base" hangingPunct="0">
              <a:spcBef>
                <a:spcPct val="0"/>
              </a:spcBef>
              <a:spcAft>
                <a:spcPct val="0"/>
              </a:spcAft>
              <a:defRPr sz="1200">
                <a:solidFill>
                  <a:schemeClr val="bg1"/>
                </a:solidFill>
                <a:latin typeface="Calibri" pitchFamily="34" charset="0"/>
                <a:ea typeface="Arial" charset="0"/>
                <a:cs typeface="Arial" charset="0"/>
              </a:defRPr>
            </a:lvl6pPr>
            <a:lvl7pPr marL="2971800" indent="-228600" eaLnBrk="0" fontAlgn="base" hangingPunct="0">
              <a:spcBef>
                <a:spcPct val="0"/>
              </a:spcBef>
              <a:spcAft>
                <a:spcPct val="0"/>
              </a:spcAft>
              <a:defRPr sz="1200">
                <a:solidFill>
                  <a:schemeClr val="bg1"/>
                </a:solidFill>
                <a:latin typeface="Calibri" pitchFamily="34" charset="0"/>
                <a:ea typeface="Arial" charset="0"/>
                <a:cs typeface="Arial" charset="0"/>
              </a:defRPr>
            </a:lvl7pPr>
            <a:lvl8pPr marL="3429000" indent="-228600" eaLnBrk="0" fontAlgn="base" hangingPunct="0">
              <a:spcBef>
                <a:spcPct val="0"/>
              </a:spcBef>
              <a:spcAft>
                <a:spcPct val="0"/>
              </a:spcAft>
              <a:defRPr sz="1200">
                <a:solidFill>
                  <a:schemeClr val="bg1"/>
                </a:solidFill>
                <a:latin typeface="Calibri" pitchFamily="34" charset="0"/>
                <a:ea typeface="Arial" charset="0"/>
                <a:cs typeface="Arial" charset="0"/>
              </a:defRPr>
            </a:lvl8pPr>
            <a:lvl9pPr marL="3886200" indent="-228600" eaLnBrk="0" fontAlgn="base" hangingPunct="0">
              <a:spcBef>
                <a:spcPct val="0"/>
              </a:spcBef>
              <a:spcAft>
                <a:spcPct val="0"/>
              </a:spcAft>
              <a:defRPr sz="1200">
                <a:solidFill>
                  <a:schemeClr val="bg1"/>
                </a:solidFill>
                <a:latin typeface="Calibri" pitchFamily="34" charset="0"/>
                <a:ea typeface="Arial" charset="0"/>
                <a:cs typeface="Arial" charset="0"/>
              </a:defRPr>
            </a:lvl9pPr>
          </a:lstStyle>
          <a:p>
            <a:pPr fontAlgn="base">
              <a:lnSpc>
                <a:spcPts val="3000"/>
              </a:lnSpc>
              <a:spcBef>
                <a:spcPct val="0"/>
              </a:spcBef>
              <a:spcAft>
                <a:spcPct val="0"/>
              </a:spcAft>
            </a:pPr>
            <a:r>
              <a:rPr lang="en-GB" altLang="en-US" sz="3000" b="1">
                <a:solidFill>
                  <a:srgbClr val="000000"/>
                </a:solidFill>
                <a:ea typeface="ＭＳ Ｐゴシック" pitchFamily="34" charset="-128"/>
              </a:rPr>
              <a:t/>
            </a:r>
            <a:br>
              <a:rPr lang="en-GB" altLang="en-US" sz="3000" b="1">
                <a:solidFill>
                  <a:srgbClr val="000000"/>
                </a:solidFill>
                <a:ea typeface="ＭＳ Ｐゴシック" pitchFamily="34" charset="-128"/>
              </a:rPr>
            </a:br>
            <a:r>
              <a:rPr lang="en-GB" altLang="en-US" sz="3000" b="1">
                <a:solidFill>
                  <a:srgbClr val="000000"/>
                </a:solidFill>
                <a:ea typeface="ＭＳ Ｐゴシック" pitchFamily="34" charset="-128"/>
              </a:rPr>
              <a:t/>
            </a:r>
            <a:br>
              <a:rPr lang="en-GB" altLang="en-US" sz="3000" b="1">
                <a:solidFill>
                  <a:srgbClr val="000000"/>
                </a:solidFill>
                <a:ea typeface="ＭＳ Ｐゴシック" pitchFamily="34" charset="-128"/>
              </a:rPr>
            </a:br>
            <a:r>
              <a:rPr lang="en-GB" altLang="en-US" sz="3000" b="1">
                <a:solidFill>
                  <a:srgbClr val="000000"/>
                </a:solidFill>
                <a:ea typeface="ＭＳ Ｐゴシック" pitchFamily="34" charset="-128"/>
              </a:rPr>
              <a:t/>
            </a:r>
            <a:br>
              <a:rPr lang="en-GB" altLang="en-US" sz="3000" b="1">
                <a:solidFill>
                  <a:srgbClr val="000000"/>
                </a:solidFill>
                <a:ea typeface="ＭＳ Ｐゴシック" pitchFamily="34" charset="-128"/>
              </a:rPr>
            </a:br>
            <a:r>
              <a:rPr lang="en-GB" altLang="en-US" sz="3000" b="1">
                <a:solidFill>
                  <a:srgbClr val="000000"/>
                </a:solidFill>
                <a:ea typeface="ＭＳ Ｐゴシック" pitchFamily="34" charset="-128"/>
              </a:rPr>
              <a:t/>
            </a:r>
            <a:br>
              <a:rPr lang="en-GB" altLang="en-US" sz="3000" b="1">
                <a:solidFill>
                  <a:srgbClr val="000000"/>
                </a:solidFill>
                <a:ea typeface="ＭＳ Ｐゴシック" pitchFamily="34" charset="-128"/>
              </a:rPr>
            </a:br>
            <a:endParaRPr lang="en-US" altLang="en-US" sz="3000" b="1">
              <a:solidFill>
                <a:srgbClr val="000000"/>
              </a:solidFill>
              <a:ea typeface="ＭＳ Ｐゴシック" pitchFamily="34" charset="-128"/>
            </a:endParaRPr>
          </a:p>
        </p:txBody>
      </p:sp>
      <p:sp>
        <p:nvSpPr>
          <p:cNvPr id="17413" name="Title 1"/>
          <p:cNvSpPr>
            <a:spLocks/>
          </p:cNvSpPr>
          <p:nvPr/>
        </p:nvSpPr>
        <p:spPr bwMode="auto">
          <a:xfrm>
            <a:off x="673992" y="764704"/>
            <a:ext cx="8218488" cy="7191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3200" dirty="0" smtClean="0">
                <a:solidFill>
                  <a:srgbClr val="365F91"/>
                </a:solidFill>
              </a:rPr>
              <a:t>VfM reference documents</a:t>
            </a:r>
            <a:endParaRPr lang="en-GB" altLang="en-US" sz="3000" dirty="0">
              <a:solidFill>
                <a:schemeClr val="tx1">
                  <a:lumMod val="50000"/>
                  <a:lumOff val="50000"/>
                </a:schemeClr>
              </a:solidFill>
              <a:ea typeface="+mj-ea"/>
              <a:cs typeface="+mj-cs"/>
            </a:endParaRPr>
          </a:p>
        </p:txBody>
      </p:sp>
      <p:sp>
        <p:nvSpPr>
          <p:cNvPr id="17414" name="Slide Number Placeholder 4"/>
          <p:cNvSpPr txBox="1">
            <a:spLocks/>
          </p:cNvSpPr>
          <p:nvPr/>
        </p:nvSpPr>
        <p:spPr bwMode="auto">
          <a:xfrm>
            <a:off x="7005638" y="6373813"/>
            <a:ext cx="2133600" cy="476250"/>
          </a:xfrm>
          <a:prstGeom prst="rect">
            <a:avLst/>
          </a:prstGeom>
        </p:spPr>
        <p:txBody>
          <a:bodyPr vert="horz" lIns="91440" tIns="45720" rIns="91440" bIns="45720" rtlCol="0" anchor="t" anchorCtr="0"/>
          <a:lstStyle>
            <a:defPPr>
              <a:defRPr lang="en-GB"/>
            </a:defPPr>
            <a:lvl1pPr algn="r">
              <a:defRPr>
                <a:solidFill>
                  <a:schemeClr val="tx1">
                    <a:tint val="75000"/>
                  </a:schemeClr>
                </a:solidFill>
                <a:ea typeface="+mn-ea"/>
                <a:cs typeface="+mn-cs"/>
              </a:defRPr>
            </a:lvl1pPr>
          </a:lstStyle>
          <a:p>
            <a:pPr fontAlgn="base">
              <a:spcBef>
                <a:spcPct val="0"/>
              </a:spcBef>
              <a:spcAft>
                <a:spcPct val="0"/>
              </a:spcAft>
            </a:pPr>
            <a:fld id="{923614D1-18D2-4C5C-A32B-FDACF0387185}" type="slidenum">
              <a:rPr lang="en-GB" altLang="en-US" sz="1600">
                <a:solidFill>
                  <a:srgbClr val="000000">
                    <a:tint val="75000"/>
                  </a:srgbClr>
                </a:solidFill>
              </a:rPr>
              <a:pPr fontAlgn="base">
                <a:spcBef>
                  <a:spcPct val="0"/>
                </a:spcBef>
                <a:spcAft>
                  <a:spcPct val="0"/>
                </a:spcAft>
              </a:pPr>
              <a:t>26</a:t>
            </a:fld>
            <a:endParaRPr lang="en-GB" altLang="en-US" sz="1600" dirty="0">
              <a:solidFill>
                <a:srgbClr val="000000">
                  <a:tint val="75000"/>
                </a:srgbClr>
              </a:solidFill>
            </a:endParaRPr>
          </a:p>
        </p:txBody>
      </p:sp>
      <p:sp>
        <p:nvSpPr>
          <p:cNvPr id="4" name="Rectangle 3"/>
          <p:cNvSpPr/>
          <p:nvPr/>
        </p:nvSpPr>
        <p:spPr>
          <a:xfrm>
            <a:off x="395536" y="4181018"/>
            <a:ext cx="3672408" cy="400110"/>
          </a:xfrm>
          <a:prstGeom prst="rect">
            <a:avLst/>
          </a:prstGeom>
        </p:spPr>
        <p:txBody>
          <a:bodyPr wrap="square">
            <a:spAutoFit/>
          </a:bodyPr>
          <a:lstStyle/>
          <a:p>
            <a:r>
              <a:rPr lang="en-GB" sz="1000" dirty="0">
                <a:solidFill>
                  <a:schemeClr val="tx1">
                    <a:lumMod val="50000"/>
                    <a:lumOff val="50000"/>
                  </a:schemeClr>
                </a:solidFill>
              </a:rPr>
              <a:t>http://www.eib.org/epec/resources/publications/epec_value_for_money_assessment_en</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412776"/>
            <a:ext cx="2961399" cy="2586478"/>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9821" y="1273613"/>
            <a:ext cx="3270498" cy="2557134"/>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sp>
        <p:nvSpPr>
          <p:cNvPr id="5" name="Rectangle 4"/>
          <p:cNvSpPr/>
          <p:nvPr/>
        </p:nvSpPr>
        <p:spPr>
          <a:xfrm>
            <a:off x="4801716" y="3933056"/>
            <a:ext cx="3586708" cy="400110"/>
          </a:xfrm>
          <a:prstGeom prst="rect">
            <a:avLst/>
          </a:prstGeom>
        </p:spPr>
        <p:txBody>
          <a:bodyPr wrap="square">
            <a:spAutoFit/>
          </a:bodyPr>
          <a:lstStyle/>
          <a:p>
            <a:r>
              <a:rPr lang="en-GB" sz="1000" dirty="0">
                <a:solidFill>
                  <a:schemeClr val="tx1">
                    <a:lumMod val="50000"/>
                    <a:lumOff val="50000"/>
                  </a:schemeClr>
                </a:solidFill>
              </a:rPr>
              <a:t>https://www.nao.org.uk/wp-content/uploads/2014/01/Review-of-VFM-assessment-process-for-PFI1.pdf</a:t>
            </a:r>
          </a:p>
        </p:txBody>
      </p:sp>
      <p:sp>
        <p:nvSpPr>
          <p:cNvPr id="6" name="Rectangle 5"/>
          <p:cNvSpPr/>
          <p:nvPr/>
        </p:nvSpPr>
        <p:spPr>
          <a:xfrm>
            <a:off x="810383" y="5695128"/>
            <a:ext cx="3779912" cy="400110"/>
          </a:xfrm>
          <a:prstGeom prst="rect">
            <a:avLst/>
          </a:prstGeom>
        </p:spPr>
        <p:txBody>
          <a:bodyPr wrap="square">
            <a:spAutoFit/>
          </a:bodyPr>
          <a:lstStyle/>
          <a:p>
            <a:r>
              <a:rPr lang="en-GB" sz="1000" dirty="0">
                <a:solidFill>
                  <a:schemeClr val="tx1">
                    <a:lumMod val="50000"/>
                    <a:lumOff val="50000"/>
                  </a:schemeClr>
                </a:solidFill>
              </a:rPr>
              <a:t>http://documents.worldbank.org/curated/en/724231468331050325/pdf/840800WP0Box380ey0Analysis00PUBLIC0.pdf</a:t>
            </a:r>
          </a:p>
        </p:txBody>
      </p:sp>
      <p:pic>
        <p:nvPicPr>
          <p:cNvPr id="410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36951" y="4435475"/>
            <a:ext cx="3516238" cy="1659763"/>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676878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ChangeArrowheads="1"/>
          </p:cNvSpPr>
          <p:nvPr/>
        </p:nvSpPr>
        <p:spPr bwMode="auto">
          <a:xfrm>
            <a:off x="539552" y="2564904"/>
            <a:ext cx="7776864" cy="10801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r>
              <a:rPr lang="en-US" sz="4400" dirty="0" smtClean="0">
                <a:solidFill>
                  <a:srgbClr val="336699"/>
                </a:solidFill>
                <a:ea typeface="+mn-ea"/>
              </a:rPr>
              <a:t>Questions?</a:t>
            </a:r>
          </a:p>
          <a:p>
            <a:pPr>
              <a:defRPr/>
            </a:pPr>
            <a:endParaRPr lang="en-US" sz="3800" b="1" dirty="0" smtClean="0">
              <a:solidFill>
                <a:srgbClr val="336699"/>
              </a:solidFill>
              <a:ea typeface="+mn-ea"/>
            </a:endParaRPr>
          </a:p>
        </p:txBody>
      </p:sp>
      <p:sp>
        <p:nvSpPr>
          <p:cNvPr id="2" name="Slide Number Placeholder 1"/>
          <p:cNvSpPr>
            <a:spLocks noGrp="1"/>
          </p:cNvSpPr>
          <p:nvPr>
            <p:ph type="sldNum" sz="quarter" idx="13"/>
          </p:nvPr>
        </p:nvSpPr>
        <p:spPr/>
        <p:txBody>
          <a:bodyPr/>
          <a:lstStyle/>
          <a:p>
            <a:pPr>
              <a:defRPr/>
            </a:pPr>
            <a:fld id="{1A03C2A7-DCF3-474C-8333-7B2685988890}" type="slidenum">
              <a:rPr lang="en-GB" smtClean="0"/>
              <a:pPr>
                <a:defRPr/>
              </a:pPr>
              <a:t>27</a:t>
            </a:fld>
            <a:endParaRPr lang="en-GB" dirty="0"/>
          </a:p>
        </p:txBody>
      </p:sp>
    </p:spTree>
    <p:extLst>
      <p:ext uri="{BB962C8B-B14F-4D97-AF65-F5344CB8AC3E}">
        <p14:creationId xmlns:p14="http://schemas.microsoft.com/office/powerpoint/2010/main" val="5512879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sz="half" idx="1"/>
          </p:nvPr>
        </p:nvSpPr>
        <p:spPr bwMode="auto">
          <a:xfrm>
            <a:off x="323528" y="1771200"/>
            <a:ext cx="8497887" cy="314225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eaLnBrk="1" hangingPunct="1">
              <a:buClr>
                <a:schemeClr val="accent4"/>
              </a:buClr>
              <a:buFontTx/>
              <a:buNone/>
            </a:pPr>
            <a:r>
              <a:rPr lang="en-US" sz="3200" kern="1200" dirty="0" smtClean="0">
                <a:solidFill>
                  <a:srgbClr val="336699"/>
                </a:solidFill>
                <a:latin typeface="Calibri" panose="020F0502020204030204" pitchFamily="34" charset="0"/>
              </a:rPr>
              <a:t>European </a:t>
            </a:r>
            <a:r>
              <a:rPr lang="en-US" sz="3200" kern="1200" dirty="0">
                <a:solidFill>
                  <a:srgbClr val="336699"/>
                </a:solidFill>
                <a:latin typeface="Calibri" panose="020F0502020204030204" pitchFamily="34" charset="0"/>
              </a:rPr>
              <a:t>PPP Expertise Centre</a:t>
            </a:r>
          </a:p>
          <a:p>
            <a:pPr marL="0" indent="0" algn="ctr" eaLnBrk="1" hangingPunct="1">
              <a:buClr>
                <a:schemeClr val="accent4"/>
              </a:buClr>
              <a:buFontTx/>
              <a:buChar char="•"/>
            </a:pPr>
            <a:endParaRPr lang="en-GB" kern="1200" dirty="0">
              <a:solidFill>
                <a:srgbClr val="336699"/>
              </a:solidFill>
              <a:latin typeface="Calibri" panose="020F0502020204030204" pitchFamily="34" charset="0"/>
            </a:endParaRPr>
          </a:p>
          <a:p>
            <a:pPr marL="0" indent="0" algn="ctr" eaLnBrk="1" hangingPunct="1">
              <a:spcBef>
                <a:spcPct val="0"/>
              </a:spcBef>
              <a:buClr>
                <a:schemeClr val="accent4"/>
              </a:buClr>
              <a:buNone/>
            </a:pPr>
            <a:r>
              <a:rPr lang="fr-BE" sz="2000" u="sng" kern="1200" dirty="0">
                <a:solidFill>
                  <a:srgbClr val="336699"/>
                </a:solidFill>
                <a:latin typeface="Calibri" panose="020F0502020204030204" pitchFamily="34" charset="0"/>
              </a:rPr>
              <a:t>epec@eib.org </a:t>
            </a:r>
          </a:p>
          <a:p>
            <a:pPr marL="0" indent="0" algn="ctr" eaLnBrk="1" hangingPunct="1">
              <a:buClr>
                <a:schemeClr val="accent4"/>
              </a:buClr>
              <a:buNone/>
            </a:pPr>
            <a:r>
              <a:rPr lang="fr-BE" sz="2000" u="sng" kern="1200" dirty="0">
                <a:solidFill>
                  <a:srgbClr val="336699"/>
                </a:solidFill>
                <a:latin typeface="Calibri" panose="020F0502020204030204" pitchFamily="34" charset="0"/>
              </a:rPr>
              <a:t>www.eib.org/epec</a:t>
            </a:r>
          </a:p>
          <a:p>
            <a:pPr marL="0" indent="0" algn="ctr" eaLnBrk="1" hangingPunct="1">
              <a:buClr>
                <a:schemeClr val="accent4"/>
              </a:buClr>
              <a:buNone/>
            </a:pPr>
            <a:r>
              <a:rPr lang="fr-BE" sz="2000" u="sng" kern="1200" dirty="0">
                <a:solidFill>
                  <a:srgbClr val="336699"/>
                </a:solidFill>
                <a:latin typeface="Calibri" panose="020F0502020204030204" pitchFamily="34" charset="0"/>
              </a:rPr>
              <a:t>Twitter: @</a:t>
            </a:r>
            <a:r>
              <a:rPr lang="fr-BE" sz="2000" u="sng" kern="1200" dirty="0" err="1">
                <a:solidFill>
                  <a:srgbClr val="336699"/>
                </a:solidFill>
                <a:latin typeface="Calibri" panose="020F0502020204030204" pitchFamily="34" charset="0"/>
              </a:rPr>
              <a:t>EpecNews</a:t>
            </a:r>
            <a:endParaRPr lang="fr-BE" sz="2000" u="sng" kern="1200" dirty="0">
              <a:solidFill>
                <a:srgbClr val="336699"/>
              </a:solidFill>
              <a:latin typeface="Calibri" panose="020F0502020204030204" pitchFamily="34" charset="0"/>
            </a:endParaRPr>
          </a:p>
          <a:p>
            <a:pPr marL="0" indent="0" algn="ctr" eaLnBrk="1" hangingPunct="1">
              <a:buClr>
                <a:schemeClr val="accent4"/>
              </a:buClr>
              <a:buFontTx/>
              <a:buNone/>
            </a:pPr>
            <a:endParaRPr lang="fr-BE" sz="3200" kern="1200" dirty="0">
              <a:solidFill>
                <a:srgbClr val="336699"/>
              </a:solidFill>
              <a:latin typeface="Calibri" panose="020F0502020204030204" pitchFamily="34" charset="0"/>
            </a:endParaRPr>
          </a:p>
          <a:p>
            <a:pPr marL="0" indent="0" algn="ctr" eaLnBrk="1" hangingPunct="1">
              <a:buFontTx/>
              <a:buNone/>
            </a:pPr>
            <a:endParaRPr lang="fr-BE" sz="2000" dirty="0" smtClean="0">
              <a:solidFill>
                <a:srgbClr val="336699"/>
              </a:solidFill>
            </a:endParaRPr>
          </a:p>
        </p:txBody>
      </p:sp>
      <p:sp>
        <p:nvSpPr>
          <p:cNvPr id="45060" name="Rectangle 8"/>
          <p:cNvSpPr>
            <a:spLocks noChangeArrowheads="1"/>
          </p:cNvSpPr>
          <p:nvPr/>
        </p:nvSpPr>
        <p:spPr bwMode="auto">
          <a:xfrm>
            <a:off x="457200" y="1484313"/>
            <a:ext cx="3322638" cy="464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533400" indent="-533400">
              <a:spcBef>
                <a:spcPct val="20000"/>
              </a:spcBef>
            </a:pPr>
            <a:endParaRPr lang="en-US" sz="1800">
              <a:solidFill>
                <a:srgbClr val="B2B2B2"/>
              </a:solidFill>
            </a:endParaRPr>
          </a:p>
        </p:txBody>
      </p:sp>
      <p:sp>
        <p:nvSpPr>
          <p:cNvPr id="5" name="Rectangle 7"/>
          <p:cNvSpPr>
            <a:spLocks noGrp="1" noChangeArrowheads="1"/>
          </p:cNvSpPr>
          <p:nvPr>
            <p:ph sz="half" idx="1"/>
          </p:nvPr>
        </p:nvSpPr>
        <p:spPr bwMode="auto">
          <a:xfrm>
            <a:off x="2118519" y="4457775"/>
            <a:ext cx="6624735" cy="1656184"/>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2" anchor="t" anchorCtr="0" compatLnSpc="1">
            <a:prstTxWarp prst="textNoShape">
              <a:avLst/>
            </a:prstTxWarp>
          </a:bodyPr>
          <a:lstStyle/>
          <a:p>
            <a:pPr marL="0" indent="0" eaLnBrk="1" hangingPunct="1">
              <a:buNone/>
            </a:pPr>
            <a:r>
              <a:rPr lang="pt-BR" sz="1800" b="1" dirty="0">
                <a:solidFill>
                  <a:srgbClr val="336699"/>
                </a:solidFill>
              </a:rPr>
              <a:t>Fernando CRESPO DIU</a:t>
            </a:r>
          </a:p>
          <a:p>
            <a:pPr marL="0" indent="0" eaLnBrk="1" hangingPunct="1">
              <a:buNone/>
            </a:pPr>
            <a:r>
              <a:rPr lang="fr-CH" sz="1800" dirty="0">
                <a:solidFill>
                  <a:srgbClr val="336699"/>
                </a:solidFill>
              </a:rPr>
              <a:t>Principal </a:t>
            </a:r>
            <a:r>
              <a:rPr lang="fr-CH" sz="1800" dirty="0" err="1">
                <a:solidFill>
                  <a:srgbClr val="336699"/>
                </a:solidFill>
              </a:rPr>
              <a:t>Adviser</a:t>
            </a:r>
            <a:endParaRPr lang="fr-CH" sz="1800" dirty="0">
              <a:solidFill>
                <a:srgbClr val="336699"/>
              </a:solidFill>
            </a:endParaRPr>
          </a:p>
          <a:p>
            <a:pPr marL="0" indent="0" eaLnBrk="1" hangingPunct="1">
              <a:buNone/>
            </a:pPr>
            <a:r>
              <a:rPr lang="fr-CH" sz="1800" dirty="0" smtClean="0">
                <a:solidFill>
                  <a:srgbClr val="336699"/>
                </a:solidFill>
              </a:rPr>
              <a:t>f.crespodiu@eib.org</a:t>
            </a:r>
          </a:p>
          <a:p>
            <a:pPr marL="0" indent="0" eaLnBrk="1" hangingPunct="1">
              <a:buNone/>
            </a:pPr>
            <a:r>
              <a:rPr lang="fr-BE" sz="1800" kern="1200" dirty="0" smtClean="0">
                <a:solidFill>
                  <a:srgbClr val="7F7F7F"/>
                </a:solidFill>
                <a:latin typeface="Calibri" panose="020F0502020204030204" pitchFamily="34" charset="0"/>
              </a:rPr>
              <a:t>+352 </a:t>
            </a:r>
            <a:r>
              <a:rPr lang="fr-BE" sz="1800" kern="1200" dirty="0">
                <a:solidFill>
                  <a:srgbClr val="7F7F7F"/>
                </a:solidFill>
                <a:latin typeface="Calibri" panose="020F0502020204030204" pitchFamily="34" charset="0"/>
              </a:rPr>
              <a:t>43 79 </a:t>
            </a:r>
            <a:r>
              <a:rPr lang="fr-BE" sz="1800" kern="1200" dirty="0" smtClean="0">
                <a:solidFill>
                  <a:srgbClr val="7F7F7F"/>
                </a:solidFill>
                <a:latin typeface="Calibri" panose="020F0502020204030204" pitchFamily="34" charset="0"/>
              </a:rPr>
              <a:t>83 696</a:t>
            </a:r>
          </a:p>
          <a:p>
            <a:pPr marL="0" indent="0" eaLnBrk="1" hangingPunct="1">
              <a:buNone/>
            </a:pPr>
            <a:r>
              <a:rPr lang="fr-BE" sz="1800" kern="1200" dirty="0" smtClean="0">
                <a:solidFill>
                  <a:srgbClr val="7F7F7F"/>
                </a:solidFill>
                <a:latin typeface="Calibri" panose="020F0502020204030204" pitchFamily="34" charset="0"/>
              </a:rPr>
              <a:t> </a:t>
            </a:r>
            <a:r>
              <a:rPr lang="fr-BE" sz="1800" b="1" dirty="0" smtClean="0">
                <a:solidFill>
                  <a:srgbClr val="336699"/>
                </a:solidFill>
              </a:rPr>
              <a:t>Knut Gummert</a:t>
            </a:r>
          </a:p>
          <a:p>
            <a:pPr marL="0" indent="0" eaLnBrk="1" hangingPunct="1">
              <a:buNone/>
            </a:pPr>
            <a:r>
              <a:rPr lang="en-GB" sz="1800" dirty="0" smtClean="0">
                <a:solidFill>
                  <a:srgbClr val="336699"/>
                </a:solidFill>
              </a:rPr>
              <a:t>Adviser</a:t>
            </a:r>
          </a:p>
          <a:p>
            <a:pPr marL="0" indent="0" eaLnBrk="1" hangingPunct="1">
              <a:buNone/>
            </a:pPr>
            <a:r>
              <a:rPr lang="fr-BE" sz="1800" dirty="0" smtClean="0">
                <a:solidFill>
                  <a:srgbClr val="336699"/>
                </a:solidFill>
              </a:rPr>
              <a:t>k.gummert@eib.org</a:t>
            </a:r>
            <a:endParaRPr lang="fr-BE" sz="1800" dirty="0">
              <a:solidFill>
                <a:srgbClr val="336699"/>
              </a:solidFill>
            </a:endParaRPr>
          </a:p>
          <a:p>
            <a:pPr marL="0" indent="0" eaLnBrk="1" hangingPunct="1">
              <a:buNone/>
            </a:pPr>
            <a:r>
              <a:rPr lang="fr-BE" sz="1800" kern="1200" dirty="0">
                <a:solidFill>
                  <a:srgbClr val="7F7F7F"/>
                </a:solidFill>
                <a:latin typeface="Calibri" panose="020F0502020204030204" pitchFamily="34" charset="0"/>
              </a:rPr>
              <a:t>+352 43 79 82 757</a:t>
            </a:r>
          </a:p>
        </p:txBody>
      </p:sp>
      <p:sp>
        <p:nvSpPr>
          <p:cNvPr id="6" name="Slide Number Placeholder 3"/>
          <p:cNvSpPr txBox="1">
            <a:spLocks/>
          </p:cNvSpPr>
          <p:nvPr/>
        </p:nvSpPr>
        <p:spPr bwMode="auto">
          <a:xfrm>
            <a:off x="6875462" y="6453336"/>
            <a:ext cx="2268537"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200">
                <a:solidFill>
                  <a:schemeClr val="bg1"/>
                </a:solidFill>
                <a:latin typeface="Calibri" pitchFamily="34" charset="0"/>
                <a:ea typeface="MS PGothic" pitchFamily="34" charset="-128"/>
              </a:defRPr>
            </a:lvl1pPr>
            <a:lvl2pPr marL="742950" indent="-285750" eaLnBrk="0" hangingPunct="0">
              <a:defRPr sz="1200">
                <a:solidFill>
                  <a:schemeClr val="bg1"/>
                </a:solidFill>
                <a:latin typeface="Calibri" pitchFamily="34" charset="0"/>
                <a:ea typeface="MS PGothic" pitchFamily="34" charset="-128"/>
              </a:defRPr>
            </a:lvl2pPr>
            <a:lvl3pPr marL="1143000" indent="-228600" eaLnBrk="0" hangingPunct="0">
              <a:defRPr sz="1200">
                <a:solidFill>
                  <a:schemeClr val="bg1"/>
                </a:solidFill>
                <a:latin typeface="Calibri" pitchFamily="34" charset="0"/>
                <a:ea typeface="MS PGothic" pitchFamily="34" charset="-128"/>
              </a:defRPr>
            </a:lvl3pPr>
            <a:lvl4pPr marL="1600200" indent="-228600" eaLnBrk="0" hangingPunct="0">
              <a:defRPr sz="1200">
                <a:solidFill>
                  <a:schemeClr val="bg1"/>
                </a:solidFill>
                <a:latin typeface="Calibri" pitchFamily="34" charset="0"/>
                <a:ea typeface="MS PGothic" pitchFamily="34" charset="-128"/>
              </a:defRPr>
            </a:lvl4pPr>
            <a:lvl5pPr marL="2057400" indent="-228600" eaLnBrk="0" hangingPunct="0">
              <a:defRPr sz="1200">
                <a:solidFill>
                  <a:schemeClr val="bg1"/>
                </a:solidFill>
                <a:latin typeface="Calibri" pitchFamily="34" charset="0"/>
                <a:ea typeface="MS PGothic" pitchFamily="34" charset="-128"/>
              </a:defRPr>
            </a:lvl5pPr>
            <a:lvl6pPr marL="2514600" indent="-228600" algn="ctr" eaLnBrk="0" fontAlgn="base" hangingPunct="0">
              <a:spcBef>
                <a:spcPct val="0"/>
              </a:spcBef>
              <a:spcAft>
                <a:spcPct val="0"/>
              </a:spcAft>
              <a:defRPr sz="1200">
                <a:solidFill>
                  <a:schemeClr val="bg1"/>
                </a:solidFill>
                <a:latin typeface="Calibri" pitchFamily="34" charset="0"/>
                <a:ea typeface="MS PGothic" pitchFamily="34" charset="-128"/>
              </a:defRPr>
            </a:lvl6pPr>
            <a:lvl7pPr marL="2971800" indent="-228600" algn="ctr" eaLnBrk="0" fontAlgn="base" hangingPunct="0">
              <a:spcBef>
                <a:spcPct val="0"/>
              </a:spcBef>
              <a:spcAft>
                <a:spcPct val="0"/>
              </a:spcAft>
              <a:defRPr sz="1200">
                <a:solidFill>
                  <a:schemeClr val="bg1"/>
                </a:solidFill>
                <a:latin typeface="Calibri" pitchFamily="34" charset="0"/>
                <a:ea typeface="MS PGothic" pitchFamily="34" charset="-128"/>
              </a:defRPr>
            </a:lvl7pPr>
            <a:lvl8pPr marL="3429000" indent="-228600" algn="ctr" eaLnBrk="0" fontAlgn="base" hangingPunct="0">
              <a:spcBef>
                <a:spcPct val="0"/>
              </a:spcBef>
              <a:spcAft>
                <a:spcPct val="0"/>
              </a:spcAft>
              <a:defRPr sz="1200">
                <a:solidFill>
                  <a:schemeClr val="bg1"/>
                </a:solidFill>
                <a:latin typeface="Calibri" pitchFamily="34" charset="0"/>
                <a:ea typeface="MS PGothic" pitchFamily="34" charset="-128"/>
              </a:defRPr>
            </a:lvl8pPr>
            <a:lvl9pPr marL="3886200" indent="-228600" algn="ctr" eaLnBrk="0" fontAlgn="base" hangingPunct="0">
              <a:spcBef>
                <a:spcPct val="0"/>
              </a:spcBef>
              <a:spcAft>
                <a:spcPct val="0"/>
              </a:spcAft>
              <a:defRPr sz="1200">
                <a:solidFill>
                  <a:schemeClr val="bg1"/>
                </a:solidFill>
                <a:latin typeface="Calibri" pitchFamily="34" charset="0"/>
                <a:ea typeface="MS PGothic" pitchFamily="34" charset="-128"/>
              </a:defRPr>
            </a:lvl9pPr>
          </a:lstStyle>
          <a:p>
            <a:pPr algn="r" eaLnBrk="1" hangingPunct="1">
              <a:defRPr/>
            </a:pPr>
            <a:fld id="{6A59CF5F-81B6-457E-B3D8-E57F9CF0EBBC}" type="slidenum">
              <a:rPr lang="en-GB" sz="1600" smtClean="0">
                <a:solidFill>
                  <a:schemeClr val="bg2"/>
                </a:solidFill>
              </a:rPr>
              <a:pPr algn="r" eaLnBrk="1" hangingPunct="1">
                <a:defRPr/>
              </a:pPr>
              <a:t>28</a:t>
            </a:fld>
            <a:endParaRPr lang="en-GB" sz="1600" dirty="0" smtClean="0">
              <a:solidFill>
                <a:schemeClr val="bg2"/>
              </a:solidFill>
            </a:endParaRPr>
          </a:p>
        </p:txBody>
      </p:sp>
    </p:spTree>
    <p:extLst>
      <p:ext uri="{BB962C8B-B14F-4D97-AF65-F5344CB8AC3E}">
        <p14:creationId xmlns:p14="http://schemas.microsoft.com/office/powerpoint/2010/main" val="3080271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ChangeArrowheads="1"/>
          </p:cNvSpPr>
          <p:nvPr/>
        </p:nvSpPr>
        <p:spPr bwMode="auto">
          <a:xfrm>
            <a:off x="539552" y="2564904"/>
            <a:ext cx="7776864" cy="10801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r>
              <a:rPr lang="en-US" sz="4400" dirty="0">
                <a:solidFill>
                  <a:srgbClr val="336699"/>
                </a:solidFill>
                <a:ea typeface="+mn-ea"/>
              </a:rPr>
              <a:t>1. EPEC VfM Assessment Guide for the Western Balkans</a:t>
            </a:r>
          </a:p>
          <a:p>
            <a:pPr algn="ctr">
              <a:defRPr/>
            </a:pPr>
            <a:endParaRPr lang="en-US" sz="4400" dirty="0" smtClean="0">
              <a:solidFill>
                <a:srgbClr val="336699"/>
              </a:solidFill>
              <a:ea typeface="+mn-ea"/>
            </a:endParaRPr>
          </a:p>
          <a:p>
            <a:pPr>
              <a:defRPr/>
            </a:pPr>
            <a:endParaRPr lang="en-US" sz="3800" b="1" dirty="0" smtClean="0">
              <a:solidFill>
                <a:srgbClr val="336699"/>
              </a:solidFill>
              <a:ea typeface="+mn-ea"/>
            </a:endParaRPr>
          </a:p>
        </p:txBody>
      </p:sp>
      <p:sp>
        <p:nvSpPr>
          <p:cNvPr id="2" name="Slide Number Placeholder 1"/>
          <p:cNvSpPr>
            <a:spLocks noGrp="1"/>
          </p:cNvSpPr>
          <p:nvPr>
            <p:ph type="sldNum" sz="quarter" idx="13"/>
          </p:nvPr>
        </p:nvSpPr>
        <p:spPr/>
        <p:txBody>
          <a:bodyPr/>
          <a:lstStyle/>
          <a:p>
            <a:pPr>
              <a:defRPr/>
            </a:pPr>
            <a:fld id="{1A03C2A7-DCF3-474C-8333-7B2685988890}" type="slidenum">
              <a:rPr lang="en-GB" smtClean="0"/>
              <a:pPr>
                <a:defRPr/>
              </a:pPr>
              <a:t>3</a:t>
            </a:fld>
            <a:endParaRPr lang="en-GB" dirty="0"/>
          </a:p>
        </p:txBody>
      </p:sp>
    </p:spTree>
    <p:extLst>
      <p:ext uri="{BB962C8B-B14F-4D97-AF65-F5344CB8AC3E}">
        <p14:creationId xmlns:p14="http://schemas.microsoft.com/office/powerpoint/2010/main" val="1376433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3"/>
          </p:nvPr>
        </p:nvSpPr>
        <p:spPr/>
        <p:txBody>
          <a:bodyPr/>
          <a:lstStyle/>
          <a:p>
            <a:pPr>
              <a:defRPr/>
            </a:pPr>
            <a:fld id="{1A03C2A7-DCF3-474C-8333-7B2685988890}" type="slidenum">
              <a:rPr lang="en-GB" sz="1400" smtClean="0"/>
              <a:pPr>
                <a:defRPr/>
              </a:pPr>
              <a:t>4</a:t>
            </a:fld>
            <a:endParaRPr lang="en-GB" sz="1400" dirty="0"/>
          </a:p>
        </p:txBody>
      </p:sp>
      <p:grpSp>
        <p:nvGrpSpPr>
          <p:cNvPr id="5" name="Group 4"/>
          <p:cNvGrpSpPr/>
          <p:nvPr/>
        </p:nvGrpSpPr>
        <p:grpSpPr>
          <a:xfrm>
            <a:off x="701807" y="1383074"/>
            <a:ext cx="7227281" cy="5236801"/>
            <a:chOff x="0" y="0"/>
            <a:chExt cx="5807081" cy="5366850"/>
          </a:xfrm>
        </p:grpSpPr>
        <p:sp>
          <p:nvSpPr>
            <p:cNvPr id="7" name="Rectangle 6"/>
            <p:cNvSpPr/>
            <p:nvPr/>
          </p:nvSpPr>
          <p:spPr>
            <a:xfrm>
              <a:off x="4428352" y="1972223"/>
              <a:ext cx="1356005" cy="3394627"/>
            </a:xfrm>
            <a:prstGeom prst="rect">
              <a:avLst/>
            </a:prstGeom>
            <a:solidFill>
              <a:srgbClr val="EEECE1">
                <a:lumMod val="90000"/>
              </a:srgb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400"/>
            </a:p>
          </p:txBody>
        </p:sp>
        <p:sp>
          <p:nvSpPr>
            <p:cNvPr id="8" name="Rectangle 7"/>
            <p:cNvSpPr/>
            <p:nvPr/>
          </p:nvSpPr>
          <p:spPr>
            <a:xfrm>
              <a:off x="2954509" y="1972223"/>
              <a:ext cx="1301109" cy="3394626"/>
            </a:xfrm>
            <a:prstGeom prst="rect">
              <a:avLst/>
            </a:prstGeom>
            <a:solidFill>
              <a:srgbClr val="9BBB59">
                <a:lumMod val="20000"/>
                <a:lumOff val="80000"/>
              </a:srgb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400"/>
            </a:p>
          </p:txBody>
        </p:sp>
        <p:sp>
          <p:nvSpPr>
            <p:cNvPr id="9" name="Rectangle 8"/>
            <p:cNvSpPr/>
            <p:nvPr/>
          </p:nvSpPr>
          <p:spPr>
            <a:xfrm>
              <a:off x="0" y="1972223"/>
              <a:ext cx="1301109" cy="3394626"/>
            </a:xfrm>
            <a:prstGeom prst="rect">
              <a:avLst/>
            </a:prstGeom>
            <a:solidFill>
              <a:srgbClr val="8064A2">
                <a:lumMod val="20000"/>
                <a:lumOff val="80000"/>
              </a:srgb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400"/>
            </a:p>
          </p:txBody>
        </p:sp>
        <p:sp>
          <p:nvSpPr>
            <p:cNvPr id="10" name="Rectangle 9"/>
            <p:cNvSpPr/>
            <p:nvPr/>
          </p:nvSpPr>
          <p:spPr>
            <a:xfrm>
              <a:off x="1480667" y="1972223"/>
              <a:ext cx="1301109" cy="3394626"/>
            </a:xfrm>
            <a:prstGeom prst="rect">
              <a:avLst/>
            </a:prstGeom>
            <a:solidFill>
              <a:srgbClr val="C0504D">
                <a:lumMod val="20000"/>
                <a:lumOff val="80000"/>
              </a:srgb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400"/>
            </a:p>
          </p:txBody>
        </p:sp>
        <p:grpSp>
          <p:nvGrpSpPr>
            <p:cNvPr id="11" name="Group 10"/>
            <p:cNvGrpSpPr/>
            <p:nvPr/>
          </p:nvGrpSpPr>
          <p:grpSpPr>
            <a:xfrm>
              <a:off x="0" y="0"/>
              <a:ext cx="5807081" cy="2531059"/>
              <a:chOff x="0" y="0"/>
              <a:chExt cx="5807081" cy="2531059"/>
            </a:xfrm>
          </p:grpSpPr>
          <p:sp>
            <p:nvSpPr>
              <p:cNvPr id="17" name="Rectangle 16"/>
              <p:cNvSpPr/>
              <p:nvPr/>
            </p:nvSpPr>
            <p:spPr>
              <a:xfrm>
                <a:off x="4433011" y="0"/>
                <a:ext cx="1353261" cy="1878791"/>
              </a:xfrm>
              <a:prstGeom prst="rect">
                <a:avLst/>
              </a:prstGeom>
              <a:solidFill>
                <a:sysClr val="window" lastClr="FFFFFF"/>
              </a:solidFill>
              <a:ln w="57150" cap="flat" cmpd="sng" algn="ctr">
                <a:solidFill>
                  <a:srgbClr val="EEECE1">
                    <a:lumMod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400"/>
              </a:p>
            </p:txBody>
          </p:sp>
          <p:sp>
            <p:nvSpPr>
              <p:cNvPr id="18" name="Right Arrow Callout 17"/>
              <p:cNvSpPr/>
              <p:nvPr/>
            </p:nvSpPr>
            <p:spPr>
              <a:xfrm>
                <a:off x="2955341" y="0"/>
                <a:ext cx="1725930" cy="1878791"/>
              </a:xfrm>
              <a:prstGeom prst="rightArrowCallout">
                <a:avLst>
                  <a:gd name="adj1" fmla="val 27215"/>
                  <a:gd name="adj2" fmla="val 25352"/>
                  <a:gd name="adj3" fmla="val 14563"/>
                  <a:gd name="adj4" fmla="val 75621"/>
                </a:avLst>
              </a:prstGeom>
              <a:solidFill>
                <a:sysClr val="window" lastClr="FFFFFF"/>
              </a:solidFill>
              <a:ln w="57150" cap="flat" cmpd="sng" algn="ctr">
                <a:solidFill>
                  <a:srgbClr val="9BBB59">
                    <a:lumMod val="75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400"/>
              </a:p>
            </p:txBody>
          </p:sp>
          <p:sp>
            <p:nvSpPr>
              <p:cNvPr id="19" name="Right Arrow Callout 18"/>
              <p:cNvSpPr/>
              <p:nvPr/>
            </p:nvSpPr>
            <p:spPr>
              <a:xfrm>
                <a:off x="1477670" y="0"/>
                <a:ext cx="1725930" cy="1878791"/>
              </a:xfrm>
              <a:prstGeom prst="rightArrowCallout">
                <a:avLst>
                  <a:gd name="adj1" fmla="val 27215"/>
                  <a:gd name="adj2" fmla="val 25352"/>
                  <a:gd name="adj3" fmla="val 14563"/>
                  <a:gd name="adj4" fmla="val 75621"/>
                </a:avLst>
              </a:prstGeom>
              <a:solidFill>
                <a:sysClr val="window" lastClr="FFFFFF"/>
              </a:solidFill>
              <a:ln w="57150" cap="flat" cmpd="sng" algn="ctr">
                <a:solidFill>
                  <a:srgbClr val="C0504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400"/>
              </a:p>
            </p:txBody>
          </p:sp>
          <p:sp>
            <p:nvSpPr>
              <p:cNvPr id="20" name="Right Arrow Callout 19"/>
              <p:cNvSpPr/>
              <p:nvPr/>
            </p:nvSpPr>
            <p:spPr>
              <a:xfrm>
                <a:off x="0" y="0"/>
                <a:ext cx="1725930" cy="1878791"/>
              </a:xfrm>
              <a:prstGeom prst="rightArrowCallout">
                <a:avLst>
                  <a:gd name="adj1" fmla="val 27215"/>
                  <a:gd name="adj2" fmla="val 25352"/>
                  <a:gd name="adj3" fmla="val 14563"/>
                  <a:gd name="adj4" fmla="val 75621"/>
                </a:avLst>
              </a:prstGeom>
              <a:solidFill>
                <a:sysClr val="window" lastClr="FFFFFF"/>
              </a:solidFill>
              <a:ln w="57150" cap="flat" cmpd="sng" algn="ctr">
                <a:solidFill>
                  <a:srgbClr val="8064A2"/>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400"/>
              </a:p>
            </p:txBody>
          </p:sp>
          <p:sp>
            <p:nvSpPr>
              <p:cNvPr id="21" name="Text Box 290"/>
              <p:cNvSpPr txBox="1"/>
              <p:nvPr/>
            </p:nvSpPr>
            <p:spPr>
              <a:xfrm>
                <a:off x="0" y="29260"/>
                <a:ext cx="1301496" cy="358445"/>
              </a:xfrm>
              <a:prstGeom prst="rect">
                <a:avLst/>
              </a:prstGeom>
              <a:solidFill>
                <a:srgbClr val="8064A2"/>
              </a:solidFill>
              <a:ln w="57150">
                <a:solidFill>
                  <a:srgbClr val="8064A2"/>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0"/>
                  </a:spcAft>
                </a:pPr>
                <a:r>
                  <a:rPr lang="en-US" sz="14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Phase 1</a:t>
                </a:r>
                <a:endParaRPr lang="en-GB" sz="1400" dirty="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2" name="Text Box 291"/>
              <p:cNvSpPr txBox="1"/>
              <p:nvPr/>
            </p:nvSpPr>
            <p:spPr>
              <a:xfrm>
                <a:off x="1477670" y="14630"/>
                <a:ext cx="1301115" cy="358140"/>
              </a:xfrm>
              <a:prstGeom prst="rect">
                <a:avLst/>
              </a:prstGeom>
              <a:solidFill>
                <a:srgbClr val="C0504D"/>
              </a:solidFill>
              <a:ln w="57150">
                <a:solidFill>
                  <a:srgbClr val="C0504D"/>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0"/>
                  </a:spcAft>
                </a:pPr>
                <a:r>
                  <a:rPr lang="en-US" sz="1400" b="1">
                    <a:solidFill>
                      <a:srgbClr val="FFFFFF"/>
                    </a:solidFill>
                    <a:effectLst/>
                    <a:latin typeface="Arial" panose="020B0604020202020204" pitchFamily="34" charset="0"/>
                    <a:ea typeface="Calibri" panose="020F0502020204030204" pitchFamily="34" charset="0"/>
                    <a:cs typeface="Arial" panose="020B0604020202020204" pitchFamily="34" charset="0"/>
                  </a:rPr>
                  <a:t>Phase 2</a:t>
                </a:r>
                <a:endParaRPr lang="en-GB" sz="140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3" name="Text Box 292"/>
              <p:cNvSpPr txBox="1"/>
              <p:nvPr/>
            </p:nvSpPr>
            <p:spPr>
              <a:xfrm>
                <a:off x="2955341" y="14630"/>
                <a:ext cx="1301115" cy="358140"/>
              </a:xfrm>
              <a:prstGeom prst="rect">
                <a:avLst/>
              </a:prstGeom>
              <a:solidFill>
                <a:srgbClr val="9BBB59">
                  <a:lumMod val="75000"/>
                </a:srgbClr>
              </a:solidFill>
              <a:ln w="57150">
                <a:solidFill>
                  <a:srgbClr val="9BBB59">
                    <a:lumMod val="75000"/>
                  </a:srgb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0"/>
                  </a:spcAft>
                </a:pPr>
                <a:r>
                  <a:rPr lang="en-US" sz="1400" b="1">
                    <a:solidFill>
                      <a:srgbClr val="FFFFFF"/>
                    </a:solidFill>
                    <a:effectLst/>
                    <a:latin typeface="Arial" panose="020B0604020202020204" pitchFamily="34" charset="0"/>
                    <a:ea typeface="Calibri" panose="020F0502020204030204" pitchFamily="34" charset="0"/>
                    <a:cs typeface="Arial" panose="020B0604020202020204" pitchFamily="34" charset="0"/>
                  </a:rPr>
                  <a:t>Phase 3</a:t>
                </a:r>
                <a:endParaRPr lang="en-GB" sz="140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4" name="Text Box 293"/>
              <p:cNvSpPr txBox="1"/>
              <p:nvPr/>
            </p:nvSpPr>
            <p:spPr>
              <a:xfrm>
                <a:off x="4433011" y="21945"/>
                <a:ext cx="1352144" cy="358140"/>
              </a:xfrm>
              <a:prstGeom prst="rect">
                <a:avLst/>
              </a:prstGeom>
              <a:solidFill>
                <a:srgbClr val="EEECE1">
                  <a:lumMod val="50000"/>
                </a:srgbClr>
              </a:solidFill>
              <a:ln w="57150">
                <a:solidFill>
                  <a:srgbClr val="EEECE1">
                    <a:lumMod val="50000"/>
                  </a:srgb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0"/>
                  </a:spcAft>
                </a:pPr>
                <a:r>
                  <a:rPr lang="en-US" sz="1400" b="1">
                    <a:solidFill>
                      <a:srgbClr val="FFFFFF"/>
                    </a:solidFill>
                    <a:effectLst/>
                    <a:latin typeface="Arial" panose="020B0604020202020204" pitchFamily="34" charset="0"/>
                    <a:ea typeface="Calibri" panose="020F0502020204030204" pitchFamily="34" charset="0"/>
                    <a:cs typeface="Arial" panose="020B0604020202020204" pitchFamily="34" charset="0"/>
                  </a:rPr>
                  <a:t>Phase 4</a:t>
                </a:r>
                <a:endParaRPr lang="en-GB" sz="140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5" name="Text Box 294"/>
              <p:cNvSpPr txBox="1"/>
              <p:nvPr/>
            </p:nvSpPr>
            <p:spPr>
              <a:xfrm>
                <a:off x="43891" y="395020"/>
                <a:ext cx="1221105" cy="213603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r">
                  <a:lnSpc>
                    <a:spcPct val="115000"/>
                  </a:lnSpc>
                  <a:spcAft>
                    <a:spcPts val="0"/>
                  </a:spcAft>
                </a:pPr>
                <a:r>
                  <a:rPr lang="en-US" sz="1400" b="1" dirty="0">
                    <a:solidFill>
                      <a:srgbClr val="7030A0"/>
                    </a:solidFill>
                    <a:effectLst/>
                    <a:latin typeface="Arial" panose="020B0604020202020204" pitchFamily="34" charset="0"/>
                    <a:ea typeface="Calibri" panose="020F0502020204030204" pitchFamily="34" charset="0"/>
                    <a:cs typeface="Arial" panose="020B0604020202020204" pitchFamily="34" charset="0"/>
                  </a:rPr>
                  <a:t>Project </a:t>
                </a:r>
                <a:r>
                  <a:rPr lang="en-US" sz="1400" b="1" dirty="0" smtClean="0">
                    <a:solidFill>
                      <a:srgbClr val="7030A0"/>
                    </a:solidFill>
                    <a:effectLst/>
                    <a:latin typeface="Arial" panose="020B0604020202020204" pitchFamily="34" charset="0"/>
                    <a:ea typeface="Calibri" panose="020F0502020204030204" pitchFamily="34" charset="0"/>
                    <a:cs typeface="Arial" panose="020B0604020202020204" pitchFamily="34" charset="0"/>
                  </a:rPr>
                  <a:t>identification</a:t>
                </a:r>
                <a:endParaRPr lang="en-GB" sz="1400" dirty="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6" name="Text Box 295"/>
              <p:cNvSpPr txBox="1"/>
              <p:nvPr/>
            </p:nvSpPr>
            <p:spPr>
              <a:xfrm>
                <a:off x="1521562" y="373075"/>
                <a:ext cx="1221105" cy="210677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r">
                  <a:lnSpc>
                    <a:spcPct val="115000"/>
                  </a:lnSpc>
                  <a:spcAft>
                    <a:spcPts val="0"/>
                  </a:spcAft>
                </a:pPr>
                <a:r>
                  <a:rPr lang="en-GB" sz="1400" b="1" dirty="0">
                    <a:solidFill>
                      <a:srgbClr val="C0504D"/>
                    </a:solidFill>
                    <a:effectLst/>
                    <a:latin typeface="Arial" panose="020B0604020202020204" pitchFamily="34" charset="0"/>
                    <a:ea typeface="Calibri" panose="020F0502020204030204" pitchFamily="34" charset="0"/>
                    <a:cs typeface="Arial" panose="020B0604020202020204" pitchFamily="34" charset="0"/>
                  </a:rPr>
                  <a:t>Project preparation</a:t>
                </a:r>
                <a:endParaRPr lang="en-GB" sz="1400" dirty="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a:p>
                <a:pPr algn="r">
                  <a:lnSpc>
                    <a:spcPct val="115000"/>
                  </a:lnSpc>
                  <a:spcAft>
                    <a:spcPts val="1200"/>
                  </a:spcAft>
                </a:pPr>
                <a:r>
                  <a:rPr lang="en-GB" sz="1400" i="1" dirty="0" smtClean="0">
                    <a:solidFill>
                      <a:srgbClr val="818181"/>
                    </a:solidFill>
                    <a:effectLst/>
                    <a:latin typeface="Arial" panose="020B0604020202020204" pitchFamily="34" charset="0"/>
                    <a:ea typeface="Calibri" panose="020F0502020204030204" pitchFamily="34" charset="0"/>
                    <a:cs typeface="Arial" panose="020B0604020202020204" pitchFamily="34" charset="0"/>
                  </a:rPr>
                  <a:t>  </a:t>
                </a:r>
                <a:endParaRPr lang="en-GB" sz="1400" dirty="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a:p>
                <a:pPr algn="r">
                  <a:lnSpc>
                    <a:spcPct val="115000"/>
                  </a:lnSpc>
                  <a:spcAft>
                    <a:spcPts val="0"/>
                  </a:spcAft>
                </a:pPr>
                <a:r>
                  <a:rPr lang="en-GB" sz="1400" b="1" dirty="0">
                    <a:solidFill>
                      <a:srgbClr val="C0504D"/>
                    </a:solidFill>
                    <a:effectLst/>
                    <a:latin typeface="Arial" panose="020B0604020202020204" pitchFamily="34" charset="0"/>
                    <a:ea typeface="Calibri" panose="020F0502020204030204" pitchFamily="34" charset="0"/>
                    <a:cs typeface="Arial" panose="020B0604020202020204" pitchFamily="34" charset="0"/>
                  </a:rPr>
                  <a:t> </a:t>
                </a:r>
                <a:endParaRPr lang="en-GB" sz="1400" dirty="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7" name="Text Box 296"/>
              <p:cNvSpPr txBox="1"/>
              <p:nvPr/>
            </p:nvSpPr>
            <p:spPr>
              <a:xfrm>
                <a:off x="2999232" y="380390"/>
                <a:ext cx="1221105" cy="202854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r">
                  <a:lnSpc>
                    <a:spcPct val="115000"/>
                  </a:lnSpc>
                  <a:spcAft>
                    <a:spcPts val="0"/>
                  </a:spcAft>
                </a:pPr>
                <a:r>
                  <a:rPr lang="en-US" sz="1400" b="1" dirty="0" smtClean="0">
                    <a:solidFill>
                      <a:srgbClr val="76923C"/>
                    </a:solidFill>
                    <a:effectLst/>
                    <a:latin typeface="Arial" panose="020B0604020202020204" pitchFamily="34" charset="0"/>
                    <a:ea typeface="Calibri" panose="020F0502020204030204" pitchFamily="34" charset="0"/>
                    <a:cs typeface="Arial" panose="020B0604020202020204" pitchFamily="34" charset="0"/>
                  </a:rPr>
                  <a:t>Project procurement</a:t>
                </a:r>
                <a:endParaRPr lang="en-GB" sz="1400" dirty="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8" name="Text Box 297"/>
              <p:cNvSpPr txBox="1"/>
              <p:nvPr/>
            </p:nvSpPr>
            <p:spPr>
              <a:xfrm>
                <a:off x="4403731" y="380373"/>
                <a:ext cx="1403350" cy="15918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r">
                  <a:lnSpc>
                    <a:spcPct val="115000"/>
                  </a:lnSpc>
                  <a:spcAft>
                    <a:spcPts val="0"/>
                  </a:spcAft>
                </a:pPr>
                <a:r>
                  <a:rPr lang="en-US" sz="1400" b="1" dirty="0" smtClean="0">
                    <a:solidFill>
                      <a:srgbClr val="948A54"/>
                    </a:solidFill>
                    <a:effectLst/>
                    <a:latin typeface="Arial" panose="020B0604020202020204" pitchFamily="34" charset="0"/>
                    <a:ea typeface="Calibri" panose="020F0502020204030204" pitchFamily="34" charset="0"/>
                    <a:cs typeface="Arial" panose="020B0604020202020204" pitchFamily="34" charset="0"/>
                  </a:rPr>
                  <a:t>Project implementation</a:t>
                </a:r>
                <a:endParaRPr lang="en-GB" sz="1400" dirty="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grpSp>
        <p:grpSp>
          <p:nvGrpSpPr>
            <p:cNvPr id="12" name="Group 11"/>
            <p:cNvGrpSpPr/>
            <p:nvPr/>
          </p:nvGrpSpPr>
          <p:grpSpPr>
            <a:xfrm>
              <a:off x="520722" y="2070644"/>
              <a:ext cx="3722018" cy="3222409"/>
              <a:chOff x="-130106" y="-679380"/>
              <a:chExt cx="3722018" cy="3222409"/>
            </a:xfrm>
          </p:grpSpPr>
          <p:sp>
            <p:nvSpPr>
              <p:cNvPr id="13" name="Text Box 299"/>
              <p:cNvSpPr txBox="1"/>
              <p:nvPr/>
            </p:nvSpPr>
            <p:spPr>
              <a:xfrm>
                <a:off x="-130106" y="-679380"/>
                <a:ext cx="3182192" cy="630768"/>
              </a:xfrm>
              <a:prstGeom prst="rect">
                <a:avLst/>
              </a:prstGeom>
              <a:solidFill>
                <a:sysClr val="window" lastClr="FFFFFF"/>
              </a:solidFill>
              <a:ln w="28575">
                <a:solidFill>
                  <a:schemeClr val="bg2">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ct val="115000"/>
                  </a:lnSpc>
                  <a:spcAft>
                    <a:spcPts val="0"/>
                  </a:spcAft>
                </a:pPr>
                <a:r>
                  <a:rPr lang="en-US" sz="1600" dirty="0">
                    <a:solidFill>
                      <a:srgbClr val="7F7F7F"/>
                    </a:solidFill>
                    <a:effectLst/>
                    <a:latin typeface="Arial" panose="020B0604020202020204" pitchFamily="34" charset="0"/>
                    <a:ea typeface="Calibri" panose="020F0502020204030204" pitchFamily="34" charset="0"/>
                    <a:cs typeface="Arial" panose="020B0604020202020204" pitchFamily="34" charset="0"/>
                  </a:rPr>
                  <a:t>A Guide to the Qualitative and Quantitative Assessment of </a:t>
                </a:r>
                <a:r>
                  <a:rPr lang="en-US" sz="1600" dirty="0" smtClean="0">
                    <a:solidFill>
                      <a:srgbClr val="7F7F7F"/>
                    </a:solidFill>
                    <a:effectLst/>
                    <a:latin typeface="Arial" panose="020B0604020202020204" pitchFamily="34" charset="0"/>
                    <a:ea typeface="Calibri" panose="020F0502020204030204" pitchFamily="34" charset="0"/>
                    <a:cs typeface="Arial" panose="020B0604020202020204" pitchFamily="34" charset="0"/>
                  </a:rPr>
                  <a:t>VfM </a:t>
                </a:r>
                <a:r>
                  <a:rPr lang="en-US" sz="1600" dirty="0">
                    <a:solidFill>
                      <a:srgbClr val="7F7F7F"/>
                    </a:solidFill>
                    <a:effectLst/>
                    <a:latin typeface="Arial" panose="020B0604020202020204" pitchFamily="34" charset="0"/>
                    <a:ea typeface="Calibri" panose="020F0502020204030204" pitchFamily="34" charset="0"/>
                    <a:cs typeface="Arial" panose="020B0604020202020204" pitchFamily="34" charset="0"/>
                  </a:rPr>
                  <a:t>in PPPs</a:t>
                </a:r>
                <a:endParaRPr lang="en-GB" sz="1600" dirty="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4" name="Text Box 300"/>
              <p:cNvSpPr txBox="1"/>
              <p:nvPr/>
            </p:nvSpPr>
            <p:spPr>
              <a:xfrm>
                <a:off x="-120933" y="36918"/>
                <a:ext cx="3712845" cy="632625"/>
              </a:xfrm>
              <a:prstGeom prst="rect">
                <a:avLst/>
              </a:prstGeom>
              <a:solidFill>
                <a:sysClr val="window" lastClr="FFFFFF"/>
              </a:solidFill>
              <a:ln w="28575">
                <a:solidFill>
                  <a:schemeClr val="bg2">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ct val="115000"/>
                  </a:lnSpc>
                  <a:spcAft>
                    <a:spcPts val="0"/>
                  </a:spcAft>
                </a:pPr>
                <a:r>
                  <a:rPr lang="en-US" sz="1600" dirty="0">
                    <a:solidFill>
                      <a:srgbClr val="7F7F7F"/>
                    </a:solidFill>
                    <a:effectLst/>
                    <a:latin typeface="Arial" panose="020B0604020202020204" pitchFamily="34" charset="0"/>
                    <a:ea typeface="Calibri" panose="020F0502020204030204" pitchFamily="34" charset="0"/>
                    <a:cs typeface="Arial" panose="020B0604020202020204" pitchFamily="34" charset="0"/>
                  </a:rPr>
                  <a:t>A Guide to Preparing and Procuring a PPP project</a:t>
                </a:r>
                <a:endParaRPr lang="en-GB" sz="1600" dirty="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6" name="Text Box 302"/>
              <p:cNvSpPr txBox="1"/>
              <p:nvPr/>
            </p:nvSpPr>
            <p:spPr>
              <a:xfrm>
                <a:off x="1746646" y="1367684"/>
                <a:ext cx="1845266" cy="1175345"/>
              </a:xfrm>
              <a:prstGeom prst="rect">
                <a:avLst/>
              </a:prstGeom>
              <a:solidFill>
                <a:sysClr val="window" lastClr="FFFFFF"/>
              </a:solidFill>
              <a:ln w="28575">
                <a:solidFill>
                  <a:schemeClr val="bg2">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ct val="115000"/>
                  </a:lnSpc>
                  <a:spcAft>
                    <a:spcPts val="0"/>
                  </a:spcAft>
                </a:pPr>
                <a:r>
                  <a:rPr lang="en-GB" sz="1600" dirty="0">
                    <a:solidFill>
                      <a:srgbClr val="7F7F7F"/>
                    </a:solidFill>
                    <a:effectLst/>
                    <a:latin typeface="Arial" panose="020B0604020202020204" pitchFamily="34" charset="0"/>
                    <a:ea typeface="Calibri" panose="020F0502020204030204" pitchFamily="34" charset="0"/>
                    <a:cs typeface="Arial" panose="020B0604020202020204" pitchFamily="34" charset="0"/>
                  </a:rPr>
                  <a:t>A </a:t>
                </a:r>
                <a:r>
                  <a:rPr lang="en-US" sz="1600" dirty="0">
                    <a:solidFill>
                      <a:srgbClr val="7F7F7F"/>
                    </a:solidFill>
                    <a:effectLst/>
                    <a:latin typeface="Arial" panose="020B0604020202020204" pitchFamily="34" charset="0"/>
                    <a:ea typeface="Calibri" panose="020F0502020204030204" pitchFamily="34" charset="0"/>
                    <a:cs typeface="Arial" panose="020B0604020202020204" pitchFamily="34" charset="0"/>
                  </a:rPr>
                  <a:t>Guide to the Main Provisions of an Availability-based PPP Contract</a:t>
                </a:r>
                <a:endParaRPr lang="en-GB" sz="1600" dirty="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grpSp>
      </p:grpSp>
      <p:sp>
        <p:nvSpPr>
          <p:cNvPr id="30" name="Text Box 302"/>
          <p:cNvSpPr txBox="1"/>
          <p:nvPr/>
        </p:nvSpPr>
        <p:spPr>
          <a:xfrm>
            <a:off x="3706579" y="4771697"/>
            <a:ext cx="2296551" cy="577385"/>
          </a:xfrm>
          <a:prstGeom prst="rect">
            <a:avLst/>
          </a:prstGeom>
          <a:solidFill>
            <a:sysClr val="window" lastClr="FFFFFF"/>
          </a:solidFill>
          <a:ln w="28575">
            <a:solidFill>
              <a:schemeClr val="bg2">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0"/>
              </a:spcAft>
            </a:pPr>
            <a:r>
              <a:rPr lang="en-GB" sz="1600" dirty="0">
                <a:solidFill>
                  <a:srgbClr val="7F7F7F"/>
                </a:solidFill>
                <a:latin typeface="Arial" panose="020B0604020202020204" pitchFamily="34" charset="0"/>
                <a:ea typeface="Calibri" panose="020F0502020204030204" pitchFamily="34" charset="0"/>
                <a:cs typeface="Arial" panose="020B0604020202020204" pitchFamily="34" charset="0"/>
              </a:rPr>
              <a:t>PPP Procurement Handbook</a:t>
            </a:r>
          </a:p>
        </p:txBody>
      </p:sp>
      <p:sp>
        <p:nvSpPr>
          <p:cNvPr id="31" name="Rectangle 2" descr="Title of the presentation"/>
          <p:cNvSpPr txBox="1">
            <a:spLocks noChangeArrowheads="1"/>
          </p:cNvSpPr>
          <p:nvPr/>
        </p:nvSpPr>
        <p:spPr bwMode="auto">
          <a:xfrm>
            <a:off x="461064" y="791947"/>
            <a:ext cx="8568000" cy="5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eaLnBrk="0" hangingPunct="0">
              <a:defRPr sz="3000">
                <a:solidFill>
                  <a:srgbClr val="336699"/>
                </a:solidFill>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a:defRPr/>
            </a:pPr>
            <a:r>
              <a:rPr lang="en-US" sz="2600" dirty="0" smtClean="0"/>
              <a:t>Guidance documents throughout the project life cycle:</a:t>
            </a:r>
            <a:endParaRPr lang="en-US" sz="2600" dirty="0"/>
          </a:p>
        </p:txBody>
      </p:sp>
      <p:grpSp>
        <p:nvGrpSpPr>
          <p:cNvPr id="29" name="Group 28"/>
          <p:cNvGrpSpPr/>
          <p:nvPr/>
        </p:nvGrpSpPr>
        <p:grpSpPr>
          <a:xfrm>
            <a:off x="5415371" y="3421054"/>
            <a:ext cx="1944216" cy="538410"/>
            <a:chOff x="6228184" y="4941168"/>
            <a:chExt cx="1944216" cy="538410"/>
          </a:xfrm>
        </p:grpSpPr>
        <p:sp>
          <p:nvSpPr>
            <p:cNvPr id="32" name="Pentagon 31"/>
            <p:cNvSpPr/>
            <p:nvPr/>
          </p:nvSpPr>
          <p:spPr bwMode="auto">
            <a:xfrm rot="10800000">
              <a:off x="6228184" y="4941168"/>
              <a:ext cx="1944216" cy="538410"/>
            </a:xfrm>
            <a:prstGeom prst="homePlate">
              <a:avLst/>
            </a:prstGeom>
            <a:solidFill>
              <a:srgbClr val="365F9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sp>
          <p:nvSpPr>
            <p:cNvPr id="33" name="TextBox 32"/>
            <p:cNvSpPr txBox="1"/>
            <p:nvPr/>
          </p:nvSpPr>
          <p:spPr>
            <a:xfrm>
              <a:off x="6522115" y="5021581"/>
              <a:ext cx="1584004" cy="369332"/>
            </a:xfrm>
            <a:prstGeom prst="rect">
              <a:avLst/>
            </a:prstGeom>
            <a:noFill/>
          </p:spPr>
          <p:txBody>
            <a:bodyPr wrap="square" rtlCol="0">
              <a:spAutoFit/>
            </a:bodyPr>
            <a:lstStyle/>
            <a:p>
              <a:pPr algn="ctr"/>
              <a:r>
                <a:rPr lang="en-US" sz="1800" dirty="0" smtClean="0"/>
                <a:t>This document</a:t>
              </a:r>
              <a:endParaRPr lang="en-GB" sz="1800" dirty="0"/>
            </a:p>
          </p:txBody>
        </p:sp>
      </p:grpSp>
    </p:spTree>
    <p:extLst>
      <p:ext uri="{BB962C8B-B14F-4D97-AF65-F5344CB8AC3E}">
        <p14:creationId xmlns:p14="http://schemas.microsoft.com/office/powerpoint/2010/main" val="2221694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7010400" y="6525344"/>
            <a:ext cx="2133600" cy="332656"/>
          </a:xfrm>
        </p:spPr>
        <p:txBody>
          <a:bodyPr anchor="t"/>
          <a:lstStyle/>
          <a:p>
            <a:pPr>
              <a:defRPr/>
            </a:pPr>
            <a:fld id="{EBA92D97-E636-4C95-BB41-BB4B1B5C850B}" type="slidenum">
              <a:rPr lang="en-GB" smtClean="0"/>
              <a:pPr>
                <a:defRPr/>
              </a:pPr>
              <a:t>5</a:t>
            </a:fld>
            <a:endParaRPr lang="en-GB" dirty="0"/>
          </a:p>
        </p:txBody>
      </p:sp>
      <p:sp>
        <p:nvSpPr>
          <p:cNvPr id="15364" name="Title 1"/>
          <p:cNvSpPr txBox="1">
            <a:spLocks/>
          </p:cNvSpPr>
          <p:nvPr/>
        </p:nvSpPr>
        <p:spPr bwMode="auto">
          <a:xfrm>
            <a:off x="539824" y="764704"/>
            <a:ext cx="7848600"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bg1"/>
                </a:solidFill>
                <a:latin typeface="Calibri" pitchFamily="34" charset="0"/>
                <a:ea typeface="Arial" charset="0"/>
                <a:cs typeface="Arial" charset="0"/>
              </a:defRPr>
            </a:lvl1pPr>
            <a:lvl2pPr marL="742950" indent="-285750" eaLnBrk="0" hangingPunct="0">
              <a:defRPr sz="1200">
                <a:solidFill>
                  <a:schemeClr val="bg1"/>
                </a:solidFill>
                <a:latin typeface="Calibri" pitchFamily="34" charset="0"/>
                <a:ea typeface="Arial" charset="0"/>
                <a:cs typeface="Arial" charset="0"/>
              </a:defRPr>
            </a:lvl2pPr>
            <a:lvl3pPr marL="1143000" indent="-228600" eaLnBrk="0" hangingPunct="0">
              <a:defRPr sz="1200">
                <a:solidFill>
                  <a:schemeClr val="bg1"/>
                </a:solidFill>
                <a:latin typeface="Calibri" pitchFamily="34" charset="0"/>
                <a:ea typeface="Arial" charset="0"/>
                <a:cs typeface="Arial" charset="0"/>
              </a:defRPr>
            </a:lvl3pPr>
            <a:lvl4pPr marL="1600200" indent="-228600" eaLnBrk="0" hangingPunct="0">
              <a:defRPr sz="1200">
                <a:solidFill>
                  <a:schemeClr val="bg1"/>
                </a:solidFill>
                <a:latin typeface="Calibri" pitchFamily="34" charset="0"/>
                <a:ea typeface="Arial" charset="0"/>
                <a:cs typeface="Arial" charset="0"/>
              </a:defRPr>
            </a:lvl4pPr>
            <a:lvl5pPr marL="2057400" indent="-228600" eaLnBrk="0" hangingPunct="0">
              <a:defRPr sz="1200">
                <a:solidFill>
                  <a:schemeClr val="bg1"/>
                </a:solidFill>
                <a:latin typeface="Calibri" pitchFamily="34" charset="0"/>
                <a:ea typeface="Arial" charset="0"/>
                <a:cs typeface="Arial" charset="0"/>
              </a:defRPr>
            </a:lvl5pPr>
            <a:lvl6pPr marL="2514600" indent="-228600" eaLnBrk="0" fontAlgn="base" hangingPunct="0">
              <a:spcBef>
                <a:spcPct val="0"/>
              </a:spcBef>
              <a:spcAft>
                <a:spcPct val="0"/>
              </a:spcAft>
              <a:defRPr sz="1200">
                <a:solidFill>
                  <a:schemeClr val="bg1"/>
                </a:solidFill>
                <a:latin typeface="Calibri" pitchFamily="34" charset="0"/>
                <a:ea typeface="Arial" charset="0"/>
                <a:cs typeface="Arial" charset="0"/>
              </a:defRPr>
            </a:lvl6pPr>
            <a:lvl7pPr marL="2971800" indent="-228600" eaLnBrk="0" fontAlgn="base" hangingPunct="0">
              <a:spcBef>
                <a:spcPct val="0"/>
              </a:spcBef>
              <a:spcAft>
                <a:spcPct val="0"/>
              </a:spcAft>
              <a:defRPr sz="1200">
                <a:solidFill>
                  <a:schemeClr val="bg1"/>
                </a:solidFill>
                <a:latin typeface="Calibri" pitchFamily="34" charset="0"/>
                <a:ea typeface="Arial" charset="0"/>
                <a:cs typeface="Arial" charset="0"/>
              </a:defRPr>
            </a:lvl7pPr>
            <a:lvl8pPr marL="3429000" indent="-228600" eaLnBrk="0" fontAlgn="base" hangingPunct="0">
              <a:spcBef>
                <a:spcPct val="0"/>
              </a:spcBef>
              <a:spcAft>
                <a:spcPct val="0"/>
              </a:spcAft>
              <a:defRPr sz="1200">
                <a:solidFill>
                  <a:schemeClr val="bg1"/>
                </a:solidFill>
                <a:latin typeface="Calibri" pitchFamily="34" charset="0"/>
                <a:ea typeface="Arial" charset="0"/>
                <a:cs typeface="Arial" charset="0"/>
              </a:defRPr>
            </a:lvl8pPr>
            <a:lvl9pPr marL="3886200" indent="-228600" eaLnBrk="0" fontAlgn="base" hangingPunct="0">
              <a:spcBef>
                <a:spcPct val="0"/>
              </a:spcBef>
              <a:spcAft>
                <a:spcPct val="0"/>
              </a:spcAft>
              <a:defRPr sz="1200">
                <a:solidFill>
                  <a:schemeClr val="bg1"/>
                </a:solidFill>
                <a:latin typeface="Calibri" pitchFamily="34" charset="0"/>
                <a:ea typeface="Arial" charset="0"/>
                <a:cs typeface="Arial" charset="0"/>
              </a:defRPr>
            </a:lvl9pPr>
          </a:lstStyle>
          <a:p>
            <a:r>
              <a:rPr lang="en-US" sz="3000" dirty="0" smtClean="0">
                <a:solidFill>
                  <a:srgbClr val="336699"/>
                </a:solidFill>
              </a:rPr>
              <a:t>Content of the Guide to the Assessment of VfM</a:t>
            </a:r>
            <a:endParaRPr lang="en-US" sz="3000" dirty="0">
              <a:solidFill>
                <a:srgbClr val="336699"/>
              </a:solidFill>
            </a:endParaRPr>
          </a:p>
        </p:txBody>
      </p:sp>
      <p:sp>
        <p:nvSpPr>
          <p:cNvPr id="5" name="Content Placeholder 2"/>
          <p:cNvSpPr>
            <a:spLocks noGrp="1"/>
          </p:cNvSpPr>
          <p:nvPr>
            <p:ph sz="half" idx="1"/>
          </p:nvPr>
        </p:nvSpPr>
        <p:spPr bwMode="auto">
          <a:xfrm>
            <a:off x="539824" y="1723645"/>
            <a:ext cx="5688360" cy="48245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spcAft>
                <a:spcPts val="1200"/>
              </a:spcAft>
              <a:buNone/>
            </a:pPr>
            <a:r>
              <a:rPr lang="en-GB" sz="2000" dirty="0"/>
              <a:t>The VfM Guide </a:t>
            </a:r>
            <a:r>
              <a:rPr lang="en-GB" sz="2000" dirty="0" smtClean="0"/>
              <a:t>is divided in </a:t>
            </a:r>
            <a:r>
              <a:rPr lang="en-GB" sz="2000" dirty="0"/>
              <a:t>three </a:t>
            </a:r>
            <a:r>
              <a:rPr lang="en-GB" sz="2000" dirty="0" smtClean="0"/>
              <a:t>main parts:</a:t>
            </a:r>
            <a:endParaRPr lang="en-GB" sz="2000" dirty="0"/>
          </a:p>
          <a:p>
            <a:pPr>
              <a:spcAft>
                <a:spcPts val="900"/>
              </a:spcAft>
            </a:pPr>
            <a:r>
              <a:rPr lang="en-US" sz="2000" dirty="0" smtClean="0">
                <a:solidFill>
                  <a:srgbClr val="365F91"/>
                </a:solidFill>
              </a:rPr>
              <a:t>Introduction </a:t>
            </a:r>
            <a:r>
              <a:rPr lang="en-US" sz="2000" dirty="0">
                <a:solidFill>
                  <a:srgbClr val="365F91"/>
                </a:solidFill>
              </a:rPr>
              <a:t>to VfM assessment </a:t>
            </a:r>
            <a:r>
              <a:rPr lang="en-US" sz="2000" dirty="0"/>
              <a:t>which provides an overview of the general purpose, use and timing of a VfM assessment;</a:t>
            </a:r>
          </a:p>
          <a:p>
            <a:pPr>
              <a:spcAft>
                <a:spcPts val="900"/>
              </a:spcAft>
            </a:pPr>
            <a:r>
              <a:rPr lang="en-US" sz="2000" dirty="0" smtClean="0">
                <a:solidFill>
                  <a:srgbClr val="365F91"/>
                </a:solidFill>
              </a:rPr>
              <a:t>Qualitative </a:t>
            </a:r>
            <a:r>
              <a:rPr lang="en-US" sz="2000" dirty="0">
                <a:solidFill>
                  <a:srgbClr val="365F91"/>
                </a:solidFill>
              </a:rPr>
              <a:t>VfM assessment </a:t>
            </a:r>
            <a:r>
              <a:rPr lang="en-US" sz="2000" dirty="0"/>
              <a:t>which provides detailed guidance on evidence-based approaches to examining the suitability of the PPP delivery mode for a project; and</a:t>
            </a:r>
          </a:p>
          <a:p>
            <a:pPr>
              <a:spcAft>
                <a:spcPts val="900"/>
              </a:spcAft>
            </a:pPr>
            <a:r>
              <a:rPr lang="en-US" sz="2000" dirty="0" smtClean="0">
                <a:solidFill>
                  <a:srgbClr val="365F91"/>
                </a:solidFill>
              </a:rPr>
              <a:t>Quantitative </a:t>
            </a:r>
            <a:r>
              <a:rPr lang="en-US" sz="2000" dirty="0">
                <a:solidFill>
                  <a:srgbClr val="365F91"/>
                </a:solidFill>
              </a:rPr>
              <a:t>VfM assessment </a:t>
            </a:r>
            <a:r>
              <a:rPr lang="en-US" sz="2000" dirty="0"/>
              <a:t>which provides detailed guidance on quantitative approaches for the comparison of the VfM of delivery options, including the use of a public sector comparator (PSC).</a:t>
            </a:r>
          </a:p>
          <a:p>
            <a:pPr marL="0" indent="0" defTabSz="361460">
              <a:spcBef>
                <a:spcPts val="600"/>
              </a:spcBef>
              <a:spcAft>
                <a:spcPts val="600"/>
              </a:spcAft>
              <a:buNone/>
              <a:defRPr sz="3168"/>
            </a:pPr>
            <a:endParaRPr lang="en-US" sz="1800" dirty="0" smtClean="0"/>
          </a:p>
          <a:p>
            <a:pPr defTabSz="361460">
              <a:spcBef>
                <a:spcPts val="600"/>
              </a:spcBef>
              <a:spcAft>
                <a:spcPts val="600"/>
              </a:spcAft>
              <a:defRPr sz="3168"/>
            </a:pPr>
            <a:endParaRPr lang="en-US" sz="1800" dirty="0"/>
          </a:p>
        </p:txBody>
      </p:sp>
      <p:pic>
        <p:nvPicPr>
          <p:cNvPr id="7" name="Picture 6"/>
          <p:cNvPicPr>
            <a:picLocks noChangeAspect="1"/>
          </p:cNvPicPr>
          <p:nvPr/>
        </p:nvPicPr>
        <p:blipFill>
          <a:blip r:embed="rId3"/>
          <a:stretch>
            <a:fillRect/>
          </a:stretch>
        </p:blipFill>
        <p:spPr>
          <a:xfrm>
            <a:off x="6300192" y="1656167"/>
            <a:ext cx="2453470" cy="3401649"/>
          </a:xfrm>
          <a:prstGeom prst="rect">
            <a:avLst/>
          </a:prstGeom>
          <a:ln>
            <a:solidFill>
              <a:schemeClr val="bg1">
                <a:lumMod val="85000"/>
              </a:schemeClr>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4786976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ChangeArrowheads="1"/>
          </p:cNvSpPr>
          <p:nvPr/>
        </p:nvSpPr>
        <p:spPr bwMode="auto">
          <a:xfrm>
            <a:off x="539552" y="2564904"/>
            <a:ext cx="7776864" cy="10801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r>
              <a:rPr lang="en-US" sz="4400" dirty="0" smtClean="0">
                <a:solidFill>
                  <a:srgbClr val="336699"/>
                </a:solidFill>
                <a:ea typeface="+mn-ea"/>
              </a:rPr>
              <a:t>2. </a:t>
            </a:r>
            <a:r>
              <a:rPr lang="en-US" sz="4400" dirty="0" smtClean="0">
                <a:solidFill>
                  <a:srgbClr val="336699"/>
                </a:solidFill>
              </a:rPr>
              <a:t>What is Value </a:t>
            </a:r>
            <a:r>
              <a:rPr lang="en-US" sz="4400" dirty="0">
                <a:solidFill>
                  <a:srgbClr val="336699"/>
                </a:solidFill>
              </a:rPr>
              <a:t>for </a:t>
            </a:r>
            <a:r>
              <a:rPr lang="en-US" sz="4400" dirty="0" smtClean="0">
                <a:solidFill>
                  <a:srgbClr val="336699"/>
                </a:solidFill>
              </a:rPr>
              <a:t>Money?</a:t>
            </a:r>
            <a:endParaRPr lang="en-US" sz="4400" dirty="0">
              <a:solidFill>
                <a:srgbClr val="336699"/>
              </a:solidFill>
            </a:endParaRPr>
          </a:p>
          <a:p>
            <a:pPr algn="ctr">
              <a:defRPr/>
            </a:pPr>
            <a:endParaRPr lang="en-US" sz="4400" dirty="0">
              <a:solidFill>
                <a:srgbClr val="336699"/>
              </a:solidFill>
              <a:ea typeface="+mn-ea"/>
            </a:endParaRPr>
          </a:p>
          <a:p>
            <a:pPr algn="ctr">
              <a:defRPr/>
            </a:pPr>
            <a:endParaRPr lang="en-US" sz="4400" dirty="0" smtClean="0">
              <a:solidFill>
                <a:srgbClr val="336699"/>
              </a:solidFill>
              <a:ea typeface="+mn-ea"/>
            </a:endParaRPr>
          </a:p>
          <a:p>
            <a:pPr>
              <a:defRPr/>
            </a:pPr>
            <a:endParaRPr lang="en-US" sz="3800" b="1" dirty="0" smtClean="0">
              <a:solidFill>
                <a:srgbClr val="336699"/>
              </a:solidFill>
              <a:ea typeface="+mn-ea"/>
            </a:endParaRPr>
          </a:p>
        </p:txBody>
      </p:sp>
      <p:sp>
        <p:nvSpPr>
          <p:cNvPr id="2" name="Slide Number Placeholder 1"/>
          <p:cNvSpPr>
            <a:spLocks noGrp="1"/>
          </p:cNvSpPr>
          <p:nvPr>
            <p:ph type="sldNum" sz="quarter" idx="13"/>
          </p:nvPr>
        </p:nvSpPr>
        <p:spPr/>
        <p:txBody>
          <a:bodyPr/>
          <a:lstStyle/>
          <a:p>
            <a:pPr>
              <a:defRPr/>
            </a:pPr>
            <a:fld id="{1A03C2A7-DCF3-474C-8333-7B2685988890}" type="slidenum">
              <a:rPr lang="en-GB" smtClean="0"/>
              <a:pPr>
                <a:defRPr/>
              </a:pPr>
              <a:t>6</a:t>
            </a:fld>
            <a:endParaRPr lang="en-GB" dirty="0"/>
          </a:p>
        </p:txBody>
      </p:sp>
    </p:spTree>
    <p:extLst>
      <p:ext uri="{BB962C8B-B14F-4D97-AF65-F5344CB8AC3E}">
        <p14:creationId xmlns:p14="http://schemas.microsoft.com/office/powerpoint/2010/main" val="2899527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7010400" y="6525344"/>
            <a:ext cx="2133600" cy="332656"/>
          </a:xfrm>
        </p:spPr>
        <p:txBody>
          <a:bodyPr anchor="t"/>
          <a:lstStyle/>
          <a:p>
            <a:pPr>
              <a:defRPr/>
            </a:pPr>
            <a:fld id="{EBA92D97-E636-4C95-BB41-BB4B1B5C850B}" type="slidenum">
              <a:rPr lang="en-GB" smtClean="0"/>
              <a:pPr>
                <a:defRPr/>
              </a:pPr>
              <a:t>7</a:t>
            </a:fld>
            <a:endParaRPr lang="en-GB" dirty="0"/>
          </a:p>
        </p:txBody>
      </p:sp>
      <p:sp>
        <p:nvSpPr>
          <p:cNvPr id="15364" name="Title 1"/>
          <p:cNvSpPr txBox="1">
            <a:spLocks/>
          </p:cNvSpPr>
          <p:nvPr/>
        </p:nvSpPr>
        <p:spPr bwMode="auto">
          <a:xfrm>
            <a:off x="539824" y="764704"/>
            <a:ext cx="7848600"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bg1"/>
                </a:solidFill>
                <a:latin typeface="Calibri" pitchFamily="34" charset="0"/>
                <a:ea typeface="Arial" charset="0"/>
                <a:cs typeface="Arial" charset="0"/>
              </a:defRPr>
            </a:lvl1pPr>
            <a:lvl2pPr marL="742950" indent="-285750" eaLnBrk="0" hangingPunct="0">
              <a:defRPr sz="1200">
                <a:solidFill>
                  <a:schemeClr val="bg1"/>
                </a:solidFill>
                <a:latin typeface="Calibri" pitchFamily="34" charset="0"/>
                <a:ea typeface="Arial" charset="0"/>
                <a:cs typeface="Arial" charset="0"/>
              </a:defRPr>
            </a:lvl2pPr>
            <a:lvl3pPr marL="1143000" indent="-228600" eaLnBrk="0" hangingPunct="0">
              <a:defRPr sz="1200">
                <a:solidFill>
                  <a:schemeClr val="bg1"/>
                </a:solidFill>
                <a:latin typeface="Calibri" pitchFamily="34" charset="0"/>
                <a:ea typeface="Arial" charset="0"/>
                <a:cs typeface="Arial" charset="0"/>
              </a:defRPr>
            </a:lvl3pPr>
            <a:lvl4pPr marL="1600200" indent="-228600" eaLnBrk="0" hangingPunct="0">
              <a:defRPr sz="1200">
                <a:solidFill>
                  <a:schemeClr val="bg1"/>
                </a:solidFill>
                <a:latin typeface="Calibri" pitchFamily="34" charset="0"/>
                <a:ea typeface="Arial" charset="0"/>
                <a:cs typeface="Arial" charset="0"/>
              </a:defRPr>
            </a:lvl4pPr>
            <a:lvl5pPr marL="2057400" indent="-228600" eaLnBrk="0" hangingPunct="0">
              <a:defRPr sz="1200">
                <a:solidFill>
                  <a:schemeClr val="bg1"/>
                </a:solidFill>
                <a:latin typeface="Calibri" pitchFamily="34" charset="0"/>
                <a:ea typeface="Arial" charset="0"/>
                <a:cs typeface="Arial" charset="0"/>
              </a:defRPr>
            </a:lvl5pPr>
            <a:lvl6pPr marL="2514600" indent="-228600" eaLnBrk="0" fontAlgn="base" hangingPunct="0">
              <a:spcBef>
                <a:spcPct val="0"/>
              </a:spcBef>
              <a:spcAft>
                <a:spcPct val="0"/>
              </a:spcAft>
              <a:defRPr sz="1200">
                <a:solidFill>
                  <a:schemeClr val="bg1"/>
                </a:solidFill>
                <a:latin typeface="Calibri" pitchFamily="34" charset="0"/>
                <a:ea typeface="Arial" charset="0"/>
                <a:cs typeface="Arial" charset="0"/>
              </a:defRPr>
            </a:lvl6pPr>
            <a:lvl7pPr marL="2971800" indent="-228600" eaLnBrk="0" fontAlgn="base" hangingPunct="0">
              <a:spcBef>
                <a:spcPct val="0"/>
              </a:spcBef>
              <a:spcAft>
                <a:spcPct val="0"/>
              </a:spcAft>
              <a:defRPr sz="1200">
                <a:solidFill>
                  <a:schemeClr val="bg1"/>
                </a:solidFill>
                <a:latin typeface="Calibri" pitchFamily="34" charset="0"/>
                <a:ea typeface="Arial" charset="0"/>
                <a:cs typeface="Arial" charset="0"/>
              </a:defRPr>
            </a:lvl7pPr>
            <a:lvl8pPr marL="3429000" indent="-228600" eaLnBrk="0" fontAlgn="base" hangingPunct="0">
              <a:spcBef>
                <a:spcPct val="0"/>
              </a:spcBef>
              <a:spcAft>
                <a:spcPct val="0"/>
              </a:spcAft>
              <a:defRPr sz="1200">
                <a:solidFill>
                  <a:schemeClr val="bg1"/>
                </a:solidFill>
                <a:latin typeface="Calibri" pitchFamily="34" charset="0"/>
                <a:ea typeface="Arial" charset="0"/>
                <a:cs typeface="Arial" charset="0"/>
              </a:defRPr>
            </a:lvl8pPr>
            <a:lvl9pPr marL="3886200" indent="-228600" eaLnBrk="0" fontAlgn="base" hangingPunct="0">
              <a:spcBef>
                <a:spcPct val="0"/>
              </a:spcBef>
              <a:spcAft>
                <a:spcPct val="0"/>
              </a:spcAft>
              <a:defRPr sz="1200">
                <a:solidFill>
                  <a:schemeClr val="bg1"/>
                </a:solidFill>
                <a:latin typeface="Calibri" pitchFamily="34" charset="0"/>
                <a:ea typeface="Arial" charset="0"/>
                <a:cs typeface="Arial" charset="0"/>
              </a:defRPr>
            </a:lvl9pPr>
          </a:lstStyle>
          <a:p>
            <a:r>
              <a:rPr lang="en-US" sz="3000" dirty="0" smtClean="0">
                <a:solidFill>
                  <a:srgbClr val="336699"/>
                </a:solidFill>
              </a:rPr>
              <a:t>What </a:t>
            </a:r>
            <a:r>
              <a:rPr lang="en-US" sz="3000" dirty="0">
                <a:solidFill>
                  <a:srgbClr val="336699"/>
                </a:solidFill>
              </a:rPr>
              <a:t>is Value for Money? </a:t>
            </a:r>
          </a:p>
        </p:txBody>
      </p:sp>
      <p:sp>
        <p:nvSpPr>
          <p:cNvPr id="5" name="Content Placeholder 2"/>
          <p:cNvSpPr>
            <a:spLocks noGrp="1"/>
          </p:cNvSpPr>
          <p:nvPr>
            <p:ph sz="half" idx="1"/>
          </p:nvPr>
        </p:nvSpPr>
        <p:spPr bwMode="auto">
          <a:xfrm>
            <a:off x="539824" y="1413900"/>
            <a:ext cx="8093075" cy="30243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defTabSz="361460">
              <a:spcBef>
                <a:spcPts val="600"/>
              </a:spcBef>
              <a:spcAft>
                <a:spcPts val="1200"/>
              </a:spcAft>
              <a:buNone/>
              <a:defRPr sz="3168"/>
            </a:pPr>
            <a:r>
              <a:rPr lang="en-US" sz="2200" dirty="0" smtClean="0"/>
              <a:t>VfM captures </a:t>
            </a:r>
            <a:r>
              <a:rPr lang="en-US" sz="2200" dirty="0"/>
              <a:t>the relationship between </a:t>
            </a:r>
            <a:r>
              <a:rPr lang="en-US" sz="2200" dirty="0" smtClean="0">
                <a:solidFill>
                  <a:srgbClr val="365F91"/>
                </a:solidFill>
              </a:rPr>
              <a:t>costs</a:t>
            </a:r>
            <a:r>
              <a:rPr lang="en-US" sz="2200" dirty="0" smtClean="0"/>
              <a:t> </a:t>
            </a:r>
            <a:r>
              <a:rPr lang="en-US" sz="2200" dirty="0"/>
              <a:t>and </a:t>
            </a:r>
            <a:r>
              <a:rPr lang="en-US" sz="2200" dirty="0">
                <a:solidFill>
                  <a:srgbClr val="365F91"/>
                </a:solidFill>
              </a:rPr>
              <a:t>value</a:t>
            </a:r>
            <a:r>
              <a:rPr lang="en-US" sz="2200" dirty="0" smtClean="0"/>
              <a:t> of a PPP procurement option:</a:t>
            </a:r>
          </a:p>
          <a:p>
            <a:pPr defTabSz="361460">
              <a:spcBef>
                <a:spcPts val="600"/>
              </a:spcBef>
              <a:spcAft>
                <a:spcPts val="1200"/>
              </a:spcAft>
              <a:defRPr sz="3168"/>
            </a:pPr>
            <a:r>
              <a:rPr lang="en-US" sz="2200" dirty="0" smtClean="0">
                <a:solidFill>
                  <a:srgbClr val="365F91"/>
                </a:solidFill>
              </a:rPr>
              <a:t>Costs</a:t>
            </a:r>
            <a:r>
              <a:rPr lang="en-US" sz="2200" dirty="0" smtClean="0"/>
              <a:t> usually </a:t>
            </a:r>
            <a:r>
              <a:rPr lang="en-US" sz="2200" dirty="0"/>
              <a:t>represents the cost over the life time of the project to deliver the associated </a:t>
            </a:r>
            <a:r>
              <a:rPr lang="en-US" sz="2200" dirty="0" smtClean="0"/>
              <a:t>value. These costs include availability payments by the authority and/or end-user fees as well as the authority’s costs </a:t>
            </a:r>
            <a:r>
              <a:rPr lang="en-US" sz="2200" dirty="0"/>
              <a:t>of managing the </a:t>
            </a:r>
            <a:r>
              <a:rPr lang="en-US" sz="2200" dirty="0" smtClean="0"/>
              <a:t>project and its risks. </a:t>
            </a:r>
          </a:p>
          <a:p>
            <a:pPr defTabSz="361460">
              <a:spcBef>
                <a:spcPts val="600"/>
              </a:spcBef>
              <a:spcAft>
                <a:spcPts val="600"/>
              </a:spcAft>
              <a:defRPr sz="3168"/>
            </a:pPr>
            <a:r>
              <a:rPr lang="en-US" sz="2200" dirty="0" smtClean="0">
                <a:solidFill>
                  <a:srgbClr val="365F91"/>
                </a:solidFill>
              </a:rPr>
              <a:t>Value</a:t>
            </a:r>
            <a:r>
              <a:rPr lang="en-US" sz="2200" dirty="0" smtClean="0"/>
              <a:t> </a:t>
            </a:r>
            <a:r>
              <a:rPr lang="en-US" sz="2200" dirty="0"/>
              <a:t>comprises </a:t>
            </a:r>
            <a:r>
              <a:rPr lang="en-US" sz="2200" dirty="0" smtClean="0"/>
              <a:t>the </a:t>
            </a:r>
            <a:r>
              <a:rPr lang="en-US" sz="2200" dirty="0" smtClean="0">
                <a:solidFill>
                  <a:srgbClr val="365F91"/>
                </a:solidFill>
              </a:rPr>
              <a:t>quality/service level and quantity </a:t>
            </a:r>
            <a:r>
              <a:rPr lang="en-US" sz="2200" dirty="0" smtClean="0">
                <a:solidFill>
                  <a:schemeClr val="tx2">
                    <a:lumMod val="50000"/>
                    <a:lumOff val="50000"/>
                  </a:schemeClr>
                </a:solidFill>
              </a:rPr>
              <a:t>of the service </a:t>
            </a:r>
            <a:r>
              <a:rPr lang="en-US" sz="2200" dirty="0" smtClean="0"/>
              <a:t>over </a:t>
            </a:r>
            <a:r>
              <a:rPr lang="en-US" sz="2200" dirty="0"/>
              <a:t>the same period.</a:t>
            </a:r>
          </a:p>
        </p:txBody>
      </p:sp>
    </p:spTree>
    <p:extLst>
      <p:ext uri="{BB962C8B-B14F-4D97-AF65-F5344CB8AC3E}">
        <p14:creationId xmlns:p14="http://schemas.microsoft.com/office/powerpoint/2010/main" val="25471369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ChangeArrowheads="1"/>
          </p:cNvSpPr>
          <p:nvPr/>
        </p:nvSpPr>
        <p:spPr bwMode="auto">
          <a:xfrm>
            <a:off x="2700339" y="3716338"/>
            <a:ext cx="669766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bg1"/>
                </a:solidFill>
                <a:latin typeface="Calibri" pitchFamily="34" charset="0"/>
                <a:ea typeface="Arial" charset="0"/>
                <a:cs typeface="Arial" charset="0"/>
              </a:defRPr>
            </a:lvl1pPr>
            <a:lvl2pPr marL="742950" indent="-285750" eaLnBrk="0" hangingPunct="0">
              <a:defRPr sz="1200">
                <a:solidFill>
                  <a:schemeClr val="bg1"/>
                </a:solidFill>
                <a:latin typeface="Calibri" pitchFamily="34" charset="0"/>
                <a:ea typeface="Arial" charset="0"/>
                <a:cs typeface="Arial" charset="0"/>
              </a:defRPr>
            </a:lvl2pPr>
            <a:lvl3pPr marL="1143000" indent="-228600" eaLnBrk="0" hangingPunct="0">
              <a:defRPr sz="1200">
                <a:solidFill>
                  <a:schemeClr val="bg1"/>
                </a:solidFill>
                <a:latin typeface="Calibri" pitchFamily="34" charset="0"/>
                <a:ea typeface="Arial" charset="0"/>
                <a:cs typeface="Arial" charset="0"/>
              </a:defRPr>
            </a:lvl3pPr>
            <a:lvl4pPr marL="1600200" indent="-228600" eaLnBrk="0" hangingPunct="0">
              <a:defRPr sz="1200">
                <a:solidFill>
                  <a:schemeClr val="bg1"/>
                </a:solidFill>
                <a:latin typeface="Calibri" pitchFamily="34" charset="0"/>
                <a:ea typeface="Arial" charset="0"/>
                <a:cs typeface="Arial" charset="0"/>
              </a:defRPr>
            </a:lvl4pPr>
            <a:lvl5pPr marL="2057400" indent="-228600" eaLnBrk="0" hangingPunct="0">
              <a:defRPr sz="1200">
                <a:solidFill>
                  <a:schemeClr val="bg1"/>
                </a:solidFill>
                <a:latin typeface="Calibri" pitchFamily="34" charset="0"/>
                <a:ea typeface="Arial" charset="0"/>
                <a:cs typeface="Arial" charset="0"/>
              </a:defRPr>
            </a:lvl5pPr>
            <a:lvl6pPr marL="2514600" indent="-228600" eaLnBrk="0" fontAlgn="base" hangingPunct="0">
              <a:spcBef>
                <a:spcPct val="0"/>
              </a:spcBef>
              <a:spcAft>
                <a:spcPct val="0"/>
              </a:spcAft>
              <a:defRPr sz="1200">
                <a:solidFill>
                  <a:schemeClr val="bg1"/>
                </a:solidFill>
                <a:latin typeface="Calibri" pitchFamily="34" charset="0"/>
                <a:ea typeface="Arial" charset="0"/>
                <a:cs typeface="Arial" charset="0"/>
              </a:defRPr>
            </a:lvl6pPr>
            <a:lvl7pPr marL="2971800" indent="-228600" eaLnBrk="0" fontAlgn="base" hangingPunct="0">
              <a:spcBef>
                <a:spcPct val="0"/>
              </a:spcBef>
              <a:spcAft>
                <a:spcPct val="0"/>
              </a:spcAft>
              <a:defRPr sz="1200">
                <a:solidFill>
                  <a:schemeClr val="bg1"/>
                </a:solidFill>
                <a:latin typeface="Calibri" pitchFamily="34" charset="0"/>
                <a:ea typeface="Arial" charset="0"/>
                <a:cs typeface="Arial" charset="0"/>
              </a:defRPr>
            </a:lvl7pPr>
            <a:lvl8pPr marL="3429000" indent="-228600" eaLnBrk="0" fontAlgn="base" hangingPunct="0">
              <a:spcBef>
                <a:spcPct val="0"/>
              </a:spcBef>
              <a:spcAft>
                <a:spcPct val="0"/>
              </a:spcAft>
              <a:defRPr sz="1200">
                <a:solidFill>
                  <a:schemeClr val="bg1"/>
                </a:solidFill>
                <a:latin typeface="Calibri" pitchFamily="34" charset="0"/>
                <a:ea typeface="Arial" charset="0"/>
                <a:cs typeface="Arial" charset="0"/>
              </a:defRPr>
            </a:lvl8pPr>
            <a:lvl9pPr marL="3886200" indent="-228600" eaLnBrk="0" fontAlgn="base" hangingPunct="0">
              <a:spcBef>
                <a:spcPct val="0"/>
              </a:spcBef>
              <a:spcAft>
                <a:spcPct val="0"/>
              </a:spcAft>
              <a:defRPr sz="1200">
                <a:solidFill>
                  <a:schemeClr val="bg1"/>
                </a:solidFill>
                <a:latin typeface="Calibri" pitchFamily="34" charset="0"/>
                <a:ea typeface="Arial" charset="0"/>
                <a:cs typeface="Arial" charset="0"/>
              </a:defRPr>
            </a:lvl9pPr>
          </a:lstStyle>
          <a:p>
            <a:pPr fontAlgn="base">
              <a:lnSpc>
                <a:spcPts val="3000"/>
              </a:lnSpc>
              <a:spcBef>
                <a:spcPct val="0"/>
              </a:spcBef>
              <a:spcAft>
                <a:spcPct val="0"/>
              </a:spcAft>
            </a:pPr>
            <a:r>
              <a:rPr lang="en-GB" altLang="en-US" sz="3000" b="1">
                <a:solidFill>
                  <a:srgbClr val="000000"/>
                </a:solidFill>
                <a:ea typeface="ＭＳ Ｐゴシック" pitchFamily="34" charset="-128"/>
              </a:rPr>
              <a:t/>
            </a:r>
            <a:br>
              <a:rPr lang="en-GB" altLang="en-US" sz="3000" b="1">
                <a:solidFill>
                  <a:srgbClr val="000000"/>
                </a:solidFill>
                <a:ea typeface="ＭＳ Ｐゴシック" pitchFamily="34" charset="-128"/>
              </a:rPr>
            </a:br>
            <a:r>
              <a:rPr lang="en-GB" altLang="en-US" sz="3000" b="1">
                <a:solidFill>
                  <a:srgbClr val="000000"/>
                </a:solidFill>
                <a:ea typeface="ＭＳ Ｐゴシック" pitchFamily="34" charset="-128"/>
              </a:rPr>
              <a:t/>
            </a:r>
            <a:br>
              <a:rPr lang="en-GB" altLang="en-US" sz="3000" b="1">
                <a:solidFill>
                  <a:srgbClr val="000000"/>
                </a:solidFill>
                <a:ea typeface="ＭＳ Ｐゴシック" pitchFamily="34" charset="-128"/>
              </a:rPr>
            </a:br>
            <a:r>
              <a:rPr lang="en-GB" altLang="en-US" sz="3000" b="1">
                <a:solidFill>
                  <a:srgbClr val="000000"/>
                </a:solidFill>
                <a:ea typeface="ＭＳ Ｐゴシック" pitchFamily="34" charset="-128"/>
              </a:rPr>
              <a:t/>
            </a:r>
            <a:br>
              <a:rPr lang="en-GB" altLang="en-US" sz="3000" b="1">
                <a:solidFill>
                  <a:srgbClr val="000000"/>
                </a:solidFill>
                <a:ea typeface="ＭＳ Ｐゴシック" pitchFamily="34" charset="-128"/>
              </a:rPr>
            </a:br>
            <a:r>
              <a:rPr lang="en-GB" altLang="en-US" sz="3000" b="1">
                <a:solidFill>
                  <a:srgbClr val="000000"/>
                </a:solidFill>
                <a:ea typeface="ＭＳ Ｐゴシック" pitchFamily="34" charset="-128"/>
              </a:rPr>
              <a:t/>
            </a:r>
            <a:br>
              <a:rPr lang="en-GB" altLang="en-US" sz="3000" b="1">
                <a:solidFill>
                  <a:srgbClr val="000000"/>
                </a:solidFill>
                <a:ea typeface="ＭＳ Ｐゴシック" pitchFamily="34" charset="-128"/>
              </a:rPr>
            </a:br>
            <a:endParaRPr lang="en-US" altLang="en-US" sz="3000" b="1">
              <a:solidFill>
                <a:srgbClr val="000000"/>
              </a:solidFill>
              <a:ea typeface="ＭＳ Ｐゴシック" pitchFamily="34" charset="-128"/>
            </a:endParaRPr>
          </a:p>
        </p:txBody>
      </p:sp>
      <p:sp>
        <p:nvSpPr>
          <p:cNvPr id="25604" name="Title 1"/>
          <p:cNvSpPr>
            <a:spLocks/>
          </p:cNvSpPr>
          <p:nvPr/>
        </p:nvSpPr>
        <p:spPr bwMode="auto">
          <a:xfrm>
            <a:off x="601984" y="838241"/>
            <a:ext cx="8218488" cy="7191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3000" dirty="0" smtClean="0">
                <a:solidFill>
                  <a:srgbClr val="336699"/>
                </a:solidFill>
                <a:ea typeface="+mj-ea"/>
                <a:cs typeface="+mj-cs"/>
              </a:rPr>
              <a:t>VfM as </a:t>
            </a:r>
            <a:r>
              <a:rPr lang="en-US" altLang="en-US" sz="3000" dirty="0">
                <a:solidFill>
                  <a:srgbClr val="336699"/>
                </a:solidFill>
                <a:ea typeface="+mj-ea"/>
                <a:cs typeface="+mj-cs"/>
              </a:rPr>
              <a:t>balance </a:t>
            </a:r>
            <a:r>
              <a:rPr lang="en-US" altLang="en-US" sz="3000" dirty="0" smtClean="0">
                <a:solidFill>
                  <a:srgbClr val="336699"/>
                </a:solidFill>
                <a:ea typeface="+mj-ea"/>
                <a:cs typeface="+mj-cs"/>
              </a:rPr>
              <a:t>between Value and </a:t>
            </a:r>
            <a:r>
              <a:rPr lang="en-US" altLang="en-US" sz="3000" dirty="0">
                <a:solidFill>
                  <a:srgbClr val="336699"/>
                </a:solidFill>
                <a:ea typeface="+mj-ea"/>
                <a:cs typeface="+mj-cs"/>
              </a:rPr>
              <a:t>C</a:t>
            </a:r>
            <a:r>
              <a:rPr lang="en-US" altLang="en-US" sz="3000" dirty="0" smtClean="0">
                <a:solidFill>
                  <a:srgbClr val="336699"/>
                </a:solidFill>
                <a:ea typeface="+mj-ea"/>
                <a:cs typeface="+mj-cs"/>
              </a:rPr>
              <a:t>osts</a:t>
            </a:r>
            <a:endParaRPr lang="en-GB" altLang="en-US" sz="3000" dirty="0">
              <a:solidFill>
                <a:srgbClr val="336699"/>
              </a:solidFill>
              <a:ea typeface="+mj-ea"/>
              <a:cs typeface="+mj-cs"/>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234" y="1336760"/>
            <a:ext cx="7406928" cy="5260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962" name="Slide Number Placeholder 2"/>
          <p:cNvSpPr>
            <a:spLocks noGrp="1"/>
          </p:cNvSpPr>
          <p:nvPr>
            <p:ph type="sldNum" sz="quarter" idx="10"/>
          </p:nvPr>
        </p:nvSpPr>
        <p:spPr>
          <a:xfrm>
            <a:off x="7010400" y="6518986"/>
            <a:ext cx="2133600" cy="339013"/>
          </a:xfrm>
          <a:extLst/>
        </p:spPr>
        <p:txBody>
          <a:bodyPr vert="horz" lIns="91440" tIns="45720" rIns="91440" bIns="45720" rtlCol="0" anchor="t" anchorCtr="0"/>
          <a:lstStyle/>
          <a:p>
            <a:fld id="{464F2D9A-5C78-498D-BD4A-8995D96E7353}" type="slidenum">
              <a:rPr lang="en-US">
                <a:solidFill>
                  <a:srgbClr val="000000">
                    <a:tint val="75000"/>
                  </a:srgbClr>
                </a:solidFill>
              </a:rPr>
              <a:pPr/>
              <a:t>8</a:t>
            </a:fld>
            <a:endParaRPr lang="en-US" dirty="0">
              <a:solidFill>
                <a:srgbClr val="000000">
                  <a:tint val="75000"/>
                </a:srgbClr>
              </a:solidFill>
            </a:endParaRPr>
          </a:p>
        </p:txBody>
      </p:sp>
    </p:spTree>
    <p:extLst>
      <p:ext uri="{BB962C8B-B14F-4D97-AF65-F5344CB8AC3E}">
        <p14:creationId xmlns:p14="http://schemas.microsoft.com/office/powerpoint/2010/main" val="7512010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7010400" y="6525344"/>
            <a:ext cx="2133600" cy="332656"/>
          </a:xfrm>
        </p:spPr>
        <p:txBody>
          <a:bodyPr anchor="t"/>
          <a:lstStyle/>
          <a:p>
            <a:pPr>
              <a:defRPr/>
            </a:pPr>
            <a:fld id="{EBA92D97-E636-4C95-BB41-BB4B1B5C850B}" type="slidenum">
              <a:rPr lang="en-GB" smtClean="0"/>
              <a:pPr>
                <a:defRPr/>
              </a:pPr>
              <a:t>9</a:t>
            </a:fld>
            <a:endParaRPr lang="en-GB" dirty="0"/>
          </a:p>
        </p:txBody>
      </p:sp>
      <p:sp>
        <p:nvSpPr>
          <p:cNvPr id="15364" name="Title 1"/>
          <p:cNvSpPr txBox="1">
            <a:spLocks/>
          </p:cNvSpPr>
          <p:nvPr/>
        </p:nvSpPr>
        <p:spPr bwMode="auto">
          <a:xfrm>
            <a:off x="539824" y="764704"/>
            <a:ext cx="7848600"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bg1"/>
                </a:solidFill>
                <a:latin typeface="Calibri" pitchFamily="34" charset="0"/>
                <a:ea typeface="Arial" charset="0"/>
                <a:cs typeface="Arial" charset="0"/>
              </a:defRPr>
            </a:lvl1pPr>
            <a:lvl2pPr marL="742950" indent="-285750" eaLnBrk="0" hangingPunct="0">
              <a:defRPr sz="1200">
                <a:solidFill>
                  <a:schemeClr val="bg1"/>
                </a:solidFill>
                <a:latin typeface="Calibri" pitchFamily="34" charset="0"/>
                <a:ea typeface="Arial" charset="0"/>
                <a:cs typeface="Arial" charset="0"/>
              </a:defRPr>
            </a:lvl2pPr>
            <a:lvl3pPr marL="1143000" indent="-228600" eaLnBrk="0" hangingPunct="0">
              <a:defRPr sz="1200">
                <a:solidFill>
                  <a:schemeClr val="bg1"/>
                </a:solidFill>
                <a:latin typeface="Calibri" pitchFamily="34" charset="0"/>
                <a:ea typeface="Arial" charset="0"/>
                <a:cs typeface="Arial" charset="0"/>
              </a:defRPr>
            </a:lvl3pPr>
            <a:lvl4pPr marL="1600200" indent="-228600" eaLnBrk="0" hangingPunct="0">
              <a:defRPr sz="1200">
                <a:solidFill>
                  <a:schemeClr val="bg1"/>
                </a:solidFill>
                <a:latin typeface="Calibri" pitchFamily="34" charset="0"/>
                <a:ea typeface="Arial" charset="0"/>
                <a:cs typeface="Arial" charset="0"/>
              </a:defRPr>
            </a:lvl4pPr>
            <a:lvl5pPr marL="2057400" indent="-228600" eaLnBrk="0" hangingPunct="0">
              <a:defRPr sz="1200">
                <a:solidFill>
                  <a:schemeClr val="bg1"/>
                </a:solidFill>
                <a:latin typeface="Calibri" pitchFamily="34" charset="0"/>
                <a:ea typeface="Arial" charset="0"/>
                <a:cs typeface="Arial" charset="0"/>
              </a:defRPr>
            </a:lvl5pPr>
            <a:lvl6pPr marL="2514600" indent="-228600" eaLnBrk="0" fontAlgn="base" hangingPunct="0">
              <a:spcBef>
                <a:spcPct val="0"/>
              </a:spcBef>
              <a:spcAft>
                <a:spcPct val="0"/>
              </a:spcAft>
              <a:defRPr sz="1200">
                <a:solidFill>
                  <a:schemeClr val="bg1"/>
                </a:solidFill>
                <a:latin typeface="Calibri" pitchFamily="34" charset="0"/>
                <a:ea typeface="Arial" charset="0"/>
                <a:cs typeface="Arial" charset="0"/>
              </a:defRPr>
            </a:lvl6pPr>
            <a:lvl7pPr marL="2971800" indent="-228600" eaLnBrk="0" fontAlgn="base" hangingPunct="0">
              <a:spcBef>
                <a:spcPct val="0"/>
              </a:spcBef>
              <a:spcAft>
                <a:spcPct val="0"/>
              </a:spcAft>
              <a:defRPr sz="1200">
                <a:solidFill>
                  <a:schemeClr val="bg1"/>
                </a:solidFill>
                <a:latin typeface="Calibri" pitchFamily="34" charset="0"/>
                <a:ea typeface="Arial" charset="0"/>
                <a:cs typeface="Arial" charset="0"/>
              </a:defRPr>
            </a:lvl7pPr>
            <a:lvl8pPr marL="3429000" indent="-228600" eaLnBrk="0" fontAlgn="base" hangingPunct="0">
              <a:spcBef>
                <a:spcPct val="0"/>
              </a:spcBef>
              <a:spcAft>
                <a:spcPct val="0"/>
              </a:spcAft>
              <a:defRPr sz="1200">
                <a:solidFill>
                  <a:schemeClr val="bg1"/>
                </a:solidFill>
                <a:latin typeface="Calibri" pitchFamily="34" charset="0"/>
                <a:ea typeface="Arial" charset="0"/>
                <a:cs typeface="Arial" charset="0"/>
              </a:defRPr>
            </a:lvl8pPr>
            <a:lvl9pPr marL="3886200" indent="-228600" eaLnBrk="0" fontAlgn="base" hangingPunct="0">
              <a:spcBef>
                <a:spcPct val="0"/>
              </a:spcBef>
              <a:spcAft>
                <a:spcPct val="0"/>
              </a:spcAft>
              <a:defRPr sz="1200">
                <a:solidFill>
                  <a:schemeClr val="bg1"/>
                </a:solidFill>
                <a:latin typeface="Calibri" pitchFamily="34" charset="0"/>
                <a:ea typeface="Arial" charset="0"/>
                <a:cs typeface="Arial" charset="0"/>
              </a:defRPr>
            </a:lvl9pPr>
          </a:lstStyle>
          <a:p>
            <a:r>
              <a:rPr lang="en-US" sz="3000" dirty="0" smtClean="0">
                <a:solidFill>
                  <a:srgbClr val="336699"/>
                </a:solidFill>
              </a:rPr>
              <a:t>What are drivers of VfM in PPP projects?</a:t>
            </a:r>
            <a:endParaRPr lang="en-US" sz="3000" dirty="0">
              <a:solidFill>
                <a:srgbClr val="336699"/>
              </a:solidFill>
            </a:endParaRPr>
          </a:p>
        </p:txBody>
      </p:sp>
      <p:sp>
        <p:nvSpPr>
          <p:cNvPr id="5" name="Content Placeholder 2"/>
          <p:cNvSpPr>
            <a:spLocks noGrp="1"/>
          </p:cNvSpPr>
          <p:nvPr>
            <p:ph sz="half" idx="1"/>
          </p:nvPr>
        </p:nvSpPr>
        <p:spPr bwMode="auto">
          <a:xfrm>
            <a:off x="600089" y="1412776"/>
            <a:ext cx="7860343" cy="532859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361460">
              <a:spcBef>
                <a:spcPts val="0"/>
              </a:spcBef>
              <a:spcAft>
                <a:spcPts val="300"/>
              </a:spcAft>
              <a:defRPr sz="3168"/>
            </a:pPr>
            <a:r>
              <a:rPr lang="en-US" sz="2200" dirty="0" smtClean="0">
                <a:solidFill>
                  <a:srgbClr val="365F91"/>
                </a:solidFill>
              </a:rPr>
              <a:t>Project </a:t>
            </a:r>
            <a:r>
              <a:rPr lang="en-US" sz="2200" dirty="0">
                <a:solidFill>
                  <a:srgbClr val="365F91"/>
                </a:solidFill>
              </a:rPr>
              <a:t>teams </a:t>
            </a:r>
            <a:r>
              <a:rPr lang="en-US" sz="2200" dirty="0" smtClean="0">
                <a:solidFill>
                  <a:srgbClr val="365F91"/>
                </a:solidFill>
              </a:rPr>
              <a:t>with the knowledge</a:t>
            </a:r>
            <a:r>
              <a:rPr lang="en-US" sz="2200" dirty="0">
                <a:solidFill>
                  <a:srgbClr val="365F91"/>
                </a:solidFill>
              </a:rPr>
              <a:t>, skills and experience </a:t>
            </a:r>
            <a:r>
              <a:rPr lang="en-US" sz="2200" dirty="0"/>
              <a:t>to prepare, procure and monitor PPP projects and manage them throughout their life time to ensure VfM over the project’s life time. </a:t>
            </a:r>
            <a:endParaRPr lang="en-US" sz="2200" dirty="0" smtClean="0"/>
          </a:p>
          <a:p>
            <a:pPr defTabSz="361460">
              <a:spcBef>
                <a:spcPts val="0"/>
              </a:spcBef>
              <a:spcAft>
                <a:spcPts val="300"/>
              </a:spcAft>
              <a:defRPr sz="3168"/>
            </a:pPr>
            <a:r>
              <a:rPr lang="en-US" sz="2200" dirty="0"/>
              <a:t>A </a:t>
            </a:r>
            <a:r>
              <a:rPr lang="en-US" sz="2200" dirty="0">
                <a:solidFill>
                  <a:srgbClr val="365F91"/>
                </a:solidFill>
              </a:rPr>
              <a:t>competitive bidding process </a:t>
            </a:r>
            <a:r>
              <a:rPr lang="en-US" sz="2200" dirty="0"/>
              <a:t>between at least three capable bidders is a prerequisite for ensuring VfM. Competition </a:t>
            </a:r>
            <a:r>
              <a:rPr lang="en-US" sz="2200" dirty="0" err="1"/>
              <a:t>incentivises</a:t>
            </a:r>
            <a:r>
              <a:rPr lang="en-US" sz="2200" dirty="0"/>
              <a:t> efficiency gains through innovative approaches to deliver services, lower costs and/or improved asset/service quality. </a:t>
            </a:r>
            <a:endParaRPr lang="en-US" sz="2200" dirty="0" smtClean="0"/>
          </a:p>
          <a:p>
            <a:pPr defTabSz="361460">
              <a:spcBef>
                <a:spcPts val="0"/>
              </a:spcBef>
              <a:spcAft>
                <a:spcPts val="300"/>
              </a:spcAft>
              <a:defRPr sz="3168"/>
            </a:pPr>
            <a:r>
              <a:rPr lang="en-US" sz="2200" dirty="0" smtClean="0"/>
              <a:t>Others:</a:t>
            </a:r>
            <a:endParaRPr lang="en-US" sz="2200" dirty="0"/>
          </a:p>
          <a:p>
            <a:pPr lvl="1" defTabSz="361460">
              <a:spcBef>
                <a:spcPts val="0"/>
              </a:spcBef>
              <a:spcAft>
                <a:spcPts val="300"/>
              </a:spcAft>
              <a:defRPr sz="3168"/>
            </a:pPr>
            <a:r>
              <a:rPr lang="en-US" sz="1950" dirty="0" smtClean="0"/>
              <a:t>Existence </a:t>
            </a:r>
            <a:r>
              <a:rPr lang="en-US" sz="1950" dirty="0"/>
              <a:t>of a reliable and transparent </a:t>
            </a:r>
            <a:r>
              <a:rPr lang="en-US" sz="1950" dirty="0">
                <a:solidFill>
                  <a:srgbClr val="365F91"/>
                </a:solidFill>
              </a:rPr>
              <a:t>quality </a:t>
            </a:r>
            <a:r>
              <a:rPr lang="en-US" sz="1950" dirty="0" smtClean="0">
                <a:solidFill>
                  <a:srgbClr val="365F91"/>
                </a:solidFill>
              </a:rPr>
              <a:t>control and approval process</a:t>
            </a:r>
            <a:r>
              <a:rPr lang="en-US" sz="1950" dirty="0" smtClean="0"/>
              <a:t> </a:t>
            </a:r>
            <a:r>
              <a:rPr lang="en-US" sz="1950" dirty="0"/>
              <a:t>throughout the project preparation, procurement and management. </a:t>
            </a:r>
            <a:endParaRPr lang="en-US" sz="1950" dirty="0" smtClean="0"/>
          </a:p>
          <a:p>
            <a:pPr lvl="1" defTabSz="361460">
              <a:spcBef>
                <a:spcPts val="0"/>
              </a:spcBef>
              <a:spcAft>
                <a:spcPts val="300"/>
              </a:spcAft>
              <a:defRPr sz="3168"/>
            </a:pPr>
            <a:r>
              <a:rPr lang="en-US" sz="1950" dirty="0" smtClean="0">
                <a:solidFill>
                  <a:srgbClr val="365F91"/>
                </a:solidFill>
              </a:rPr>
              <a:t>Active contract management </a:t>
            </a:r>
            <a:r>
              <a:rPr lang="en-US" sz="1950" dirty="0" smtClean="0">
                <a:solidFill>
                  <a:schemeClr val="tx2">
                    <a:lumMod val="50000"/>
                    <a:lumOff val="50000"/>
                  </a:schemeClr>
                </a:solidFill>
              </a:rPr>
              <a:t>to ensure the delivery of the services to the agreed quality and quantity</a:t>
            </a:r>
            <a:endParaRPr lang="en-US" sz="1950" dirty="0">
              <a:solidFill>
                <a:schemeClr val="tx2">
                  <a:lumMod val="50000"/>
                  <a:lumOff val="50000"/>
                </a:schemeClr>
              </a:solidFill>
            </a:endParaRPr>
          </a:p>
        </p:txBody>
      </p:sp>
    </p:spTree>
    <p:extLst>
      <p:ext uri="{BB962C8B-B14F-4D97-AF65-F5344CB8AC3E}">
        <p14:creationId xmlns:p14="http://schemas.microsoft.com/office/powerpoint/2010/main" val="8878336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EPEC Template">
  <a:themeElements>
    <a:clrScheme name="EPEC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PEC Templat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chemeClr val="bg1"/>
            </a:solidFill>
            <a:effectLst/>
            <a:latin typeface="Calibri" pitchFamily="34" charset="0"/>
          </a:defRPr>
        </a:defPPr>
      </a:lstStyle>
    </a:spDef>
    <a:lnDef>
      <a:spPr bwMode="auto">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EPEC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PEC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PEC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PEC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PEC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PEC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PEC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PEC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PEC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PEC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PEC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PEC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16404</TotalTime>
  <Words>4064</Words>
  <Application>Microsoft Office PowerPoint</Application>
  <PresentationFormat>On-screen Show (4:3)</PresentationFormat>
  <Paragraphs>401</Paragraphs>
  <Slides>28</Slides>
  <Notes>27</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MS PGothic</vt:lpstr>
      <vt:lpstr>MS PGothic</vt:lpstr>
      <vt:lpstr>Arial</vt:lpstr>
      <vt:lpstr>Arial Narrow</vt:lpstr>
      <vt:lpstr>Calibri</vt:lpstr>
      <vt:lpstr>Symbol</vt:lpstr>
      <vt:lpstr>Times New Roman</vt:lpstr>
      <vt:lpstr>Wingdings</vt:lpstr>
      <vt:lpstr>EPEC Template</vt:lpstr>
      <vt:lpstr>PowerPoint Presentation</vt:lpstr>
      <vt:lpstr>Content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European Investment Bank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Thomas</dc:creator>
  <cp:lastModifiedBy>GUMMERT Knut</cp:lastModifiedBy>
  <cp:revision>969</cp:revision>
  <cp:lastPrinted>2018-07-04T06:49:24Z</cp:lastPrinted>
  <dcterms:created xsi:type="dcterms:W3CDTF">2012-03-16T09:38:58Z</dcterms:created>
  <dcterms:modified xsi:type="dcterms:W3CDTF">2018-10-09T14:30:18Z</dcterms:modified>
</cp:coreProperties>
</file>