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3"/>
  </p:sldMasterIdLst>
  <p:notesMasterIdLst>
    <p:notesMasterId r:id="rId23"/>
  </p:notesMasterIdLst>
  <p:handoutMasterIdLst>
    <p:handoutMasterId r:id="rId24"/>
  </p:handoutMasterIdLst>
  <p:sldIdLst>
    <p:sldId id="305" r:id="rId4"/>
    <p:sldId id="280" r:id="rId5"/>
    <p:sldId id="281" r:id="rId6"/>
    <p:sldId id="282" r:id="rId7"/>
    <p:sldId id="284" r:id="rId8"/>
    <p:sldId id="297" r:id="rId9"/>
    <p:sldId id="285" r:id="rId10"/>
    <p:sldId id="286" r:id="rId11"/>
    <p:sldId id="299" r:id="rId12"/>
    <p:sldId id="300" r:id="rId13"/>
    <p:sldId id="301" r:id="rId14"/>
    <p:sldId id="302" r:id="rId15"/>
    <p:sldId id="304" r:id="rId16"/>
    <p:sldId id="287" r:id="rId17"/>
    <p:sldId id="294" r:id="rId18"/>
    <p:sldId id="289" r:id="rId19"/>
    <p:sldId id="290" r:id="rId20"/>
    <p:sldId id="292" r:id="rId21"/>
    <p:sldId id="277"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1">
          <p15:clr>
            <a:srgbClr val="A4A3A4"/>
          </p15:clr>
        </p15:guide>
        <p15:guide id="2" orient="horz" pos="1183">
          <p15:clr>
            <a:srgbClr val="A4A3A4"/>
          </p15:clr>
        </p15:guide>
        <p15:guide id="3" orient="horz" pos="4085">
          <p15:clr>
            <a:srgbClr val="A4A3A4"/>
          </p15:clr>
        </p15:guide>
        <p15:guide id="4" pos="5536">
          <p15:clr>
            <a:srgbClr val="A4A3A4"/>
          </p15:clr>
        </p15:guide>
        <p15:guide id="5" pos="171">
          <p15:clr>
            <a:srgbClr val="A4A3A4"/>
          </p15:clr>
        </p15:guide>
        <p15:guide id="6" pos="291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BBE"/>
    <a:srgbClr val="C2CD23"/>
    <a:srgbClr val="000000"/>
    <a:srgbClr val="636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660"/>
  </p:normalViewPr>
  <p:slideViewPr>
    <p:cSldViewPr snapToGrid="0">
      <p:cViewPr varScale="1">
        <p:scale>
          <a:sx n="82" d="100"/>
          <a:sy n="82" d="100"/>
        </p:scale>
        <p:origin x="1566" y="96"/>
      </p:cViewPr>
      <p:guideLst>
        <p:guide orient="horz" pos="2181"/>
        <p:guide orient="horz" pos="1183"/>
        <p:guide orient="horz" pos="4085"/>
        <p:guide pos="5536"/>
        <p:guide pos="171"/>
        <p:guide pos="2914"/>
      </p:guideLst>
    </p:cSldViewPr>
  </p:slideViewPr>
  <p:notesTextViewPr>
    <p:cViewPr>
      <p:scale>
        <a:sx n="100" d="100"/>
        <a:sy n="100" d="100"/>
      </p:scale>
      <p:origin x="0" y="0"/>
    </p:cViewPr>
  </p:notesTextViewPr>
  <p:notesViewPr>
    <p:cSldViewPr snapToGrid="0">
      <p:cViewPr varScale="1">
        <p:scale>
          <a:sx n="83" d="100"/>
          <a:sy n="83" d="100"/>
        </p:scale>
        <p:origin x="-1980" y="-72"/>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CD554B1-9002-4717-8CAC-061EA5109C99}" type="datetimeFigureOut">
              <a:rPr lang="en-GB" smtClean="0"/>
              <a:t>09/10/2018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FD35728-3720-4A86-A958-8E2DF4C1F629}" type="slidenum">
              <a:rPr lang="en-GB" smtClean="0"/>
              <a:t>‹#›</a:t>
            </a:fld>
            <a:endParaRPr lang="en-GB"/>
          </a:p>
        </p:txBody>
      </p:sp>
    </p:spTree>
    <p:extLst>
      <p:ext uri="{BB962C8B-B14F-4D97-AF65-F5344CB8AC3E}">
        <p14:creationId xmlns:p14="http://schemas.microsoft.com/office/powerpoint/2010/main" val="1877913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722E439-E561-447E-B161-B197F67C8EBE}" type="datetimeFigureOut">
              <a:rPr lang="en-GB" smtClean="0"/>
              <a:t>09/10/2018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46893F2-344A-4317-9AF2-C168F2BFB6E2}" type="slidenum">
              <a:rPr lang="en-GB" smtClean="0"/>
              <a:t>‹#›</a:t>
            </a:fld>
            <a:endParaRPr lang="en-GB"/>
          </a:p>
        </p:txBody>
      </p:sp>
    </p:spTree>
    <p:extLst>
      <p:ext uri="{BB962C8B-B14F-4D97-AF65-F5344CB8AC3E}">
        <p14:creationId xmlns:p14="http://schemas.microsoft.com/office/powerpoint/2010/main" val="199094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6_Title Layout - blue background">
    <p:spTree>
      <p:nvGrpSpPr>
        <p:cNvPr id="1" name=""/>
        <p:cNvGrpSpPr/>
        <p:nvPr/>
      </p:nvGrpSpPr>
      <p:grpSpPr>
        <a:xfrm>
          <a:off x="0" y="0"/>
          <a:ext cx="0" cy="0"/>
          <a:chOff x="0" y="0"/>
          <a:chExt cx="0" cy="0"/>
        </a:xfrm>
      </p:grpSpPr>
      <p:sp>
        <p:nvSpPr>
          <p:cNvPr id="5" name="Rectangle 2"/>
          <p:cNvSpPr>
            <a:spLocks noChangeArrowheads="1"/>
          </p:cNvSpPr>
          <p:nvPr/>
        </p:nvSpPr>
        <p:spPr bwMode="auto">
          <a:xfrm>
            <a:off x="252414" y="1173620"/>
            <a:ext cx="8640849" cy="52225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500">
                <a:solidFill>
                  <a:schemeClr val="tx1"/>
                </a:solidFill>
                <a:latin typeface="Arial" charset="0"/>
                <a:cs typeface="Arial" charset="0"/>
              </a:defRPr>
            </a:lvl1pPr>
            <a:lvl2pPr marL="742950" indent="-285750" eaLnBrk="0" hangingPunct="0">
              <a:defRPr sz="1500">
                <a:solidFill>
                  <a:schemeClr val="tx1"/>
                </a:solidFill>
                <a:latin typeface="Arial" charset="0"/>
                <a:cs typeface="Arial" charset="0"/>
              </a:defRPr>
            </a:lvl2pPr>
            <a:lvl3pPr marL="1143000" indent="-228600" eaLnBrk="0" hangingPunct="0">
              <a:defRPr sz="1500">
                <a:solidFill>
                  <a:schemeClr val="tx1"/>
                </a:solidFill>
                <a:latin typeface="Arial" charset="0"/>
                <a:cs typeface="Arial" charset="0"/>
              </a:defRPr>
            </a:lvl3pPr>
            <a:lvl4pPr marL="1600200" indent="-228600" eaLnBrk="0" hangingPunct="0">
              <a:defRPr sz="1500">
                <a:solidFill>
                  <a:schemeClr val="tx1"/>
                </a:solidFill>
                <a:latin typeface="Arial" charset="0"/>
                <a:cs typeface="Arial" charset="0"/>
              </a:defRPr>
            </a:lvl4pPr>
            <a:lvl5pPr marL="2057400" indent="-228600" eaLnBrk="0" hangingPunct="0">
              <a:defRPr sz="1500">
                <a:solidFill>
                  <a:schemeClr val="tx1"/>
                </a:solidFill>
                <a:latin typeface="Arial" charset="0"/>
                <a:cs typeface="Arial" charset="0"/>
              </a:defRPr>
            </a:lvl5pPr>
            <a:lvl6pPr marL="2514600" indent="-228600" eaLnBrk="0" fontAlgn="base" hangingPunct="0">
              <a:spcBef>
                <a:spcPct val="0"/>
              </a:spcBef>
              <a:spcAft>
                <a:spcPct val="0"/>
              </a:spcAft>
              <a:defRPr sz="1500">
                <a:solidFill>
                  <a:schemeClr val="tx1"/>
                </a:solidFill>
                <a:latin typeface="Arial" charset="0"/>
                <a:cs typeface="Arial" charset="0"/>
              </a:defRPr>
            </a:lvl6pPr>
            <a:lvl7pPr marL="2971800" indent="-228600" eaLnBrk="0" fontAlgn="base" hangingPunct="0">
              <a:spcBef>
                <a:spcPct val="0"/>
              </a:spcBef>
              <a:spcAft>
                <a:spcPct val="0"/>
              </a:spcAft>
              <a:defRPr sz="1500">
                <a:solidFill>
                  <a:schemeClr val="tx1"/>
                </a:solidFill>
                <a:latin typeface="Arial" charset="0"/>
                <a:cs typeface="Arial" charset="0"/>
              </a:defRPr>
            </a:lvl7pPr>
            <a:lvl8pPr marL="3429000" indent="-228600" eaLnBrk="0" fontAlgn="base" hangingPunct="0">
              <a:spcBef>
                <a:spcPct val="0"/>
              </a:spcBef>
              <a:spcAft>
                <a:spcPct val="0"/>
              </a:spcAft>
              <a:defRPr sz="1500">
                <a:solidFill>
                  <a:schemeClr val="tx1"/>
                </a:solidFill>
                <a:latin typeface="Arial" charset="0"/>
                <a:cs typeface="Arial" charset="0"/>
              </a:defRPr>
            </a:lvl8pPr>
            <a:lvl9pPr marL="3886200" indent="-228600" eaLnBrk="0" fontAlgn="base" hangingPunct="0">
              <a:spcBef>
                <a:spcPct val="0"/>
              </a:spcBef>
              <a:spcAft>
                <a:spcPct val="0"/>
              </a:spcAft>
              <a:defRPr sz="1500">
                <a:solidFill>
                  <a:schemeClr val="tx1"/>
                </a:solidFill>
                <a:latin typeface="Arial" charset="0"/>
                <a:cs typeface="Arial" charset="0"/>
              </a:defRPr>
            </a:lvl9pPr>
          </a:lstStyle>
          <a:p>
            <a:pPr eaLnBrk="1" hangingPunct="1">
              <a:buClr>
                <a:srgbClr val="B23427"/>
              </a:buClr>
              <a:buFont typeface="Wingdings" pitchFamily="2" charset="2"/>
              <a:buNone/>
            </a:pPr>
            <a:endParaRPr lang="en-US" altLang="en-US" sz="3800"/>
          </a:p>
        </p:txBody>
      </p:sp>
      <p:sp>
        <p:nvSpPr>
          <p:cNvPr id="18" name="Text Placeholder 6"/>
          <p:cNvSpPr>
            <a:spLocks noGrp="1"/>
          </p:cNvSpPr>
          <p:nvPr>
            <p:ph type="body" sz="quarter" idx="10" hasCustomPrompt="1"/>
          </p:nvPr>
        </p:nvSpPr>
        <p:spPr>
          <a:xfrm>
            <a:off x="309114" y="5041853"/>
            <a:ext cx="8560255" cy="676951"/>
          </a:xfrm>
          <a:prstGeom prst="rect">
            <a:avLst/>
          </a:prstGeom>
        </p:spPr>
        <p:txBody>
          <a:bodyPr wrap="square" lIns="0" tIns="0" rIns="0" bIns="0" anchor="t" anchorCtr="0">
            <a:spAutoFit/>
          </a:bodyPr>
          <a:lstStyle>
            <a:lvl1pPr marL="0" marR="0" indent="0" algn="l" defTabSz="914216" rtl="0" eaLnBrk="0" fontAlgn="base" latinLnBrk="0" hangingPunct="0">
              <a:lnSpc>
                <a:spcPct val="100000"/>
              </a:lnSpc>
              <a:spcBef>
                <a:spcPts val="0"/>
              </a:spcBef>
              <a:spcAft>
                <a:spcPct val="0"/>
              </a:spcAft>
              <a:buClr>
                <a:srgbClr val="B23427"/>
              </a:buClr>
              <a:buSzTx/>
              <a:buFont typeface="Wingdings" pitchFamily="2" charset="2"/>
              <a:buNone/>
              <a:tabLst/>
              <a:defRPr lang="en-US" sz="4400" b="0" i="1" kern="1200" noProof="0" dirty="0" smtClean="0">
                <a:solidFill>
                  <a:schemeClr val="bg1"/>
                </a:solidFill>
                <a:latin typeface="Times New Roman" pitchFamily="18" charset="0"/>
                <a:ea typeface="+mn-ea"/>
                <a:cs typeface="+mn-cs"/>
              </a:defRPr>
            </a:lvl1pPr>
            <a:lvl2pPr marL="266648"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17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012"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34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marR="0" lvl="0" indent="0" algn="l" defTabSz="914216" rtl="0" eaLnBrk="0" fontAlgn="base" latinLnBrk="0" hangingPunct="0">
              <a:lnSpc>
                <a:spcPct val="100000"/>
              </a:lnSpc>
              <a:spcBef>
                <a:spcPts val="0"/>
              </a:spcBef>
              <a:spcAft>
                <a:spcPct val="0"/>
              </a:spcAft>
              <a:buClr>
                <a:srgbClr val="B23427"/>
              </a:buClr>
              <a:buSzTx/>
              <a:buFont typeface="Wingdings" pitchFamily="2" charset="2"/>
              <a:buNone/>
              <a:tabLst/>
              <a:defRPr/>
            </a:pPr>
            <a:r>
              <a:rPr lang="en-US" dirty="0" smtClean="0"/>
              <a:t>Click to insert Title</a:t>
            </a:r>
            <a:endParaRPr lang="en-US" noProof="0" dirty="0" smtClean="0"/>
          </a:p>
        </p:txBody>
      </p:sp>
      <p:sp>
        <p:nvSpPr>
          <p:cNvPr id="19" name="Text Placeholder 6"/>
          <p:cNvSpPr>
            <a:spLocks noGrp="1"/>
          </p:cNvSpPr>
          <p:nvPr>
            <p:ph type="body" sz="quarter" idx="11" hasCustomPrompt="1"/>
          </p:nvPr>
        </p:nvSpPr>
        <p:spPr>
          <a:xfrm>
            <a:off x="309114" y="5803334"/>
            <a:ext cx="8560255" cy="276935"/>
          </a:xfrm>
          <a:prstGeom prst="rect">
            <a:avLst/>
          </a:prstGeom>
        </p:spPr>
        <p:txBody>
          <a:bodyPr wrap="square" lIns="0" tIns="0" rIns="0" bIns="0" anchor="b" anchorCtr="0">
            <a:spAutoFit/>
          </a:bodyPr>
          <a:lstStyle>
            <a:lvl1pPr marL="0" marR="0" indent="0" algn="l" defTabSz="914216" rtl="0" eaLnBrk="0" fontAlgn="base" latinLnBrk="0" hangingPunct="0">
              <a:lnSpc>
                <a:spcPct val="100000"/>
              </a:lnSpc>
              <a:spcBef>
                <a:spcPts val="0"/>
              </a:spcBef>
              <a:spcAft>
                <a:spcPct val="0"/>
              </a:spcAft>
              <a:buClr>
                <a:srgbClr val="B23427"/>
              </a:buClr>
              <a:buSzTx/>
              <a:buFont typeface="Wingdings" pitchFamily="2" charset="2"/>
              <a:buNone/>
              <a:tabLst/>
              <a:defRPr lang="en-US" sz="1800" kern="1200" baseline="0">
                <a:solidFill>
                  <a:schemeClr val="bg1"/>
                </a:solidFill>
                <a:latin typeface="Times New Roman" pitchFamily="18" charset="0"/>
                <a:ea typeface="+mn-ea"/>
                <a:cs typeface="+mn-cs"/>
              </a:defRPr>
            </a:lvl1pPr>
            <a:lvl2pPr marL="266648"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17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012"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34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lvl="0" indent="0" algn="l" rtl="0" eaLnBrk="0" fontAlgn="base" hangingPunct="0">
              <a:spcBef>
                <a:spcPts val="0"/>
              </a:spcBef>
              <a:spcAft>
                <a:spcPct val="0"/>
              </a:spcAft>
              <a:buClr>
                <a:srgbClr val="B23427"/>
              </a:buClr>
              <a:buFont typeface="Wingdings" pitchFamily="2" charset="2"/>
              <a:buNone/>
            </a:pPr>
            <a:r>
              <a:rPr lang="en-US" noProof="0" dirty="0" smtClean="0"/>
              <a:t>Click to insert Sub-title/Presenter name(s)</a:t>
            </a:r>
          </a:p>
        </p:txBody>
      </p:sp>
      <p:sp>
        <p:nvSpPr>
          <p:cNvPr id="20" name="Text Placeholder 2"/>
          <p:cNvSpPr>
            <a:spLocks noGrp="1"/>
          </p:cNvSpPr>
          <p:nvPr>
            <p:ph type="body" sz="quarter" idx="12" hasCustomPrompt="1"/>
          </p:nvPr>
        </p:nvSpPr>
        <p:spPr>
          <a:xfrm>
            <a:off x="309114" y="6111906"/>
            <a:ext cx="8560255" cy="276935"/>
          </a:xfrm>
          <a:prstGeom prst="rect">
            <a:avLst/>
          </a:prstGeom>
        </p:spPr>
        <p:txBody>
          <a:bodyPr wrap="square" lIns="0" tIns="0" rIns="0" bIns="0">
            <a:spAutoFit/>
          </a:bodyPr>
          <a:lstStyle>
            <a:lvl1pPr marL="179352" indent="-179352">
              <a:buNone/>
              <a:defRPr lang="en-GB" sz="1800" kern="1200" baseline="0" dirty="0" smtClean="0">
                <a:solidFill>
                  <a:schemeClr val="bg1"/>
                </a:solidFill>
                <a:latin typeface="Times New Roman" pitchFamily="18" charset="0"/>
                <a:ea typeface="+mn-ea"/>
                <a:cs typeface="+mn-cs"/>
              </a:defRPr>
            </a:lvl1pPr>
          </a:lstStyle>
          <a:p>
            <a:pPr lvl="0"/>
            <a:r>
              <a:rPr lang="en-US" dirty="0" smtClean="0"/>
              <a:t>Click to insert date</a:t>
            </a:r>
          </a:p>
        </p:txBody>
      </p:sp>
      <p:sp>
        <p:nvSpPr>
          <p:cNvPr id="11" name="Line 16"/>
          <p:cNvSpPr>
            <a:spLocks noChangeShapeType="1"/>
          </p:cNvSpPr>
          <p:nvPr userDrawn="1"/>
        </p:nvSpPr>
        <p:spPr bwMode="auto">
          <a:xfrm>
            <a:off x="252413" y="6546922"/>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5" name="Rectangle 14"/>
          <p:cNvSpPr>
            <a:spLocks noChangeArrowheads="1"/>
          </p:cNvSpPr>
          <p:nvPr userDrawn="1"/>
        </p:nvSpPr>
        <p:spPr bwMode="auto">
          <a:xfrm>
            <a:off x="252421" y="6577089"/>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l">
              <a:defRPr/>
            </a:pPr>
            <a:r>
              <a:rPr lang="en-GB" altLang="en-US" sz="800" dirty="0" smtClean="0">
                <a:solidFill>
                  <a:srgbClr val="A19589"/>
                </a:solidFill>
                <a:latin typeface="Times New Roman" pitchFamily="18" charset="0"/>
              </a:rPr>
              <a:t>© Allen &amp; Overy LLP 2018</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372" y="194309"/>
            <a:ext cx="5187380" cy="374313"/>
          </a:xfrm>
          <a:prstGeom prst="rect">
            <a:avLst/>
          </a:prstGeom>
        </p:spPr>
      </p:pic>
    </p:spTree>
    <p:extLst>
      <p:ext uri="{BB962C8B-B14F-4D97-AF65-F5344CB8AC3E}">
        <p14:creationId xmlns:p14="http://schemas.microsoft.com/office/powerpoint/2010/main" val="2409360689"/>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369" y="426927"/>
            <a:ext cx="8604298" cy="446173"/>
          </a:xfrm>
          <a:prstGeom prst="rect">
            <a:avLst/>
          </a:prstGeom>
        </p:spPr>
        <p:txBody>
          <a:bodyPr lIns="0" tIns="0" rIns="0" bIns="0">
            <a:spAutoFit/>
          </a:bodyPr>
          <a:lstStyle>
            <a:lvl1pPr>
              <a:defRPr baseline="0"/>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4" name="Text Placeholder 3"/>
          <p:cNvSpPr>
            <a:spLocks noGrp="1"/>
          </p:cNvSpPr>
          <p:nvPr>
            <p:ph type="body" sz="quarter" idx="14" hasCustomPrompt="1"/>
          </p:nvPr>
        </p:nvSpPr>
        <p:spPr>
          <a:xfrm>
            <a:off x="252008" y="1390182"/>
            <a:ext cx="8604327" cy="246164"/>
          </a:xfrm>
          <a:prstGeom prst="rect">
            <a:avLst/>
          </a:prstGeom>
        </p:spPr>
        <p:txBody>
          <a:bodyPr wrap="square" lIns="0" tIns="0" rIns="0" bIns="0">
            <a:spAutoFit/>
          </a:bodyPr>
          <a:lstStyle>
            <a:lvl1pPr marL="0" indent="0" algn="l" rtl="0" fontAlgn="base">
              <a:spcBef>
                <a:spcPct val="0"/>
              </a:spcBef>
              <a:spcAft>
                <a:spcPct val="0"/>
              </a:spcAft>
              <a:buNone/>
              <a:defRPr lang="en-US" sz="1600" b="0" kern="1200" baseline="0" dirty="0" smtClean="0">
                <a:solidFill>
                  <a:schemeClr val="tx1"/>
                </a:solidFill>
                <a:latin typeface="Times New Roman" panose="02020603050405020304" pitchFamily="18" charset="0"/>
                <a:ea typeface="+mn-ea"/>
                <a:cs typeface="Times New Roman" panose="02020603050405020304" pitchFamily="18" charset="0"/>
              </a:defRPr>
            </a:lvl1pPr>
            <a:lvl2pPr algn="l" rtl="0" fontAlgn="base">
              <a:spcBef>
                <a:spcPct val="0"/>
              </a:spcBef>
              <a:spcAft>
                <a:spcPct val="0"/>
              </a:spcAft>
              <a:defRPr lang="en-US" b="1" kern="1200" dirty="0" smtClean="0">
                <a:solidFill>
                  <a:schemeClr val="tx1"/>
                </a:solidFill>
                <a:latin typeface="Arial" charset="0"/>
                <a:ea typeface="+mn-ea"/>
                <a:cs typeface="Arial" charset="0"/>
              </a:defRPr>
            </a:lvl2pPr>
            <a:lvl3pPr algn="l" rtl="0" fontAlgn="base">
              <a:spcBef>
                <a:spcPct val="0"/>
              </a:spcBef>
              <a:spcAft>
                <a:spcPct val="0"/>
              </a:spcAft>
              <a:defRPr lang="en-US" b="1" kern="1200" dirty="0" smtClean="0">
                <a:solidFill>
                  <a:schemeClr val="tx1"/>
                </a:solidFill>
                <a:latin typeface="Arial" charset="0"/>
                <a:ea typeface="+mn-ea"/>
                <a:cs typeface="Arial" charset="0"/>
              </a:defRPr>
            </a:lvl3pPr>
            <a:lvl4pPr algn="l" rtl="0" fontAlgn="base">
              <a:spcBef>
                <a:spcPct val="0"/>
              </a:spcBef>
              <a:spcAft>
                <a:spcPct val="0"/>
              </a:spcAft>
              <a:defRPr lang="en-US" b="1" kern="1200" dirty="0" smtClean="0">
                <a:solidFill>
                  <a:schemeClr val="tx1"/>
                </a:solidFill>
                <a:latin typeface="Arial" charset="0"/>
                <a:ea typeface="+mn-ea"/>
                <a:cs typeface="Arial" charset="0"/>
              </a:defRPr>
            </a:lvl4pPr>
            <a:lvl5pPr algn="l" rtl="0" fontAlgn="base">
              <a:spcBef>
                <a:spcPct val="0"/>
              </a:spcBef>
              <a:spcAft>
                <a:spcPct val="0"/>
              </a:spcAft>
              <a:defRPr lang="en-GB" b="1" kern="1200" dirty="0">
                <a:solidFill>
                  <a:schemeClr val="tx1"/>
                </a:solidFill>
                <a:latin typeface="Arial" charset="0"/>
                <a:ea typeface="+mn-ea"/>
                <a:cs typeface="Arial" charset="0"/>
              </a:defRPr>
            </a:lvl5pPr>
          </a:lstStyle>
          <a:p>
            <a:pPr lvl="0"/>
            <a:r>
              <a:rPr lang="en-US" dirty="0" smtClean="0"/>
              <a:t>Click to insert sub-title (Times New Roman, 16pt)</a:t>
            </a:r>
          </a:p>
        </p:txBody>
      </p:sp>
      <p:sp>
        <p:nvSpPr>
          <p:cNvPr id="6" name="Rectangle 11"/>
          <p:cNvSpPr>
            <a:spLocks noChangeArrowheads="1"/>
          </p:cNvSpPr>
          <p:nvPr userDrawn="1"/>
        </p:nvSpPr>
        <p:spPr bwMode="auto">
          <a:xfrm>
            <a:off x="8401973" y="6577089"/>
            <a:ext cx="429292"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629540428"/>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with content placement box">
    <p:spTree>
      <p:nvGrpSpPr>
        <p:cNvPr id="1" name=""/>
        <p:cNvGrpSpPr/>
        <p:nvPr/>
      </p:nvGrpSpPr>
      <p:grpSpPr>
        <a:xfrm>
          <a:off x="0" y="0"/>
          <a:ext cx="0" cy="0"/>
          <a:chOff x="0" y="0"/>
          <a:chExt cx="0" cy="0"/>
        </a:xfrm>
      </p:grpSpPr>
      <p:sp>
        <p:nvSpPr>
          <p:cNvPr id="5" name="Rectangle 10"/>
          <p:cNvSpPr>
            <a:spLocks noChangeArrowheads="1"/>
          </p:cNvSpPr>
          <p:nvPr/>
        </p:nvSpPr>
        <p:spPr bwMode="auto">
          <a:xfrm>
            <a:off x="250781" y="1774041"/>
            <a:ext cx="8617042" cy="4500563"/>
          </a:xfrm>
          <a:prstGeom prst="rect">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91422" tIns="45712" rIns="91422" bIns="45712" anchor="ctr"/>
          <a:lstStyle>
            <a:lvl1pPr defTabSz="847725" eaLnBrk="0" hangingPunct="0">
              <a:defRPr sz="1500">
                <a:solidFill>
                  <a:schemeClr val="tx1"/>
                </a:solidFill>
                <a:latin typeface="Arial" charset="0"/>
                <a:cs typeface="Arial" charset="0"/>
              </a:defRPr>
            </a:lvl1pPr>
            <a:lvl2pPr marL="742950" indent="-285750" defTabSz="847725" eaLnBrk="0" hangingPunct="0">
              <a:defRPr sz="1500">
                <a:solidFill>
                  <a:schemeClr val="tx1"/>
                </a:solidFill>
                <a:latin typeface="Arial" charset="0"/>
                <a:cs typeface="Arial" charset="0"/>
              </a:defRPr>
            </a:lvl2pPr>
            <a:lvl3pPr marL="1143000" indent="-228600" defTabSz="847725" eaLnBrk="0" hangingPunct="0">
              <a:defRPr sz="1500">
                <a:solidFill>
                  <a:schemeClr val="tx1"/>
                </a:solidFill>
                <a:latin typeface="Arial" charset="0"/>
                <a:cs typeface="Arial" charset="0"/>
              </a:defRPr>
            </a:lvl3pPr>
            <a:lvl4pPr marL="1600200" indent="-228600" defTabSz="847725" eaLnBrk="0" hangingPunct="0">
              <a:defRPr sz="1500">
                <a:solidFill>
                  <a:schemeClr val="tx1"/>
                </a:solidFill>
                <a:latin typeface="Arial" charset="0"/>
                <a:cs typeface="Arial" charset="0"/>
              </a:defRPr>
            </a:lvl4pPr>
            <a:lvl5pPr marL="2057400" indent="-228600" defTabSz="847725" eaLnBrk="0" hangingPunct="0">
              <a:defRPr sz="1500">
                <a:solidFill>
                  <a:schemeClr val="tx1"/>
                </a:solidFill>
                <a:latin typeface="Arial" charset="0"/>
                <a:cs typeface="Arial" charset="0"/>
              </a:defRPr>
            </a:lvl5pPr>
            <a:lvl6pPr marL="2514600" indent="-228600" defTabSz="847725" eaLnBrk="0" fontAlgn="base" hangingPunct="0">
              <a:spcBef>
                <a:spcPct val="0"/>
              </a:spcBef>
              <a:spcAft>
                <a:spcPct val="0"/>
              </a:spcAft>
              <a:defRPr sz="1500">
                <a:solidFill>
                  <a:schemeClr val="tx1"/>
                </a:solidFill>
                <a:latin typeface="Arial" charset="0"/>
                <a:cs typeface="Arial" charset="0"/>
              </a:defRPr>
            </a:lvl6pPr>
            <a:lvl7pPr marL="2971800" indent="-228600" defTabSz="847725" eaLnBrk="0" fontAlgn="base" hangingPunct="0">
              <a:spcBef>
                <a:spcPct val="0"/>
              </a:spcBef>
              <a:spcAft>
                <a:spcPct val="0"/>
              </a:spcAft>
              <a:defRPr sz="1500">
                <a:solidFill>
                  <a:schemeClr val="tx1"/>
                </a:solidFill>
                <a:latin typeface="Arial" charset="0"/>
                <a:cs typeface="Arial" charset="0"/>
              </a:defRPr>
            </a:lvl7pPr>
            <a:lvl8pPr marL="3429000" indent="-228600" defTabSz="847725" eaLnBrk="0" fontAlgn="base" hangingPunct="0">
              <a:spcBef>
                <a:spcPct val="0"/>
              </a:spcBef>
              <a:spcAft>
                <a:spcPct val="0"/>
              </a:spcAft>
              <a:defRPr sz="1500">
                <a:solidFill>
                  <a:schemeClr val="tx1"/>
                </a:solidFill>
                <a:latin typeface="Arial" charset="0"/>
                <a:cs typeface="Arial" charset="0"/>
              </a:defRPr>
            </a:lvl8pPr>
            <a:lvl9pPr marL="3886200" indent="-228600" defTabSz="847725" eaLnBrk="0" fontAlgn="base" hangingPunct="0">
              <a:spcBef>
                <a:spcPct val="0"/>
              </a:spcBef>
              <a:spcAft>
                <a:spcPct val="0"/>
              </a:spcAft>
              <a:defRPr sz="1500">
                <a:solidFill>
                  <a:schemeClr val="tx1"/>
                </a:solidFill>
                <a:latin typeface="Arial" charset="0"/>
                <a:cs typeface="Arial" charset="0"/>
              </a:defRPr>
            </a:lvl9pPr>
          </a:lstStyle>
          <a:p>
            <a:pPr algn="ctr">
              <a:spcBef>
                <a:spcPct val="50000"/>
              </a:spcBef>
            </a:pPr>
            <a:endParaRPr lang="en-US" altLang="en-US" sz="1800" b="1">
              <a:solidFill>
                <a:schemeClr val="bg1"/>
              </a:solidFill>
            </a:endParaRPr>
          </a:p>
        </p:txBody>
      </p:sp>
      <p:sp>
        <p:nvSpPr>
          <p:cNvPr id="6" name="Text Placeholder 4"/>
          <p:cNvSpPr>
            <a:spLocks noGrp="1"/>
          </p:cNvSpPr>
          <p:nvPr>
            <p:ph type="body" sz="quarter" idx="14" hasCustomPrompt="1"/>
          </p:nvPr>
        </p:nvSpPr>
        <p:spPr>
          <a:xfrm>
            <a:off x="251956" y="1774297"/>
            <a:ext cx="8593200" cy="1427752"/>
          </a:xfrm>
          <a:prstGeom prst="rect">
            <a:avLst/>
          </a:prstGeom>
        </p:spPr>
        <p:txBody>
          <a:bodyPr lIns="0" tIns="0" rIns="0" bIns="0">
            <a:spAutoFit/>
          </a:bodyPr>
          <a:lstStyle>
            <a:lvl1pPr marL="179352" indent="-179352">
              <a:buFont typeface="Arial" panose="020B0604020202020204" pitchFamily="34" charset="0"/>
              <a:buChar char="‒"/>
              <a:defRPr sz="1600"/>
            </a:lvl1pPr>
            <a:lvl2pPr marL="358703" indent="-179352">
              <a:defRPr sz="1600"/>
            </a:lvl2pPr>
            <a:lvl3pPr marL="538055" indent="-179352">
              <a:buFont typeface="Arial" panose="020B0604020202020204" pitchFamily="34" charset="0"/>
              <a:buChar char="‒"/>
              <a:tabLst/>
              <a:defRPr sz="1600"/>
            </a:lvl3pPr>
            <a:lvl4pPr marL="717406" indent="-179352">
              <a:defRPr sz="1600"/>
            </a:lvl4pPr>
            <a:lvl5pPr marL="896760" indent="-179352">
              <a:buFont typeface="Arial" panose="020B0604020202020204" pitchFamily="34" charset="0"/>
              <a:buChar char="‒"/>
              <a:defRPr sz="1600"/>
            </a:lvl5pPr>
          </a:lstStyle>
          <a:p>
            <a:pPr lvl="0"/>
            <a:r>
              <a:rPr lang="en-US" dirty="0" smtClean="0"/>
              <a:t>Click to insert text (Arial, 16pt)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1"/>
          <p:cNvSpPr>
            <a:spLocks noGrp="1"/>
          </p:cNvSpPr>
          <p:nvPr>
            <p:ph type="title" hasCustomPrompt="1"/>
          </p:nvPr>
        </p:nvSpPr>
        <p:spPr>
          <a:xfrm>
            <a:off x="252369" y="426927"/>
            <a:ext cx="8604298" cy="446173"/>
          </a:xfrm>
          <a:prstGeom prst="rect">
            <a:avLst/>
          </a:prstGeom>
        </p:spPr>
        <p:txBody>
          <a:bodyPr lIns="0" tIns="0" rIns="0" bIns="0">
            <a:spAutoFit/>
          </a:bodyPr>
          <a:lstStyle>
            <a:lvl1pPr>
              <a:defRPr baseline="0"/>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8" name="Rectangle 11"/>
          <p:cNvSpPr>
            <a:spLocks noChangeArrowheads="1"/>
          </p:cNvSpPr>
          <p:nvPr userDrawn="1"/>
        </p:nvSpPr>
        <p:spPr bwMode="auto">
          <a:xfrm>
            <a:off x="8401973" y="6577089"/>
            <a:ext cx="429292"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4071576527"/>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22" y="274638"/>
            <a:ext cx="8229759"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122" y="1600203"/>
            <a:ext cx="8229759"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120" y="6245225"/>
            <a:ext cx="2133230" cy="476250"/>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3661" y="6245225"/>
            <a:ext cx="2896685" cy="476250"/>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xfrm>
            <a:off x="6553650" y="6245225"/>
            <a:ext cx="2133230" cy="476250"/>
          </a:xfrm>
          <a:prstGeom prst="rect">
            <a:avLst/>
          </a:prstGeom>
          <a:ln/>
        </p:spPr>
        <p:txBody>
          <a:bodyPr/>
          <a:lstStyle>
            <a:lvl1pPr>
              <a:defRPr/>
            </a:lvl1pPr>
          </a:lstStyle>
          <a:p>
            <a:pPr>
              <a:defRPr/>
            </a:pPr>
            <a:fld id="{B6163526-0334-4270-92D1-D36745588DA0}" type="slidenum">
              <a:rPr lang="en-GB" altLang="en-US"/>
              <a:pPr>
                <a:defRPr/>
              </a:pPr>
              <a:t>‹#›</a:t>
            </a:fld>
            <a:endParaRPr lang="en-GB" altLang="en-US"/>
          </a:p>
        </p:txBody>
      </p:sp>
    </p:spTree>
    <p:extLst>
      <p:ext uri="{BB962C8B-B14F-4D97-AF65-F5344CB8AC3E}">
        <p14:creationId xmlns:p14="http://schemas.microsoft.com/office/powerpoint/2010/main" val="298002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_Title Layout - plain text only">
    <p:spTree>
      <p:nvGrpSpPr>
        <p:cNvPr id="1" name=""/>
        <p:cNvGrpSpPr/>
        <p:nvPr/>
      </p:nvGrpSpPr>
      <p:grpSpPr>
        <a:xfrm>
          <a:off x="0" y="0"/>
          <a:ext cx="0" cy="0"/>
          <a:chOff x="0" y="0"/>
          <a:chExt cx="0" cy="0"/>
        </a:xfrm>
      </p:grpSpPr>
      <p:sp>
        <p:nvSpPr>
          <p:cNvPr id="17" name="Text Placeholder 6"/>
          <p:cNvSpPr>
            <a:spLocks noGrp="1"/>
          </p:cNvSpPr>
          <p:nvPr>
            <p:ph type="body" sz="quarter" idx="10" hasCustomPrompt="1"/>
          </p:nvPr>
        </p:nvSpPr>
        <p:spPr>
          <a:xfrm>
            <a:off x="309114" y="5041853"/>
            <a:ext cx="8560255" cy="676951"/>
          </a:xfrm>
          <a:prstGeom prst="rect">
            <a:avLst/>
          </a:prstGeom>
        </p:spPr>
        <p:txBody>
          <a:bodyPr wrap="square" lIns="0" tIns="0" rIns="0" bIns="0" anchor="t" anchorCtr="0">
            <a:spAutoFit/>
          </a:bodyPr>
          <a:lstStyle>
            <a:lvl1pPr marL="0" marR="0" indent="0" algn="l" defTabSz="914216" rtl="0" eaLnBrk="0" fontAlgn="base" latinLnBrk="0" hangingPunct="0">
              <a:lnSpc>
                <a:spcPct val="100000"/>
              </a:lnSpc>
              <a:spcBef>
                <a:spcPts val="0"/>
              </a:spcBef>
              <a:spcAft>
                <a:spcPct val="0"/>
              </a:spcAft>
              <a:buClr>
                <a:srgbClr val="B23427"/>
              </a:buClr>
              <a:buSzTx/>
              <a:buFont typeface="Wingdings" pitchFamily="2" charset="2"/>
              <a:buNone/>
              <a:tabLst/>
              <a:defRPr lang="en-US" sz="4400" b="0" i="1" kern="1200" noProof="0" dirty="0" smtClean="0">
                <a:solidFill>
                  <a:schemeClr val="tx2"/>
                </a:solidFill>
                <a:latin typeface="Times New Roman" pitchFamily="18" charset="0"/>
                <a:ea typeface="+mn-ea"/>
                <a:cs typeface="+mn-cs"/>
              </a:defRPr>
            </a:lvl1pPr>
            <a:lvl2pPr marL="266648"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17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012"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34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marR="0" lvl="0" indent="0" algn="l" defTabSz="914216" rtl="0" eaLnBrk="0" fontAlgn="base" latinLnBrk="0" hangingPunct="0">
              <a:lnSpc>
                <a:spcPct val="100000"/>
              </a:lnSpc>
              <a:spcBef>
                <a:spcPts val="0"/>
              </a:spcBef>
              <a:spcAft>
                <a:spcPct val="0"/>
              </a:spcAft>
              <a:buClr>
                <a:srgbClr val="B23427"/>
              </a:buClr>
              <a:buSzTx/>
              <a:buFont typeface="Wingdings" pitchFamily="2" charset="2"/>
              <a:buNone/>
              <a:tabLst/>
              <a:defRPr/>
            </a:pPr>
            <a:r>
              <a:rPr lang="en-US" dirty="0" smtClean="0"/>
              <a:t>Click to insert Title</a:t>
            </a:r>
            <a:endParaRPr lang="en-US" noProof="0" dirty="0" smtClean="0"/>
          </a:p>
        </p:txBody>
      </p:sp>
      <p:sp>
        <p:nvSpPr>
          <p:cNvPr id="18" name="Text Placeholder 6"/>
          <p:cNvSpPr>
            <a:spLocks noGrp="1"/>
          </p:cNvSpPr>
          <p:nvPr>
            <p:ph type="body" sz="quarter" idx="11" hasCustomPrompt="1"/>
          </p:nvPr>
        </p:nvSpPr>
        <p:spPr>
          <a:xfrm>
            <a:off x="309114" y="5803334"/>
            <a:ext cx="8560255" cy="276935"/>
          </a:xfrm>
          <a:prstGeom prst="rect">
            <a:avLst/>
          </a:prstGeom>
        </p:spPr>
        <p:txBody>
          <a:bodyPr wrap="square" lIns="0" tIns="0" rIns="0" bIns="0" anchor="b" anchorCtr="0">
            <a:spAutoFit/>
          </a:bodyPr>
          <a:lstStyle>
            <a:lvl1pPr marL="0" marR="0" indent="0" algn="l" defTabSz="914216" rtl="0" eaLnBrk="0" fontAlgn="base" latinLnBrk="0" hangingPunct="0">
              <a:lnSpc>
                <a:spcPct val="100000"/>
              </a:lnSpc>
              <a:spcBef>
                <a:spcPts val="0"/>
              </a:spcBef>
              <a:spcAft>
                <a:spcPct val="0"/>
              </a:spcAft>
              <a:buClr>
                <a:srgbClr val="B23427"/>
              </a:buClr>
              <a:buSzTx/>
              <a:buFont typeface="Wingdings" pitchFamily="2" charset="2"/>
              <a:buNone/>
              <a:tabLst/>
              <a:defRPr lang="en-US" sz="1800" kern="1200" baseline="0">
                <a:solidFill>
                  <a:schemeClr val="tx1"/>
                </a:solidFill>
                <a:latin typeface="Times New Roman" pitchFamily="18" charset="0"/>
                <a:ea typeface="+mn-ea"/>
                <a:cs typeface="+mn-cs"/>
              </a:defRPr>
            </a:lvl1pPr>
            <a:lvl2pPr marL="266648"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17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012"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34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lvl="0" indent="0" algn="l" rtl="0" eaLnBrk="0" fontAlgn="base" hangingPunct="0">
              <a:spcBef>
                <a:spcPts val="0"/>
              </a:spcBef>
              <a:spcAft>
                <a:spcPct val="0"/>
              </a:spcAft>
              <a:buClr>
                <a:srgbClr val="B23427"/>
              </a:buClr>
              <a:buFont typeface="Wingdings" pitchFamily="2" charset="2"/>
              <a:buNone/>
            </a:pPr>
            <a:r>
              <a:rPr lang="en-US" noProof="0" dirty="0" smtClean="0"/>
              <a:t>Click to insert Sub-title/Presenter name(s)</a:t>
            </a:r>
          </a:p>
        </p:txBody>
      </p:sp>
      <p:sp>
        <p:nvSpPr>
          <p:cNvPr id="19" name="Text Placeholder 2"/>
          <p:cNvSpPr>
            <a:spLocks noGrp="1"/>
          </p:cNvSpPr>
          <p:nvPr>
            <p:ph type="body" sz="quarter" idx="12" hasCustomPrompt="1"/>
          </p:nvPr>
        </p:nvSpPr>
        <p:spPr>
          <a:xfrm>
            <a:off x="309114" y="6111906"/>
            <a:ext cx="8560255" cy="276935"/>
          </a:xfrm>
          <a:prstGeom prst="rect">
            <a:avLst/>
          </a:prstGeom>
        </p:spPr>
        <p:txBody>
          <a:bodyPr wrap="square" lIns="0" tIns="0" rIns="0" bIns="0">
            <a:spAutoFit/>
          </a:bodyPr>
          <a:lstStyle>
            <a:lvl1pPr marL="179352" indent="-179352">
              <a:buNone/>
              <a:defRPr lang="en-GB" sz="1800" kern="1200" baseline="0" dirty="0" smtClean="0">
                <a:solidFill>
                  <a:schemeClr val="tx1"/>
                </a:solidFill>
                <a:latin typeface="Times New Roman" pitchFamily="18" charset="0"/>
                <a:ea typeface="+mn-ea"/>
                <a:cs typeface="+mn-cs"/>
              </a:defRPr>
            </a:lvl1pPr>
          </a:lstStyle>
          <a:p>
            <a:pPr lvl="0"/>
            <a:r>
              <a:rPr lang="en-US" dirty="0" smtClean="0"/>
              <a:t>Click to insert date</a:t>
            </a:r>
          </a:p>
        </p:txBody>
      </p:sp>
      <p:sp>
        <p:nvSpPr>
          <p:cNvPr id="13" name="Line 16"/>
          <p:cNvSpPr>
            <a:spLocks noChangeShapeType="1"/>
          </p:cNvSpPr>
          <p:nvPr userDrawn="1"/>
        </p:nvSpPr>
        <p:spPr bwMode="auto">
          <a:xfrm>
            <a:off x="252413" y="6546922"/>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4" name="Rectangle 13"/>
          <p:cNvSpPr>
            <a:spLocks noChangeArrowheads="1"/>
          </p:cNvSpPr>
          <p:nvPr userDrawn="1"/>
        </p:nvSpPr>
        <p:spPr bwMode="auto">
          <a:xfrm>
            <a:off x="252421" y="6577089"/>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l">
              <a:defRPr/>
            </a:pPr>
            <a:r>
              <a:rPr lang="en-GB" altLang="en-US" sz="800" dirty="0" smtClean="0">
                <a:solidFill>
                  <a:srgbClr val="A19589"/>
                </a:solidFill>
                <a:latin typeface="Times New Roman" pitchFamily="18" charset="0"/>
              </a:rPr>
              <a:t>© Allen &amp; Overy LLP 2018</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372" y="194309"/>
            <a:ext cx="5187380" cy="374313"/>
          </a:xfrm>
          <a:prstGeom prst="rect">
            <a:avLst/>
          </a:prstGeom>
        </p:spPr>
      </p:pic>
    </p:spTree>
    <p:extLst>
      <p:ext uri="{BB962C8B-B14F-4D97-AF65-F5344CB8AC3E}">
        <p14:creationId xmlns:p14="http://schemas.microsoft.com/office/powerpoint/2010/main" val="3580989216"/>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Layout - plain with picture">
    <p:spTree>
      <p:nvGrpSpPr>
        <p:cNvPr id="1" name=""/>
        <p:cNvGrpSpPr/>
        <p:nvPr/>
      </p:nvGrpSpPr>
      <p:grpSpPr>
        <a:xfrm>
          <a:off x="0" y="0"/>
          <a:ext cx="0" cy="0"/>
          <a:chOff x="0" y="0"/>
          <a:chExt cx="0" cy="0"/>
        </a:xfrm>
      </p:grpSpPr>
      <p:sp>
        <p:nvSpPr>
          <p:cNvPr id="13" name="Text Placeholder 6"/>
          <p:cNvSpPr>
            <a:spLocks noGrp="1"/>
          </p:cNvSpPr>
          <p:nvPr>
            <p:ph type="body" sz="quarter" idx="10" hasCustomPrompt="1"/>
          </p:nvPr>
        </p:nvSpPr>
        <p:spPr>
          <a:xfrm>
            <a:off x="309114" y="5041853"/>
            <a:ext cx="8560255" cy="676951"/>
          </a:xfrm>
          <a:prstGeom prst="rect">
            <a:avLst/>
          </a:prstGeom>
        </p:spPr>
        <p:txBody>
          <a:bodyPr wrap="square" lIns="0" tIns="0" rIns="0" bIns="0" anchor="t" anchorCtr="0">
            <a:spAutoFit/>
          </a:bodyPr>
          <a:lstStyle>
            <a:lvl1pPr marL="0" marR="0" indent="0" algn="l" defTabSz="914216" rtl="0" eaLnBrk="0" fontAlgn="base" latinLnBrk="0" hangingPunct="0">
              <a:lnSpc>
                <a:spcPct val="100000"/>
              </a:lnSpc>
              <a:spcBef>
                <a:spcPts val="0"/>
              </a:spcBef>
              <a:spcAft>
                <a:spcPct val="0"/>
              </a:spcAft>
              <a:buClr>
                <a:srgbClr val="B23427"/>
              </a:buClr>
              <a:buSzTx/>
              <a:buFont typeface="Wingdings" pitchFamily="2" charset="2"/>
              <a:buNone/>
              <a:tabLst/>
              <a:defRPr lang="en-US" sz="4400" b="0" i="1" kern="1200" noProof="0" dirty="0" smtClean="0">
                <a:solidFill>
                  <a:schemeClr val="tx2"/>
                </a:solidFill>
                <a:latin typeface="Times New Roman" pitchFamily="18" charset="0"/>
                <a:ea typeface="+mn-ea"/>
                <a:cs typeface="+mn-cs"/>
              </a:defRPr>
            </a:lvl1pPr>
            <a:lvl2pPr marL="266648"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17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012"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34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marR="0" lvl="0" indent="0" algn="l" defTabSz="914216" rtl="0" eaLnBrk="0" fontAlgn="base" latinLnBrk="0" hangingPunct="0">
              <a:lnSpc>
                <a:spcPct val="100000"/>
              </a:lnSpc>
              <a:spcBef>
                <a:spcPts val="0"/>
              </a:spcBef>
              <a:spcAft>
                <a:spcPct val="0"/>
              </a:spcAft>
              <a:buClr>
                <a:srgbClr val="B23427"/>
              </a:buClr>
              <a:buSzTx/>
              <a:buFont typeface="Wingdings" pitchFamily="2" charset="2"/>
              <a:buNone/>
              <a:tabLst/>
              <a:defRPr/>
            </a:pPr>
            <a:r>
              <a:rPr lang="en-US" dirty="0" smtClean="0"/>
              <a:t>Click to insert Title</a:t>
            </a:r>
            <a:endParaRPr lang="en-US" noProof="0" dirty="0" smtClean="0"/>
          </a:p>
        </p:txBody>
      </p:sp>
      <p:sp>
        <p:nvSpPr>
          <p:cNvPr id="14" name="Text Placeholder 6"/>
          <p:cNvSpPr>
            <a:spLocks noGrp="1"/>
          </p:cNvSpPr>
          <p:nvPr>
            <p:ph type="body" sz="quarter" idx="11" hasCustomPrompt="1"/>
          </p:nvPr>
        </p:nvSpPr>
        <p:spPr>
          <a:xfrm>
            <a:off x="309114" y="5803334"/>
            <a:ext cx="8560255" cy="276935"/>
          </a:xfrm>
          <a:prstGeom prst="rect">
            <a:avLst/>
          </a:prstGeom>
        </p:spPr>
        <p:txBody>
          <a:bodyPr wrap="square" lIns="0" tIns="0" rIns="0" bIns="0" anchor="b" anchorCtr="0">
            <a:spAutoFit/>
          </a:bodyPr>
          <a:lstStyle>
            <a:lvl1pPr marL="0" marR="0" indent="0" algn="l" defTabSz="914216" rtl="0" eaLnBrk="0" fontAlgn="base" latinLnBrk="0" hangingPunct="0">
              <a:lnSpc>
                <a:spcPct val="100000"/>
              </a:lnSpc>
              <a:spcBef>
                <a:spcPts val="0"/>
              </a:spcBef>
              <a:spcAft>
                <a:spcPct val="0"/>
              </a:spcAft>
              <a:buClr>
                <a:srgbClr val="B23427"/>
              </a:buClr>
              <a:buSzTx/>
              <a:buFont typeface="Wingdings" pitchFamily="2" charset="2"/>
              <a:buNone/>
              <a:tabLst/>
              <a:defRPr lang="en-US" sz="1800" kern="1200" baseline="0">
                <a:solidFill>
                  <a:schemeClr val="tx1"/>
                </a:solidFill>
                <a:latin typeface="Times New Roman" pitchFamily="18" charset="0"/>
                <a:ea typeface="+mn-ea"/>
                <a:cs typeface="+mn-cs"/>
              </a:defRPr>
            </a:lvl1pPr>
            <a:lvl2pPr marL="266648"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17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012"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34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lvl="0" indent="0" algn="l" rtl="0" eaLnBrk="0" fontAlgn="base" hangingPunct="0">
              <a:spcBef>
                <a:spcPts val="0"/>
              </a:spcBef>
              <a:spcAft>
                <a:spcPct val="0"/>
              </a:spcAft>
              <a:buClr>
                <a:srgbClr val="B23427"/>
              </a:buClr>
              <a:buFont typeface="Wingdings" pitchFamily="2" charset="2"/>
              <a:buNone/>
            </a:pPr>
            <a:r>
              <a:rPr lang="en-US" noProof="0" dirty="0" smtClean="0"/>
              <a:t>Click to insert Sub-title/Presenter name(s)</a:t>
            </a:r>
          </a:p>
        </p:txBody>
      </p:sp>
      <p:sp>
        <p:nvSpPr>
          <p:cNvPr id="8" name="Picture Placeholder 3"/>
          <p:cNvSpPr>
            <a:spLocks noGrp="1"/>
          </p:cNvSpPr>
          <p:nvPr>
            <p:ph type="pic" sz="quarter" idx="13"/>
          </p:nvPr>
        </p:nvSpPr>
        <p:spPr>
          <a:xfrm>
            <a:off x="4556936" y="771526"/>
            <a:ext cx="4587077" cy="4292978"/>
          </a:xfrm>
          <a:prstGeom prst="rect">
            <a:avLst/>
          </a:prstGeom>
        </p:spPr>
        <p:txBody>
          <a:bodyPr lIns="91422" tIns="45712" rIns="91422" bIns="45712" rtlCol="0">
            <a:noAutofit/>
          </a:bodyPr>
          <a:lstStyle>
            <a:lvl1pPr marL="0" indent="0">
              <a:buNone/>
              <a:defRPr baseline="0"/>
            </a:lvl1pPr>
          </a:lstStyle>
          <a:p>
            <a:pPr lvl="0"/>
            <a:r>
              <a:rPr lang="en-US" noProof="0" smtClean="0"/>
              <a:t>Click icon to add picture</a:t>
            </a:r>
            <a:endParaRPr lang="en-GB" noProof="0" dirty="0"/>
          </a:p>
        </p:txBody>
      </p:sp>
      <p:sp>
        <p:nvSpPr>
          <p:cNvPr id="3" name="Text Placeholder 2"/>
          <p:cNvSpPr>
            <a:spLocks noGrp="1"/>
          </p:cNvSpPr>
          <p:nvPr>
            <p:ph type="body" sz="quarter" idx="12" hasCustomPrompt="1"/>
          </p:nvPr>
        </p:nvSpPr>
        <p:spPr>
          <a:xfrm>
            <a:off x="309114" y="6111906"/>
            <a:ext cx="8560255" cy="276935"/>
          </a:xfrm>
          <a:prstGeom prst="rect">
            <a:avLst/>
          </a:prstGeom>
        </p:spPr>
        <p:txBody>
          <a:bodyPr wrap="square" lIns="0" tIns="0" rIns="0" bIns="0">
            <a:spAutoFit/>
          </a:bodyPr>
          <a:lstStyle>
            <a:lvl1pPr marL="179352" indent="-179352">
              <a:buNone/>
              <a:defRPr lang="en-GB" sz="1800" kern="1200" baseline="0" dirty="0" smtClean="0">
                <a:solidFill>
                  <a:schemeClr val="tx1"/>
                </a:solidFill>
                <a:latin typeface="Times New Roman" pitchFamily="18" charset="0"/>
                <a:ea typeface="+mn-ea"/>
                <a:cs typeface="+mn-cs"/>
              </a:defRPr>
            </a:lvl1pPr>
          </a:lstStyle>
          <a:p>
            <a:pPr lvl="0"/>
            <a:r>
              <a:rPr lang="en-US" dirty="0" smtClean="0"/>
              <a:t>Click to insert date</a:t>
            </a:r>
          </a:p>
        </p:txBody>
      </p:sp>
      <p:sp>
        <p:nvSpPr>
          <p:cNvPr id="11" name="Line 16"/>
          <p:cNvSpPr>
            <a:spLocks noChangeShapeType="1"/>
          </p:cNvSpPr>
          <p:nvPr userDrawn="1"/>
        </p:nvSpPr>
        <p:spPr bwMode="auto">
          <a:xfrm>
            <a:off x="252413" y="6546922"/>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 name="Rectangle 11"/>
          <p:cNvSpPr>
            <a:spLocks noChangeArrowheads="1"/>
          </p:cNvSpPr>
          <p:nvPr userDrawn="1"/>
        </p:nvSpPr>
        <p:spPr bwMode="auto">
          <a:xfrm>
            <a:off x="252421" y="6577089"/>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l">
              <a:defRPr/>
            </a:pPr>
            <a:r>
              <a:rPr lang="en-GB" altLang="en-US" sz="800" dirty="0" smtClean="0">
                <a:solidFill>
                  <a:srgbClr val="A19589"/>
                </a:solidFill>
                <a:latin typeface="Times New Roman" pitchFamily="18" charset="0"/>
              </a:rPr>
              <a:t>© Allen &amp; Overy LLP 2018</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372" y="194309"/>
            <a:ext cx="5187380" cy="374313"/>
          </a:xfrm>
          <a:prstGeom prst="rect">
            <a:avLst/>
          </a:prstGeom>
        </p:spPr>
      </p:pic>
    </p:spTree>
    <p:extLst>
      <p:ext uri="{BB962C8B-B14F-4D97-AF65-F5344CB8AC3E}">
        <p14:creationId xmlns:p14="http://schemas.microsoft.com/office/powerpoint/2010/main" val="2162335394"/>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legac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1"/>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6" name="Rectangle 11"/>
          <p:cNvSpPr>
            <a:spLocks noGrp="1" noChangeArrowheads="1"/>
          </p:cNvSpPr>
          <p:nvPr>
            <p:ph idx="1"/>
          </p:nvPr>
        </p:nvSpPr>
        <p:spPr bwMode="auto">
          <a:xfrm>
            <a:off x="250781" y="1791873"/>
            <a:ext cx="8229759" cy="419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2" rIns="91422" bIns="45712" numCol="1" anchor="t" anchorCtr="0" compatLnSpc="1">
            <a:prstTxWarp prst="textNoShape">
              <a:avLst/>
            </a:prstTxWarp>
          </a:bodyPr>
          <a:lstStyle>
            <a:lvl1pPr marL="179352" indent="-179352">
              <a:buFont typeface="Arial" panose="020B0604020202020204" pitchFamily="34" charset="0"/>
              <a:buChar char="–"/>
              <a:defRPr sz="2000"/>
            </a:lvl1pPr>
            <a:lvl2pPr>
              <a:defRPr sz="2000"/>
            </a:lvl2pPr>
            <a:lvl3pPr marL="792005" indent="-342830">
              <a:buFont typeface="Arial" panose="020B0604020202020204" pitchFamily="34" charset="0"/>
              <a:buChar char="–"/>
              <a:defRPr sz="2000"/>
            </a:lvl3pPr>
            <a:lvl4pPr>
              <a:defRPr sz="2000"/>
            </a:lvl4pPr>
            <a:lvl5pPr marL="1241177" indent="-342830">
              <a:buFont typeface="Arial" panose="020B0604020202020204"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7" name="Rectangle 11"/>
          <p:cNvSpPr>
            <a:spLocks noChangeArrowheads="1"/>
          </p:cNvSpPr>
          <p:nvPr userDrawn="1"/>
        </p:nvSpPr>
        <p:spPr bwMode="auto">
          <a:xfrm>
            <a:off x="8401973" y="6577089"/>
            <a:ext cx="429292"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4090205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0"/>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5" name="Text Placeholder 4"/>
          <p:cNvSpPr>
            <a:spLocks noGrp="1"/>
          </p:cNvSpPr>
          <p:nvPr>
            <p:ph type="body" sz="quarter" idx="14" hasCustomPrompt="1"/>
          </p:nvPr>
        </p:nvSpPr>
        <p:spPr>
          <a:xfrm>
            <a:off x="251956" y="1774297"/>
            <a:ext cx="8593200" cy="1427752"/>
          </a:xfrm>
          <a:prstGeom prst="rect">
            <a:avLst/>
          </a:prstGeom>
        </p:spPr>
        <p:txBody>
          <a:bodyPr lIns="0" tIns="0" rIns="0" bIns="0">
            <a:spAutoFit/>
          </a:bodyPr>
          <a:lstStyle>
            <a:lvl1pPr marL="179352" indent="-179352">
              <a:buFont typeface="Arial" panose="020B0604020202020204" pitchFamily="34" charset="0"/>
              <a:buChar char="‒"/>
              <a:defRPr sz="1600" baseline="0"/>
            </a:lvl1pPr>
            <a:lvl2pPr marL="358703" indent="-179352">
              <a:defRPr sz="1600"/>
            </a:lvl2pPr>
            <a:lvl3pPr marL="538055" indent="-179352">
              <a:buFont typeface="Arial" panose="020B0604020202020204" pitchFamily="34" charset="0"/>
              <a:buChar char="‒"/>
              <a:tabLst/>
              <a:defRPr sz="1600"/>
            </a:lvl3pPr>
            <a:lvl4pPr marL="717406" indent="-179352">
              <a:defRPr sz="1600"/>
            </a:lvl4pPr>
            <a:lvl5pPr marL="896760" indent="-179352">
              <a:buFont typeface="Arial" panose="020B0604020202020204" pitchFamily="34" charset="0"/>
              <a:buChar char="‒"/>
              <a:defRPr sz="1600"/>
            </a:lvl5pPr>
          </a:lstStyle>
          <a:p>
            <a:pPr lvl="0"/>
            <a:r>
              <a:rPr lang="en-US" dirty="0" smtClean="0"/>
              <a:t>Click to insert text (Arial, 16pt)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11"/>
          <p:cNvSpPr>
            <a:spLocks noChangeArrowheads="1"/>
          </p:cNvSpPr>
          <p:nvPr userDrawn="1"/>
        </p:nvSpPr>
        <p:spPr bwMode="auto">
          <a:xfrm>
            <a:off x="8401973" y="6577089"/>
            <a:ext cx="429292"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3053393873"/>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0"/>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5" name="Rectangle 11"/>
          <p:cNvSpPr>
            <a:spLocks noChangeArrowheads="1"/>
          </p:cNvSpPr>
          <p:nvPr userDrawn="1"/>
        </p:nvSpPr>
        <p:spPr bwMode="auto">
          <a:xfrm>
            <a:off x="8401973" y="6577089"/>
            <a:ext cx="429292"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64419656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8401973" y="6577089"/>
            <a:ext cx="429292"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112379013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Divider - blue">
    <p:spTree>
      <p:nvGrpSpPr>
        <p:cNvPr id="1" name=""/>
        <p:cNvGrpSpPr/>
        <p:nvPr/>
      </p:nvGrpSpPr>
      <p:grpSpPr>
        <a:xfrm>
          <a:off x="0" y="0"/>
          <a:ext cx="0" cy="0"/>
          <a:chOff x="0" y="0"/>
          <a:chExt cx="0" cy="0"/>
        </a:xfrm>
      </p:grpSpPr>
      <p:sp>
        <p:nvSpPr>
          <p:cNvPr id="3" name="Rectangle 2"/>
          <p:cNvSpPr>
            <a:spLocks noChangeArrowheads="1"/>
          </p:cNvSpPr>
          <p:nvPr/>
        </p:nvSpPr>
        <p:spPr bwMode="auto">
          <a:xfrm>
            <a:off x="257130" y="2614283"/>
            <a:ext cx="8610693" cy="162945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500">
                <a:solidFill>
                  <a:schemeClr val="tx1"/>
                </a:solidFill>
                <a:latin typeface="Arial" charset="0"/>
                <a:cs typeface="Arial" charset="0"/>
              </a:defRPr>
            </a:lvl1pPr>
            <a:lvl2pPr marL="742950" indent="-285750" eaLnBrk="0" hangingPunct="0">
              <a:defRPr sz="1500">
                <a:solidFill>
                  <a:schemeClr val="tx1"/>
                </a:solidFill>
                <a:latin typeface="Arial" charset="0"/>
                <a:cs typeface="Arial" charset="0"/>
              </a:defRPr>
            </a:lvl2pPr>
            <a:lvl3pPr marL="1143000" indent="-228600" eaLnBrk="0" hangingPunct="0">
              <a:defRPr sz="1500">
                <a:solidFill>
                  <a:schemeClr val="tx1"/>
                </a:solidFill>
                <a:latin typeface="Arial" charset="0"/>
                <a:cs typeface="Arial" charset="0"/>
              </a:defRPr>
            </a:lvl3pPr>
            <a:lvl4pPr marL="1600200" indent="-228600" eaLnBrk="0" hangingPunct="0">
              <a:defRPr sz="1500">
                <a:solidFill>
                  <a:schemeClr val="tx1"/>
                </a:solidFill>
                <a:latin typeface="Arial" charset="0"/>
                <a:cs typeface="Arial" charset="0"/>
              </a:defRPr>
            </a:lvl4pPr>
            <a:lvl5pPr marL="2057400" indent="-228600" eaLnBrk="0" hangingPunct="0">
              <a:defRPr sz="1500">
                <a:solidFill>
                  <a:schemeClr val="tx1"/>
                </a:solidFill>
                <a:latin typeface="Arial" charset="0"/>
                <a:cs typeface="Arial" charset="0"/>
              </a:defRPr>
            </a:lvl5pPr>
            <a:lvl6pPr marL="2514600" indent="-228600" eaLnBrk="0" fontAlgn="base" hangingPunct="0">
              <a:spcBef>
                <a:spcPct val="0"/>
              </a:spcBef>
              <a:spcAft>
                <a:spcPct val="0"/>
              </a:spcAft>
              <a:defRPr sz="1500">
                <a:solidFill>
                  <a:schemeClr val="tx1"/>
                </a:solidFill>
                <a:latin typeface="Arial" charset="0"/>
                <a:cs typeface="Arial" charset="0"/>
              </a:defRPr>
            </a:lvl6pPr>
            <a:lvl7pPr marL="2971800" indent="-228600" eaLnBrk="0" fontAlgn="base" hangingPunct="0">
              <a:spcBef>
                <a:spcPct val="0"/>
              </a:spcBef>
              <a:spcAft>
                <a:spcPct val="0"/>
              </a:spcAft>
              <a:defRPr sz="1500">
                <a:solidFill>
                  <a:schemeClr val="tx1"/>
                </a:solidFill>
                <a:latin typeface="Arial" charset="0"/>
                <a:cs typeface="Arial" charset="0"/>
              </a:defRPr>
            </a:lvl7pPr>
            <a:lvl8pPr marL="3429000" indent="-228600" eaLnBrk="0" fontAlgn="base" hangingPunct="0">
              <a:spcBef>
                <a:spcPct val="0"/>
              </a:spcBef>
              <a:spcAft>
                <a:spcPct val="0"/>
              </a:spcAft>
              <a:defRPr sz="1500">
                <a:solidFill>
                  <a:schemeClr val="tx1"/>
                </a:solidFill>
                <a:latin typeface="Arial" charset="0"/>
                <a:cs typeface="Arial" charset="0"/>
              </a:defRPr>
            </a:lvl8pPr>
            <a:lvl9pPr marL="3886200" indent="-228600" eaLnBrk="0" fontAlgn="base" hangingPunct="0">
              <a:spcBef>
                <a:spcPct val="0"/>
              </a:spcBef>
              <a:spcAft>
                <a:spcPct val="0"/>
              </a:spcAft>
              <a:defRPr sz="1500">
                <a:solidFill>
                  <a:schemeClr val="tx1"/>
                </a:solidFill>
                <a:latin typeface="Arial" charset="0"/>
                <a:cs typeface="Arial" charset="0"/>
              </a:defRPr>
            </a:lvl9pPr>
          </a:lstStyle>
          <a:p>
            <a:pPr algn="ctr" eaLnBrk="1" hangingPunct="1">
              <a:buClr>
                <a:srgbClr val="B23427"/>
              </a:buClr>
              <a:buFont typeface="Wingdings" pitchFamily="2" charset="2"/>
              <a:buNone/>
            </a:pPr>
            <a:endParaRPr lang="en-US" altLang="en-US" sz="3800"/>
          </a:p>
        </p:txBody>
      </p:sp>
      <p:sp>
        <p:nvSpPr>
          <p:cNvPr id="9" name="Text Placeholder 6"/>
          <p:cNvSpPr>
            <a:spLocks noGrp="1"/>
          </p:cNvSpPr>
          <p:nvPr>
            <p:ph type="body" sz="quarter" idx="11" hasCustomPrompt="1"/>
          </p:nvPr>
        </p:nvSpPr>
        <p:spPr>
          <a:xfrm>
            <a:off x="394401" y="3132227"/>
            <a:ext cx="8336152" cy="593570"/>
          </a:xfrm>
          <a:prstGeom prst="rect">
            <a:avLst/>
          </a:prstGeom>
        </p:spPr>
        <p:txBody>
          <a:bodyPr lIns="91422" tIns="45712" rIns="91422" bIns="45712" anchor="ctr" anchorCtr="0"/>
          <a:lstStyle>
            <a:lvl1pPr marL="0" indent="0" algn="l" rtl="0" eaLnBrk="0" fontAlgn="base" hangingPunct="0">
              <a:spcBef>
                <a:spcPts val="0"/>
              </a:spcBef>
              <a:spcAft>
                <a:spcPct val="0"/>
              </a:spcAft>
              <a:buClr>
                <a:srgbClr val="B23427"/>
              </a:buClr>
              <a:buFont typeface="Wingdings" pitchFamily="2" charset="2"/>
              <a:buNone/>
              <a:defRPr lang="en-GB" sz="3600" b="1" i="1" kern="1200" baseline="0" dirty="0">
                <a:solidFill>
                  <a:schemeClr val="bg1"/>
                </a:solidFill>
                <a:latin typeface="Times New Roman" pitchFamily="18" charset="0"/>
                <a:ea typeface="+mn-ea"/>
                <a:cs typeface="+mn-cs"/>
              </a:defRPr>
            </a:lvl1pPr>
            <a:lvl2pPr marL="266648"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17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012"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34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lvl="0"/>
            <a:r>
              <a:rPr lang="en-US" dirty="0" smtClean="0"/>
              <a:t>Click to insert divider text</a:t>
            </a:r>
          </a:p>
        </p:txBody>
      </p:sp>
      <p:sp>
        <p:nvSpPr>
          <p:cNvPr id="6" name="Rectangle 11"/>
          <p:cNvSpPr>
            <a:spLocks noChangeArrowheads="1"/>
          </p:cNvSpPr>
          <p:nvPr userDrawn="1"/>
        </p:nvSpPr>
        <p:spPr bwMode="auto">
          <a:xfrm>
            <a:off x="8401973" y="6577089"/>
            <a:ext cx="429292"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820820825"/>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only w/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0"/>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5" name="Content Placeholder 13"/>
          <p:cNvSpPr>
            <a:spLocks noGrp="1"/>
          </p:cNvSpPr>
          <p:nvPr>
            <p:ph sz="quarter" idx="16" hasCustomPrompt="1"/>
          </p:nvPr>
        </p:nvSpPr>
        <p:spPr>
          <a:xfrm>
            <a:off x="252007" y="6392864"/>
            <a:ext cx="8617362" cy="138467"/>
          </a:xfrm>
          <a:prstGeom prst="rect">
            <a:avLst/>
          </a:prstGeom>
        </p:spPr>
        <p:txBody>
          <a:bodyPr wrap="square" lIns="0" tIns="0" rIns="0" bIns="0" anchor="b" anchorCtr="0">
            <a:spAutoFit/>
          </a:bodyPr>
          <a:lstStyle>
            <a:lvl1pPr marL="541230" indent="-541230">
              <a:spcBef>
                <a:spcPts val="0"/>
              </a:spcBef>
              <a:buNone/>
              <a:tabLst>
                <a:tab pos="449173" algn="r"/>
              </a:tabLst>
              <a:defRPr sz="900">
                <a:solidFill>
                  <a:schemeClr val="tx1"/>
                </a:solidFill>
              </a:defRPr>
            </a:lvl1pPr>
            <a:lvl2pPr marL="266648" indent="0">
              <a:buNone/>
              <a:defRPr/>
            </a:lvl2pPr>
            <a:lvl3pPr marL="449173" indent="0">
              <a:buNone/>
              <a:defRPr/>
            </a:lvl3pPr>
            <a:lvl4pPr marL="692012" indent="0">
              <a:buNone/>
              <a:defRPr/>
            </a:lvl4pPr>
            <a:lvl5pPr marL="898345" indent="0">
              <a:buNone/>
              <a:defRPr/>
            </a:lvl5pPr>
          </a:lstStyle>
          <a:p>
            <a:pPr lvl="0"/>
            <a:r>
              <a:rPr lang="en-US" altLang="en-US" dirty="0" smtClean="0"/>
              <a:t>Click to insert Footnotes/Source</a:t>
            </a:r>
            <a:endParaRPr lang="en-US" dirty="0" smtClean="0"/>
          </a:p>
        </p:txBody>
      </p:sp>
      <p:sp>
        <p:nvSpPr>
          <p:cNvPr id="7" name="Rectangle 11"/>
          <p:cNvSpPr>
            <a:spLocks noChangeArrowheads="1"/>
          </p:cNvSpPr>
          <p:nvPr userDrawn="1"/>
        </p:nvSpPr>
        <p:spPr bwMode="auto">
          <a:xfrm>
            <a:off x="8401973" y="6577089"/>
            <a:ext cx="429292"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239011993"/>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Line 12"/>
          <p:cNvSpPr>
            <a:spLocks noChangeShapeType="1"/>
          </p:cNvSpPr>
          <p:nvPr userDrawn="1"/>
        </p:nvSpPr>
        <p:spPr bwMode="auto">
          <a:xfrm>
            <a:off x="252413" y="398371"/>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0" name="Line 16"/>
          <p:cNvSpPr>
            <a:spLocks noChangeShapeType="1"/>
          </p:cNvSpPr>
          <p:nvPr userDrawn="1"/>
        </p:nvSpPr>
        <p:spPr bwMode="auto">
          <a:xfrm>
            <a:off x="252413" y="6546922"/>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1" name="Rectangle 10"/>
          <p:cNvSpPr>
            <a:spLocks noChangeArrowheads="1"/>
          </p:cNvSpPr>
          <p:nvPr userDrawn="1"/>
        </p:nvSpPr>
        <p:spPr bwMode="auto">
          <a:xfrm>
            <a:off x="252421" y="6577088"/>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l">
              <a:defRPr/>
            </a:pPr>
            <a:r>
              <a:rPr lang="en-GB" altLang="en-US" sz="800" dirty="0" smtClean="0">
                <a:solidFill>
                  <a:srgbClr val="A19589"/>
                </a:solidFill>
                <a:latin typeface="Times New Roman" pitchFamily="18" charset="0"/>
              </a:rPr>
              <a:t>© Allen &amp; Overy LLP 2018</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65791" y="129541"/>
            <a:ext cx="1895389" cy="136768"/>
          </a:xfrm>
          <a:prstGeom prst="rect">
            <a:avLst/>
          </a:prstGeom>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iming>
    <p:tnLst>
      <p:par>
        <p:cTn id="1" dur="indefinite" restart="never" nodeType="tmRoot"/>
      </p:par>
    </p:tnLst>
  </p:timing>
  <p:hf hdr="0" ftr="0" dt="0"/>
  <p:txStyles>
    <p:titleStyle>
      <a:lvl1pPr algn="l" defTabSz="847640" rtl="0" eaLnBrk="1" fontAlgn="base" hangingPunct="1">
        <a:spcBef>
          <a:spcPct val="0"/>
        </a:spcBef>
        <a:spcAft>
          <a:spcPct val="0"/>
        </a:spcAft>
        <a:buFont typeface="Times New Roman" pitchFamily="18" charset="0"/>
        <a:defRPr lang="en-GB" sz="2900" b="1" kern="1200" dirty="0">
          <a:solidFill>
            <a:srgbClr val="B23427"/>
          </a:solidFill>
          <a:latin typeface="Times New Roman" panose="02020603050405020304" pitchFamily="18" charset="0"/>
          <a:ea typeface="+mj-ea"/>
          <a:cs typeface="Times New Roman" panose="02020603050405020304" pitchFamily="18" charset="0"/>
        </a:defRPr>
      </a:lvl1pPr>
      <a:lvl2pPr algn="l" defTabSz="847640"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2pPr>
      <a:lvl3pPr algn="l" defTabSz="847640"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3pPr>
      <a:lvl4pPr algn="l" defTabSz="847640"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4pPr>
      <a:lvl5pPr algn="l" defTabSz="847640"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5pPr>
      <a:lvl6pPr marL="457155" algn="l" defTabSz="847640"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6pPr>
      <a:lvl7pPr marL="914308" algn="l" defTabSz="847640"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7pPr>
      <a:lvl8pPr marL="1371463" algn="l" defTabSz="847640"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8pPr>
      <a:lvl9pPr marL="1828617" algn="l" defTabSz="847640"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9pPr>
    </p:titleStyle>
    <p:bodyStyle>
      <a:lvl1pPr marL="179370" indent="-179370" algn="l" rtl="0" eaLnBrk="1" fontAlgn="base" hangingPunct="1">
        <a:spcBef>
          <a:spcPct val="20000"/>
        </a:spcBef>
        <a:spcAft>
          <a:spcPct val="0"/>
        </a:spcAft>
        <a:buFont typeface="Arial" charset="0"/>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444455" indent="-177782" algn="l" rtl="0" eaLnBrk="1" fontAlgn="base" hangingPunct="1">
        <a:spcBef>
          <a:spcPct val="20000"/>
        </a:spcBef>
        <a:spcAft>
          <a:spcPct val="0"/>
        </a:spcAft>
        <a:buFont typeface="Arial" charset="0"/>
        <a:buChar char="–"/>
        <a:defRPr lang="en-US" sz="2200" kern="1200" dirty="0">
          <a:solidFill>
            <a:schemeClr val="tx1"/>
          </a:solidFill>
          <a:latin typeface="Arial" panose="020B0604020202020204" pitchFamily="34" charset="0"/>
          <a:ea typeface="+mn-ea"/>
          <a:cs typeface="Arial" panose="020B0604020202020204" pitchFamily="34" charset="0"/>
        </a:defRPr>
      </a:lvl2pPr>
      <a:lvl3pPr marL="792084" indent="-342865" algn="l" rtl="0" eaLnBrk="1" fontAlgn="base" hangingPunct="1">
        <a:spcBef>
          <a:spcPct val="20000"/>
        </a:spcBef>
        <a:spcAft>
          <a:spcPct val="0"/>
        </a:spcAft>
        <a:buFont typeface="Arial" charset="0"/>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034947" indent="-342865" algn="l" rtl="0" eaLnBrk="1" fontAlgn="base" hangingPunct="1">
        <a:spcBef>
          <a:spcPct val="20000"/>
        </a:spcBef>
        <a:spcAft>
          <a:spcPct val="0"/>
        </a:spcAft>
        <a:buFont typeface="Arial" charset="0"/>
        <a:buChar char="–"/>
        <a:defRPr lang="en-US" sz="1500" kern="1200" dirty="0">
          <a:solidFill>
            <a:schemeClr val="tx1"/>
          </a:solidFill>
          <a:latin typeface="Arial" panose="020B0604020202020204" pitchFamily="34" charset="0"/>
          <a:ea typeface="+mn-ea"/>
          <a:cs typeface="Arial" panose="020B0604020202020204" pitchFamily="34" charset="0"/>
        </a:defRPr>
      </a:lvl4pPr>
      <a:lvl5pPr marL="1241301" indent="-342865" algn="l" rtl="0" eaLnBrk="1" fontAlgn="base" hangingPunct="1">
        <a:spcBef>
          <a:spcPct val="20000"/>
        </a:spcBef>
        <a:spcAft>
          <a:spcPct val="0"/>
        </a:spcAft>
        <a:buFont typeface="Arial" charset="0"/>
        <a:buChar char="»"/>
        <a:defRPr lang="en-GB" sz="1400" kern="1200" dirty="0">
          <a:solidFill>
            <a:schemeClr val="tx1"/>
          </a:solidFill>
          <a:latin typeface="Arial" panose="020B0604020202020204" pitchFamily="34" charset="0"/>
          <a:ea typeface="+mn-ea"/>
          <a:cs typeface="Arial" panose="020B0604020202020204" pitchFamily="34" charset="0"/>
        </a:defRPr>
      </a:lvl5pPr>
      <a:lvl6pPr marL="2514348" indent="-228577" algn="l" defTabSz="91430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3" indent="-228577" algn="l" defTabSz="91430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7" indent="-228577" algn="l" defTabSz="91430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7" algn="l" defTabSz="91430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8" rtl="0" eaLnBrk="1" latinLnBrk="0" hangingPunct="1">
        <a:defRPr sz="1800" kern="1200">
          <a:solidFill>
            <a:schemeClr val="tx1"/>
          </a:solidFill>
          <a:latin typeface="+mn-lt"/>
          <a:ea typeface="+mn-ea"/>
          <a:cs typeface="+mn-cs"/>
        </a:defRPr>
      </a:lvl1pPr>
      <a:lvl2pPr marL="457155" algn="l" defTabSz="914308" rtl="0" eaLnBrk="1" latinLnBrk="0" hangingPunct="1">
        <a:defRPr sz="1800" kern="1200">
          <a:solidFill>
            <a:schemeClr val="tx1"/>
          </a:solidFill>
          <a:latin typeface="+mn-lt"/>
          <a:ea typeface="+mn-ea"/>
          <a:cs typeface="+mn-cs"/>
        </a:defRPr>
      </a:lvl2pPr>
      <a:lvl3pPr marL="914308" algn="l" defTabSz="914308" rtl="0" eaLnBrk="1" latinLnBrk="0" hangingPunct="1">
        <a:defRPr sz="1800" kern="1200">
          <a:solidFill>
            <a:schemeClr val="tx1"/>
          </a:solidFill>
          <a:latin typeface="+mn-lt"/>
          <a:ea typeface="+mn-ea"/>
          <a:cs typeface="+mn-cs"/>
        </a:defRPr>
      </a:lvl3pPr>
      <a:lvl4pPr marL="1371463" algn="l" defTabSz="914308" rtl="0" eaLnBrk="1" latinLnBrk="0" hangingPunct="1">
        <a:defRPr sz="1800" kern="1200">
          <a:solidFill>
            <a:schemeClr val="tx1"/>
          </a:solidFill>
          <a:latin typeface="+mn-lt"/>
          <a:ea typeface="+mn-ea"/>
          <a:cs typeface="+mn-cs"/>
        </a:defRPr>
      </a:lvl4pPr>
      <a:lvl5pPr marL="1828617" algn="l" defTabSz="914308" rtl="0" eaLnBrk="1" latinLnBrk="0" hangingPunct="1">
        <a:defRPr sz="1800" kern="1200">
          <a:solidFill>
            <a:schemeClr val="tx1"/>
          </a:solidFill>
          <a:latin typeface="+mn-lt"/>
          <a:ea typeface="+mn-ea"/>
          <a:cs typeface="+mn-cs"/>
        </a:defRPr>
      </a:lvl5pPr>
      <a:lvl6pPr marL="2285772" algn="l" defTabSz="914308" rtl="0" eaLnBrk="1" latinLnBrk="0" hangingPunct="1">
        <a:defRPr sz="1800" kern="1200">
          <a:solidFill>
            <a:schemeClr val="tx1"/>
          </a:solidFill>
          <a:latin typeface="+mn-lt"/>
          <a:ea typeface="+mn-ea"/>
          <a:cs typeface="+mn-cs"/>
        </a:defRPr>
      </a:lvl6pPr>
      <a:lvl7pPr marL="2742925" algn="l" defTabSz="914308" rtl="0" eaLnBrk="1" latinLnBrk="0" hangingPunct="1">
        <a:defRPr sz="1800" kern="1200">
          <a:solidFill>
            <a:schemeClr val="tx1"/>
          </a:solidFill>
          <a:latin typeface="+mn-lt"/>
          <a:ea typeface="+mn-ea"/>
          <a:cs typeface="+mn-cs"/>
        </a:defRPr>
      </a:lvl7pPr>
      <a:lvl8pPr marL="3200080" algn="l" defTabSz="914308" rtl="0" eaLnBrk="1" latinLnBrk="0" hangingPunct="1">
        <a:defRPr sz="1800" kern="1200">
          <a:solidFill>
            <a:schemeClr val="tx1"/>
          </a:solidFill>
          <a:latin typeface="+mn-lt"/>
          <a:ea typeface="+mn-ea"/>
          <a:cs typeface="+mn-cs"/>
        </a:defRPr>
      </a:lvl8pPr>
      <a:lvl9pPr marL="3657234" algn="l" defTabSz="9143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1872" y="4791075"/>
            <a:ext cx="8560255" cy="492443"/>
          </a:xfrm>
        </p:spPr>
        <p:txBody>
          <a:bodyPr/>
          <a:lstStyle/>
          <a:p>
            <a:pPr lvl="0"/>
            <a:r>
              <a:rPr lang="pl-PL" sz="3200" i="0" dirty="0" smtClean="0">
                <a:solidFill>
                  <a:srgbClr val="B23427"/>
                </a:solidFill>
              </a:rPr>
              <a:t>PPP </a:t>
            </a:r>
            <a:r>
              <a:rPr lang="pl-PL" sz="3200" i="0" dirty="0" err="1">
                <a:solidFill>
                  <a:srgbClr val="B23427"/>
                </a:solidFill>
              </a:rPr>
              <a:t>Contract</a:t>
            </a:r>
            <a:endParaRPr lang="en-GB" sz="3200" i="0" dirty="0">
              <a:solidFill>
                <a:srgbClr val="B23427"/>
              </a:solidFill>
            </a:endParaRPr>
          </a:p>
        </p:txBody>
      </p:sp>
      <p:sp>
        <p:nvSpPr>
          <p:cNvPr id="3" name="Text Placeholder 2"/>
          <p:cNvSpPr>
            <a:spLocks noGrp="1"/>
          </p:cNvSpPr>
          <p:nvPr>
            <p:ph type="body" sz="quarter" idx="11"/>
          </p:nvPr>
        </p:nvSpPr>
        <p:spPr/>
        <p:txBody>
          <a:bodyPr/>
          <a:lstStyle/>
          <a:p>
            <a:r>
              <a:rPr lang="en-US" dirty="0" smtClean="0">
                <a:solidFill>
                  <a:srgbClr val="000000"/>
                </a:solidFill>
              </a:rPr>
              <a:t>Tirana, Albania</a:t>
            </a:r>
            <a:endParaRPr lang="en-GB" dirty="0"/>
          </a:p>
        </p:txBody>
      </p:sp>
      <p:sp>
        <p:nvSpPr>
          <p:cNvPr id="5" name="Text Placeholder 4"/>
          <p:cNvSpPr>
            <a:spLocks noGrp="1"/>
          </p:cNvSpPr>
          <p:nvPr>
            <p:ph type="body" sz="quarter" idx="12"/>
          </p:nvPr>
        </p:nvSpPr>
        <p:spPr>
          <a:xfrm>
            <a:off x="309112" y="6111905"/>
            <a:ext cx="8560255" cy="276999"/>
          </a:xfrm>
        </p:spPr>
        <p:txBody>
          <a:bodyPr/>
          <a:lstStyle/>
          <a:p>
            <a:pPr lvl="0"/>
            <a:r>
              <a:rPr lang="en-US" dirty="0" smtClean="0">
                <a:solidFill>
                  <a:srgbClr val="000000"/>
                </a:solidFill>
              </a:rPr>
              <a:t>11</a:t>
            </a:r>
            <a:r>
              <a:rPr lang="en-US" dirty="0" smtClean="0">
                <a:solidFill>
                  <a:srgbClr val="000000"/>
                </a:solidFill>
              </a:rPr>
              <a:t> </a:t>
            </a:r>
            <a:r>
              <a:rPr lang="en-US" dirty="0" smtClean="0">
                <a:solidFill>
                  <a:srgbClr val="000000"/>
                </a:solidFill>
              </a:rPr>
              <a:t>October</a:t>
            </a:r>
            <a:r>
              <a:rPr lang="pl-PL" dirty="0" smtClean="0">
                <a:solidFill>
                  <a:srgbClr val="000000"/>
                </a:solidFill>
              </a:rPr>
              <a:t> </a:t>
            </a:r>
            <a:r>
              <a:rPr lang="pl-PL" dirty="0">
                <a:solidFill>
                  <a:srgbClr val="000000"/>
                </a:solidFill>
              </a:rPr>
              <a:t>2018</a:t>
            </a:r>
            <a:endParaRPr lang="en-GB" dirty="0">
              <a:solidFill>
                <a:srgbClr val="000000"/>
              </a:solidFill>
            </a:endParaRP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5907"/>
          <a:stretch/>
        </p:blipFill>
        <p:spPr>
          <a:xfrm>
            <a:off x="0" y="1143000"/>
            <a:ext cx="9144000" cy="3162300"/>
          </a:xfrm>
          <a:prstGeom prst="rect">
            <a:avLst/>
          </a:prstGeom>
        </p:spPr>
      </p:pic>
      <p:sp>
        <p:nvSpPr>
          <p:cNvPr id="7" name="TextBox 6"/>
          <p:cNvSpPr txBox="1"/>
          <p:nvPr/>
        </p:nvSpPr>
        <p:spPr>
          <a:xfrm>
            <a:off x="5838828" y="4191002"/>
            <a:ext cx="3305175" cy="107722"/>
          </a:xfrm>
          <a:prstGeom prst="rect">
            <a:avLst/>
          </a:prstGeom>
          <a:noFill/>
        </p:spPr>
        <p:txBody>
          <a:bodyPr wrap="square" lIns="0" tIns="0" rIns="0" bIns="0" rtlCol="0">
            <a:spAutoFit/>
          </a:bodyPr>
          <a:lstStyle/>
          <a:p>
            <a:r>
              <a:rPr lang="pl-PL" sz="700" i="1" dirty="0" smtClean="0">
                <a:solidFill>
                  <a:schemeClr val="bg1">
                    <a:lumMod val="65000"/>
                  </a:schemeClr>
                </a:solidFill>
              </a:rPr>
              <a:t>Source: </a:t>
            </a:r>
            <a:r>
              <a:rPr lang="en-GB" sz="700" i="1" dirty="0" smtClean="0">
                <a:solidFill>
                  <a:schemeClr val="bg1">
                    <a:lumMod val="65000"/>
                  </a:schemeClr>
                </a:solidFill>
              </a:rPr>
              <a:t>https</a:t>
            </a:r>
            <a:r>
              <a:rPr lang="en-GB" sz="700" i="1" dirty="0">
                <a:solidFill>
                  <a:schemeClr val="bg1">
                    <a:lumMod val="65000"/>
                  </a:schemeClr>
                </a:solidFill>
              </a:rPr>
              <a:t>://</a:t>
            </a:r>
            <a:r>
              <a:rPr lang="en-GB" sz="700" i="1" dirty="0" smtClean="0">
                <a:solidFill>
                  <a:schemeClr val="bg1">
                    <a:lumMod val="65000"/>
                  </a:schemeClr>
                </a:solidFill>
              </a:rPr>
              <a:t>commons.wikimedia.org/wiki/File:Royal_Derby_Hospital_Facade.jpg</a:t>
            </a:r>
            <a:r>
              <a:rPr lang="pl-PL" sz="700" i="1" dirty="0" smtClean="0">
                <a:solidFill>
                  <a:schemeClr val="bg1">
                    <a:lumMod val="65000"/>
                  </a:schemeClr>
                </a:solidFill>
              </a:rPr>
              <a:t> </a:t>
            </a:r>
            <a:endParaRPr lang="en-GB" sz="700" i="1" dirty="0" smtClean="0">
              <a:solidFill>
                <a:schemeClr val="bg1">
                  <a:lumMod val="65000"/>
                </a:schemeClr>
              </a:solidFill>
            </a:endParaRPr>
          </a:p>
        </p:txBody>
      </p:sp>
    </p:spTree>
    <p:extLst>
      <p:ext uri="{BB962C8B-B14F-4D97-AF65-F5344CB8AC3E}">
        <p14:creationId xmlns:p14="http://schemas.microsoft.com/office/powerpoint/2010/main" val="309503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429050" y="2970282"/>
            <a:ext cx="422624" cy="18466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Isosceles Triangle 4"/>
          <p:cNvSpPr/>
          <p:nvPr/>
        </p:nvSpPr>
        <p:spPr>
          <a:xfrm>
            <a:off x="2429050" y="2320121"/>
            <a:ext cx="422624" cy="18466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16"/>
          <p:cNvSpPr/>
          <p:nvPr/>
        </p:nvSpPr>
        <p:spPr>
          <a:xfrm>
            <a:off x="2429050" y="4273494"/>
            <a:ext cx="422624" cy="18466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17"/>
          <p:cNvSpPr/>
          <p:nvPr/>
        </p:nvSpPr>
        <p:spPr>
          <a:xfrm>
            <a:off x="2429050" y="3623329"/>
            <a:ext cx="422624" cy="18466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20"/>
          <p:cNvSpPr/>
          <p:nvPr/>
        </p:nvSpPr>
        <p:spPr>
          <a:xfrm>
            <a:off x="2429050" y="4907962"/>
            <a:ext cx="422624" cy="18466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Contents of </a:t>
            </a:r>
            <a:r>
              <a:rPr lang="en-GB" dirty="0" smtClean="0"/>
              <a:t>a</a:t>
            </a:r>
            <a:r>
              <a:rPr lang="pl-PL" dirty="0" smtClean="0"/>
              <a:t> PPP </a:t>
            </a:r>
            <a:r>
              <a:rPr lang="pl-PL" dirty="0" err="1" smtClean="0"/>
              <a:t>Contract</a:t>
            </a:r>
            <a:endParaRPr lang="en-GB" dirty="0"/>
          </a:p>
        </p:txBody>
      </p:sp>
      <p:sp>
        <p:nvSpPr>
          <p:cNvPr id="6" name="Rectangle 5"/>
          <p:cNvSpPr/>
          <p:nvPr/>
        </p:nvSpPr>
        <p:spPr>
          <a:xfrm>
            <a:off x="2643192" y="2320121"/>
            <a:ext cx="3614737" cy="3275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263525" y="1787528"/>
            <a:ext cx="5994400" cy="532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180000" rtlCol="0" anchor="ctr"/>
          <a:lstStyle/>
          <a:p>
            <a:r>
              <a:rPr lang="en-GB" sz="1600" b="1" dirty="0"/>
              <a:t>Construction Phase </a:t>
            </a:r>
          </a:p>
        </p:txBody>
      </p:sp>
      <p:sp>
        <p:nvSpPr>
          <p:cNvPr id="8" name="Rectangle 7"/>
          <p:cNvSpPr/>
          <p:nvPr/>
        </p:nvSpPr>
        <p:spPr>
          <a:xfrm>
            <a:off x="2428877" y="2502855"/>
            <a:ext cx="6459537" cy="505271"/>
          </a:xfrm>
          <a:prstGeom prst="rect">
            <a:avLst/>
          </a:prstGeom>
          <a:solidFill>
            <a:srgbClr val="D0D5D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600" dirty="0">
                <a:solidFill>
                  <a:schemeClr val="tx1"/>
                </a:solidFill>
              </a:rPr>
              <a:t>obligation to build to specification </a:t>
            </a:r>
          </a:p>
        </p:txBody>
      </p:sp>
      <p:sp>
        <p:nvSpPr>
          <p:cNvPr id="9" name="Rectangle 8"/>
          <p:cNvSpPr/>
          <p:nvPr/>
        </p:nvSpPr>
        <p:spPr>
          <a:xfrm>
            <a:off x="2428877" y="3152329"/>
            <a:ext cx="6459537" cy="505271"/>
          </a:xfrm>
          <a:prstGeom prst="rect">
            <a:avLst/>
          </a:prstGeom>
          <a:solidFill>
            <a:srgbClr val="D0D5D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600" dirty="0">
                <a:solidFill>
                  <a:schemeClr val="tx1"/>
                </a:solidFill>
              </a:rPr>
              <a:t>obligation to build by fixed date</a:t>
            </a:r>
          </a:p>
        </p:txBody>
      </p:sp>
      <p:sp>
        <p:nvSpPr>
          <p:cNvPr id="19" name="Rectangle 18"/>
          <p:cNvSpPr/>
          <p:nvPr/>
        </p:nvSpPr>
        <p:spPr>
          <a:xfrm>
            <a:off x="2428877" y="3806067"/>
            <a:ext cx="6459537" cy="505271"/>
          </a:xfrm>
          <a:prstGeom prst="rect">
            <a:avLst/>
          </a:prstGeom>
          <a:solidFill>
            <a:srgbClr val="D0D5D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600" dirty="0">
                <a:solidFill>
                  <a:schemeClr val="tx1"/>
                </a:solidFill>
              </a:rPr>
              <a:t>liquidated damages </a:t>
            </a:r>
          </a:p>
        </p:txBody>
      </p:sp>
      <p:sp>
        <p:nvSpPr>
          <p:cNvPr id="20" name="Rectangle 19"/>
          <p:cNvSpPr/>
          <p:nvPr/>
        </p:nvSpPr>
        <p:spPr>
          <a:xfrm>
            <a:off x="2428877" y="4455539"/>
            <a:ext cx="6459537" cy="505271"/>
          </a:xfrm>
          <a:prstGeom prst="rect">
            <a:avLst/>
          </a:prstGeom>
          <a:solidFill>
            <a:srgbClr val="D0D5D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600" dirty="0">
                <a:solidFill>
                  <a:schemeClr val="tx1"/>
                </a:solidFill>
              </a:rPr>
              <a:t>termination for delay</a:t>
            </a:r>
          </a:p>
        </p:txBody>
      </p:sp>
      <p:sp>
        <p:nvSpPr>
          <p:cNvPr id="22" name="Rectangle 21"/>
          <p:cNvSpPr/>
          <p:nvPr/>
        </p:nvSpPr>
        <p:spPr>
          <a:xfrm>
            <a:off x="2428877" y="5090007"/>
            <a:ext cx="6459537" cy="505271"/>
          </a:xfrm>
          <a:prstGeom prst="rect">
            <a:avLst/>
          </a:prstGeom>
          <a:solidFill>
            <a:srgbClr val="D0D5D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600" dirty="0">
                <a:solidFill>
                  <a:schemeClr val="tx1"/>
                </a:solidFill>
              </a:rPr>
              <a:t>right of </a:t>
            </a:r>
            <a:r>
              <a:rPr lang="pl-PL" sz="1600" dirty="0" smtClean="0">
                <a:solidFill>
                  <a:schemeClr val="tx1"/>
                </a:solidFill>
              </a:rPr>
              <a:t>Authority </a:t>
            </a:r>
            <a:r>
              <a:rPr lang="en-GB" sz="1600" dirty="0" smtClean="0">
                <a:solidFill>
                  <a:schemeClr val="tx1"/>
                </a:solidFill>
              </a:rPr>
              <a:t>to </a:t>
            </a:r>
            <a:r>
              <a:rPr lang="en-GB" sz="1600" dirty="0">
                <a:solidFill>
                  <a:schemeClr val="tx1"/>
                </a:solidFill>
              </a:rPr>
              <a:t>vary specification</a:t>
            </a:r>
          </a:p>
        </p:txBody>
      </p:sp>
    </p:spTree>
    <p:extLst>
      <p:ext uri="{BB962C8B-B14F-4D97-AF65-F5344CB8AC3E}">
        <p14:creationId xmlns:p14="http://schemas.microsoft.com/office/powerpoint/2010/main" val="441880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429050" y="2970282"/>
            <a:ext cx="422624" cy="1846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Isosceles Triangle 4"/>
          <p:cNvSpPr/>
          <p:nvPr/>
        </p:nvSpPr>
        <p:spPr>
          <a:xfrm>
            <a:off x="2429050" y="2320121"/>
            <a:ext cx="422624" cy="1846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Isosceles Triangle 16"/>
          <p:cNvSpPr/>
          <p:nvPr/>
        </p:nvSpPr>
        <p:spPr>
          <a:xfrm>
            <a:off x="2429050" y="4273494"/>
            <a:ext cx="422624" cy="1846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Isosceles Triangle 17"/>
          <p:cNvSpPr/>
          <p:nvPr/>
        </p:nvSpPr>
        <p:spPr>
          <a:xfrm>
            <a:off x="2429050" y="3623329"/>
            <a:ext cx="422624" cy="1846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Contents of a </a:t>
            </a:r>
            <a:r>
              <a:rPr lang="pl-PL" dirty="0" smtClean="0"/>
              <a:t>PPP </a:t>
            </a:r>
            <a:r>
              <a:rPr lang="pl-PL" dirty="0" err="1" smtClean="0"/>
              <a:t>Contract</a:t>
            </a:r>
            <a:r>
              <a:rPr lang="pl-PL" dirty="0" smtClean="0"/>
              <a:t> </a:t>
            </a:r>
            <a:r>
              <a:rPr lang="en-GB" dirty="0" smtClean="0"/>
              <a:t>(cont’d)</a:t>
            </a:r>
            <a:endParaRPr lang="en-GB" dirty="0"/>
          </a:p>
        </p:txBody>
      </p:sp>
      <p:sp>
        <p:nvSpPr>
          <p:cNvPr id="6" name="Rectangle 5"/>
          <p:cNvSpPr/>
          <p:nvPr/>
        </p:nvSpPr>
        <p:spPr>
          <a:xfrm>
            <a:off x="2643192" y="2320121"/>
            <a:ext cx="3614737" cy="26406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263525" y="1787528"/>
            <a:ext cx="5994400" cy="532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180000" rtlCol="0" anchor="ctr"/>
          <a:lstStyle/>
          <a:p>
            <a:r>
              <a:rPr lang="en-GB" sz="1600" b="1" dirty="0"/>
              <a:t>Operation Phase</a:t>
            </a:r>
          </a:p>
        </p:txBody>
      </p:sp>
      <p:sp>
        <p:nvSpPr>
          <p:cNvPr id="8" name="Rectangle 7"/>
          <p:cNvSpPr/>
          <p:nvPr/>
        </p:nvSpPr>
        <p:spPr>
          <a:xfrm>
            <a:off x="2428877" y="2502855"/>
            <a:ext cx="6459537" cy="505271"/>
          </a:xfrm>
          <a:prstGeom prst="rect">
            <a:avLst/>
          </a:prstGeom>
          <a:solidFill>
            <a:srgbClr val="BFD7E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600" dirty="0">
                <a:solidFill>
                  <a:schemeClr val="tx1"/>
                </a:solidFill>
              </a:rPr>
              <a:t>obligation to provide specific level of service</a:t>
            </a:r>
          </a:p>
        </p:txBody>
      </p:sp>
      <p:sp>
        <p:nvSpPr>
          <p:cNvPr id="9" name="Rectangle 8"/>
          <p:cNvSpPr/>
          <p:nvPr/>
        </p:nvSpPr>
        <p:spPr>
          <a:xfrm>
            <a:off x="2428877" y="3152329"/>
            <a:ext cx="6459537" cy="505271"/>
          </a:xfrm>
          <a:prstGeom prst="rect">
            <a:avLst/>
          </a:prstGeom>
          <a:solidFill>
            <a:srgbClr val="BFD7E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600" dirty="0">
                <a:solidFill>
                  <a:schemeClr val="tx1"/>
                </a:solidFill>
              </a:rPr>
              <a:t>right of </a:t>
            </a:r>
            <a:r>
              <a:rPr lang="pl-PL" sz="1600" dirty="0" smtClean="0">
                <a:solidFill>
                  <a:schemeClr val="tx1"/>
                </a:solidFill>
              </a:rPr>
              <a:t>Authority </a:t>
            </a:r>
            <a:r>
              <a:rPr lang="en-GB" sz="1600" dirty="0" smtClean="0">
                <a:solidFill>
                  <a:schemeClr val="tx1"/>
                </a:solidFill>
              </a:rPr>
              <a:t>to </a:t>
            </a:r>
            <a:r>
              <a:rPr lang="en-GB" sz="1600" dirty="0">
                <a:solidFill>
                  <a:schemeClr val="tx1"/>
                </a:solidFill>
              </a:rPr>
              <a:t>carry out additional works</a:t>
            </a:r>
          </a:p>
        </p:txBody>
      </p:sp>
      <p:sp>
        <p:nvSpPr>
          <p:cNvPr id="19" name="Rectangle 18"/>
          <p:cNvSpPr/>
          <p:nvPr/>
        </p:nvSpPr>
        <p:spPr>
          <a:xfrm>
            <a:off x="2428877" y="3806067"/>
            <a:ext cx="6459537" cy="505271"/>
          </a:xfrm>
          <a:prstGeom prst="rect">
            <a:avLst/>
          </a:prstGeom>
          <a:solidFill>
            <a:srgbClr val="BFD7E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600" dirty="0">
                <a:solidFill>
                  <a:schemeClr val="tx1"/>
                </a:solidFill>
              </a:rPr>
              <a:t>payment mechanics (indexation)</a:t>
            </a:r>
          </a:p>
        </p:txBody>
      </p:sp>
      <p:sp>
        <p:nvSpPr>
          <p:cNvPr id="20" name="Rectangle 19"/>
          <p:cNvSpPr/>
          <p:nvPr/>
        </p:nvSpPr>
        <p:spPr>
          <a:xfrm>
            <a:off x="2428877" y="4455539"/>
            <a:ext cx="6459537" cy="505271"/>
          </a:xfrm>
          <a:prstGeom prst="rect">
            <a:avLst/>
          </a:prstGeom>
          <a:solidFill>
            <a:srgbClr val="BFD7E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600" dirty="0">
                <a:solidFill>
                  <a:schemeClr val="tx1"/>
                </a:solidFill>
              </a:rPr>
              <a:t>obligation to transfer asset back on expiry of concession – </a:t>
            </a:r>
            <a:r>
              <a:rPr lang="en-GB" sz="1600" dirty="0" err="1">
                <a:solidFill>
                  <a:schemeClr val="tx1"/>
                </a:solidFill>
              </a:rPr>
              <a:t>handback</a:t>
            </a:r>
            <a:r>
              <a:rPr lang="en-GB" sz="1600" dirty="0">
                <a:solidFill>
                  <a:schemeClr val="tx1"/>
                </a:solidFill>
              </a:rPr>
              <a:t> requirements</a:t>
            </a:r>
          </a:p>
        </p:txBody>
      </p:sp>
    </p:spTree>
    <p:extLst>
      <p:ext uri="{BB962C8B-B14F-4D97-AF65-F5344CB8AC3E}">
        <p14:creationId xmlns:p14="http://schemas.microsoft.com/office/powerpoint/2010/main" val="182383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 and/or money</a:t>
            </a:r>
          </a:p>
        </p:txBody>
      </p:sp>
      <p:sp>
        <p:nvSpPr>
          <p:cNvPr id="3" name="Text Placeholder 2"/>
          <p:cNvSpPr>
            <a:spLocks noGrp="1"/>
          </p:cNvSpPr>
          <p:nvPr>
            <p:ph type="body" sz="quarter" idx="14"/>
          </p:nvPr>
        </p:nvSpPr>
        <p:spPr/>
        <p:txBody>
          <a:bodyPr/>
          <a:lstStyle/>
          <a:p>
            <a:r>
              <a:rPr lang="en-GB" dirty="0"/>
              <a:t>If an adverse event </a:t>
            </a:r>
            <a:r>
              <a:rPr lang="en-GB" dirty="0" smtClean="0"/>
              <a:t>occurs</a:t>
            </a:r>
            <a:r>
              <a:rPr lang="pl-PL" dirty="0" smtClean="0"/>
              <a:t>,</a:t>
            </a:r>
            <a:r>
              <a:rPr lang="en-GB" dirty="0" smtClean="0"/>
              <a:t> there </a:t>
            </a:r>
            <a:r>
              <a:rPr lang="en-GB" dirty="0"/>
              <a:t>are four options in a concession:</a:t>
            </a:r>
          </a:p>
        </p:txBody>
      </p:sp>
      <p:grpSp>
        <p:nvGrpSpPr>
          <p:cNvPr id="153" name="Group 152"/>
          <p:cNvGrpSpPr/>
          <p:nvPr/>
        </p:nvGrpSpPr>
        <p:grpSpPr>
          <a:xfrm>
            <a:off x="4947043" y="4184625"/>
            <a:ext cx="657162" cy="657163"/>
            <a:chOff x="9745722" y="3318479"/>
            <a:chExt cx="657162" cy="657163"/>
          </a:xfrm>
        </p:grpSpPr>
        <p:sp>
          <p:nvSpPr>
            <p:cNvPr id="66" name="Oval 65"/>
            <p:cNvSpPr/>
            <p:nvPr/>
          </p:nvSpPr>
          <p:spPr>
            <a:xfrm>
              <a:off x="9745722" y="3318479"/>
              <a:ext cx="657162" cy="657163"/>
            </a:xfrm>
            <a:prstGeom prst="ellipse">
              <a:avLst/>
            </a:prstGeom>
            <a:solidFill>
              <a:schemeClr val="bg1"/>
            </a:solidFill>
            <a:ln w="76200">
              <a:solidFill>
                <a:srgbClr val="B5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Freeform 21"/>
            <p:cNvSpPr>
              <a:spLocks noEditPoints="1"/>
            </p:cNvSpPr>
            <p:nvPr/>
          </p:nvSpPr>
          <p:spPr bwMode="auto">
            <a:xfrm>
              <a:off x="9787357" y="3444704"/>
              <a:ext cx="573893" cy="364737"/>
            </a:xfrm>
            <a:custGeom>
              <a:avLst/>
              <a:gdLst>
                <a:gd name="T0" fmla="*/ 2147483647 w 278"/>
                <a:gd name="T1" fmla="*/ 2147483647 h 177"/>
                <a:gd name="T2" fmla="*/ 2147483647 w 278"/>
                <a:gd name="T3" fmla="*/ 2147483647 h 177"/>
                <a:gd name="T4" fmla="*/ 2147483647 w 278"/>
                <a:gd name="T5" fmla="*/ 2147483647 h 177"/>
                <a:gd name="T6" fmla="*/ 2147483647 w 278"/>
                <a:gd name="T7" fmla="*/ 2147483647 h 177"/>
                <a:gd name="T8" fmla="*/ 2147483647 w 278"/>
                <a:gd name="T9" fmla="*/ 2147483647 h 177"/>
                <a:gd name="T10" fmla="*/ 2147483647 w 278"/>
                <a:gd name="T11" fmla="*/ 2147483647 h 177"/>
                <a:gd name="T12" fmla="*/ 2147483647 w 278"/>
                <a:gd name="T13" fmla="*/ 2147483647 h 177"/>
                <a:gd name="T14" fmla="*/ 2147483647 w 278"/>
                <a:gd name="T15" fmla="*/ 2147483647 h 177"/>
                <a:gd name="T16" fmla="*/ 2147483647 w 278"/>
                <a:gd name="T17" fmla="*/ 2147483647 h 177"/>
                <a:gd name="T18" fmla="*/ 2147483647 w 278"/>
                <a:gd name="T19" fmla="*/ 2147483647 h 177"/>
                <a:gd name="T20" fmla="*/ 2147483647 w 278"/>
                <a:gd name="T21" fmla="*/ 2147483647 h 177"/>
                <a:gd name="T22" fmla="*/ 0 w 278"/>
                <a:gd name="T23" fmla="*/ 2147483647 h 177"/>
                <a:gd name="T24" fmla="*/ 2147483647 w 278"/>
                <a:gd name="T25" fmla="*/ 2147483647 h 177"/>
                <a:gd name="T26" fmla="*/ 2147483647 w 278"/>
                <a:gd name="T27" fmla="*/ 2147483647 h 177"/>
                <a:gd name="T28" fmla="*/ 2147483647 w 278"/>
                <a:gd name="T29" fmla="*/ 2147483647 h 177"/>
                <a:gd name="T30" fmla="*/ 2147483647 w 278"/>
                <a:gd name="T31" fmla="*/ 2147483647 h 177"/>
                <a:gd name="T32" fmla="*/ 2147483647 w 278"/>
                <a:gd name="T33" fmla="*/ 2147483647 h 177"/>
                <a:gd name="T34" fmla="*/ 2147483647 w 278"/>
                <a:gd name="T35" fmla="*/ 2147483647 h 177"/>
                <a:gd name="T36" fmla="*/ 2147483647 w 278"/>
                <a:gd name="T37" fmla="*/ 2147483647 h 177"/>
                <a:gd name="T38" fmla="*/ 2147483647 w 278"/>
                <a:gd name="T39" fmla="*/ 2147483647 h 177"/>
                <a:gd name="T40" fmla="*/ 2147483647 w 278"/>
                <a:gd name="T41" fmla="*/ 2147483647 h 177"/>
                <a:gd name="T42" fmla="*/ 2147483647 w 278"/>
                <a:gd name="T43" fmla="*/ 2147483647 h 177"/>
                <a:gd name="T44" fmla="*/ 2147483647 w 278"/>
                <a:gd name="T45" fmla="*/ 2147483647 h 177"/>
                <a:gd name="T46" fmla="*/ 2147483647 w 278"/>
                <a:gd name="T47" fmla="*/ 2147483647 h 177"/>
                <a:gd name="T48" fmla="*/ 2147483647 w 278"/>
                <a:gd name="T49" fmla="*/ 2147483647 h 177"/>
                <a:gd name="T50" fmla="*/ 2147483647 w 278"/>
                <a:gd name="T51" fmla="*/ 2147483647 h 177"/>
                <a:gd name="T52" fmla="*/ 2147483647 w 278"/>
                <a:gd name="T53" fmla="*/ 2147483647 h 177"/>
                <a:gd name="T54" fmla="*/ 2147483647 w 278"/>
                <a:gd name="T55" fmla="*/ 2147483647 h 177"/>
                <a:gd name="T56" fmla="*/ 2147483647 w 278"/>
                <a:gd name="T57" fmla="*/ 2147483647 h 177"/>
                <a:gd name="T58" fmla="*/ 2147483647 w 278"/>
                <a:gd name="T59" fmla="*/ 2147483647 h 177"/>
                <a:gd name="T60" fmla="*/ 2147483647 w 278"/>
                <a:gd name="T61" fmla="*/ 2147483647 h 177"/>
                <a:gd name="T62" fmla="*/ 2147483647 w 278"/>
                <a:gd name="T63" fmla="*/ 2147483647 h 177"/>
                <a:gd name="T64" fmla="*/ 2147483647 w 278"/>
                <a:gd name="T65" fmla="*/ 2147483647 h 177"/>
                <a:gd name="T66" fmla="*/ 2147483647 w 278"/>
                <a:gd name="T67" fmla="*/ 2147483647 h 177"/>
                <a:gd name="T68" fmla="*/ 2147483647 w 278"/>
                <a:gd name="T69" fmla="*/ 2147483647 h 177"/>
                <a:gd name="T70" fmla="*/ 2147483647 w 278"/>
                <a:gd name="T71" fmla="*/ 2147483647 h 177"/>
                <a:gd name="T72" fmla="*/ 2147483647 w 278"/>
                <a:gd name="T73" fmla="*/ 2147483647 h 177"/>
                <a:gd name="T74" fmla="*/ 2147483647 w 278"/>
                <a:gd name="T75" fmla="*/ 2147483647 h 177"/>
                <a:gd name="T76" fmla="*/ 2147483647 w 278"/>
                <a:gd name="T77" fmla="*/ 2147483647 h 177"/>
                <a:gd name="T78" fmla="*/ 2147483647 w 278"/>
                <a:gd name="T79" fmla="*/ 2147483647 h 177"/>
                <a:gd name="T80" fmla="*/ 2147483647 w 278"/>
                <a:gd name="T81" fmla="*/ 2147483647 h 177"/>
                <a:gd name="T82" fmla="*/ 2147483647 w 278"/>
                <a:gd name="T83" fmla="*/ 2147483647 h 177"/>
                <a:gd name="T84" fmla="*/ 2147483647 w 278"/>
                <a:gd name="T85" fmla="*/ 2147483647 h 177"/>
                <a:gd name="T86" fmla="*/ 2147483647 w 278"/>
                <a:gd name="T87" fmla="*/ 2147483647 h 177"/>
                <a:gd name="T88" fmla="*/ 2147483647 w 278"/>
                <a:gd name="T89" fmla="*/ 2147483647 h 177"/>
                <a:gd name="T90" fmla="*/ 2147483647 w 278"/>
                <a:gd name="T91" fmla="*/ 2147483647 h 177"/>
                <a:gd name="T92" fmla="*/ 2147483647 w 278"/>
                <a:gd name="T93" fmla="*/ 2147483647 h 177"/>
                <a:gd name="T94" fmla="*/ 2147483647 w 278"/>
                <a:gd name="T95" fmla="*/ 2147483647 h 177"/>
                <a:gd name="T96" fmla="*/ 2147483647 w 278"/>
                <a:gd name="T97" fmla="*/ 2147483647 h 177"/>
                <a:gd name="T98" fmla="*/ 2147483647 w 278"/>
                <a:gd name="T99" fmla="*/ 2147483647 h 177"/>
                <a:gd name="T100" fmla="*/ 2147483647 w 278"/>
                <a:gd name="T101" fmla="*/ 2147483647 h 177"/>
                <a:gd name="T102" fmla="*/ 2147483647 w 278"/>
                <a:gd name="T103" fmla="*/ 2147483647 h 177"/>
                <a:gd name="T104" fmla="*/ 2147483647 w 278"/>
                <a:gd name="T105" fmla="*/ 2147483647 h 177"/>
                <a:gd name="T106" fmla="*/ 2147483647 w 278"/>
                <a:gd name="T107" fmla="*/ 2147483647 h 177"/>
                <a:gd name="T108" fmla="*/ 2147483647 w 278"/>
                <a:gd name="T109" fmla="*/ 2147483647 h 177"/>
                <a:gd name="T110" fmla="*/ 2147483647 w 278"/>
                <a:gd name="T111" fmla="*/ 2147483647 h 177"/>
                <a:gd name="T112" fmla="*/ 2147483647 w 278"/>
                <a:gd name="T113" fmla="*/ 2147483647 h 177"/>
                <a:gd name="T114" fmla="*/ 2147483647 w 278"/>
                <a:gd name="T115" fmla="*/ 2147483647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 h="177">
                  <a:moveTo>
                    <a:pt x="165" y="0"/>
                  </a:moveTo>
                  <a:cubicBezTo>
                    <a:pt x="176" y="0"/>
                    <a:pt x="187" y="1"/>
                    <a:pt x="198" y="5"/>
                  </a:cubicBezTo>
                  <a:cubicBezTo>
                    <a:pt x="205" y="7"/>
                    <a:pt x="215" y="11"/>
                    <a:pt x="215" y="20"/>
                  </a:cubicBezTo>
                  <a:cubicBezTo>
                    <a:pt x="215" y="35"/>
                    <a:pt x="215" y="35"/>
                    <a:pt x="215" y="35"/>
                  </a:cubicBezTo>
                  <a:cubicBezTo>
                    <a:pt x="215" y="37"/>
                    <a:pt x="214" y="39"/>
                    <a:pt x="212" y="40"/>
                  </a:cubicBezTo>
                  <a:cubicBezTo>
                    <a:pt x="199" y="49"/>
                    <a:pt x="180" y="52"/>
                    <a:pt x="165" y="52"/>
                  </a:cubicBezTo>
                  <a:cubicBezTo>
                    <a:pt x="150" y="52"/>
                    <a:pt x="130" y="49"/>
                    <a:pt x="118" y="40"/>
                  </a:cubicBezTo>
                  <a:cubicBezTo>
                    <a:pt x="116" y="39"/>
                    <a:pt x="115" y="37"/>
                    <a:pt x="115" y="35"/>
                  </a:cubicBezTo>
                  <a:cubicBezTo>
                    <a:pt x="115" y="20"/>
                    <a:pt x="115" y="20"/>
                    <a:pt x="115" y="20"/>
                  </a:cubicBezTo>
                  <a:cubicBezTo>
                    <a:pt x="115" y="11"/>
                    <a:pt x="125" y="7"/>
                    <a:pt x="132" y="5"/>
                  </a:cubicBezTo>
                  <a:cubicBezTo>
                    <a:pt x="142" y="1"/>
                    <a:pt x="154" y="0"/>
                    <a:pt x="165" y="0"/>
                  </a:cubicBezTo>
                  <a:moveTo>
                    <a:pt x="165" y="35"/>
                  </a:moveTo>
                  <a:cubicBezTo>
                    <a:pt x="175" y="35"/>
                    <a:pt x="186" y="34"/>
                    <a:pt x="195" y="31"/>
                  </a:cubicBezTo>
                  <a:cubicBezTo>
                    <a:pt x="200" y="29"/>
                    <a:pt x="208" y="25"/>
                    <a:pt x="208" y="20"/>
                  </a:cubicBezTo>
                  <a:cubicBezTo>
                    <a:pt x="208" y="14"/>
                    <a:pt x="200" y="11"/>
                    <a:pt x="195" y="9"/>
                  </a:cubicBezTo>
                  <a:cubicBezTo>
                    <a:pt x="186" y="6"/>
                    <a:pt x="175" y="4"/>
                    <a:pt x="165" y="4"/>
                  </a:cubicBezTo>
                  <a:cubicBezTo>
                    <a:pt x="155" y="4"/>
                    <a:pt x="144" y="6"/>
                    <a:pt x="134" y="9"/>
                  </a:cubicBezTo>
                  <a:cubicBezTo>
                    <a:pt x="130" y="11"/>
                    <a:pt x="122" y="14"/>
                    <a:pt x="122" y="20"/>
                  </a:cubicBezTo>
                  <a:cubicBezTo>
                    <a:pt x="122" y="25"/>
                    <a:pt x="130" y="29"/>
                    <a:pt x="134" y="31"/>
                  </a:cubicBezTo>
                  <a:cubicBezTo>
                    <a:pt x="144" y="34"/>
                    <a:pt x="155" y="35"/>
                    <a:pt x="165" y="35"/>
                  </a:cubicBezTo>
                  <a:moveTo>
                    <a:pt x="42" y="102"/>
                  </a:moveTo>
                  <a:cubicBezTo>
                    <a:pt x="33" y="102"/>
                    <a:pt x="24" y="103"/>
                    <a:pt x="16" y="106"/>
                  </a:cubicBezTo>
                  <a:cubicBezTo>
                    <a:pt x="10" y="108"/>
                    <a:pt x="0" y="112"/>
                    <a:pt x="0" y="120"/>
                  </a:cubicBezTo>
                  <a:cubicBezTo>
                    <a:pt x="0" y="134"/>
                    <a:pt x="0" y="134"/>
                    <a:pt x="0" y="134"/>
                  </a:cubicBezTo>
                  <a:cubicBezTo>
                    <a:pt x="0" y="137"/>
                    <a:pt x="1" y="138"/>
                    <a:pt x="3" y="139"/>
                  </a:cubicBezTo>
                  <a:cubicBezTo>
                    <a:pt x="8" y="143"/>
                    <a:pt x="16" y="146"/>
                    <a:pt x="23" y="148"/>
                  </a:cubicBezTo>
                  <a:cubicBezTo>
                    <a:pt x="21" y="143"/>
                    <a:pt x="21" y="137"/>
                    <a:pt x="23" y="132"/>
                  </a:cubicBezTo>
                  <a:cubicBezTo>
                    <a:pt x="21" y="132"/>
                    <a:pt x="20" y="131"/>
                    <a:pt x="18" y="130"/>
                  </a:cubicBezTo>
                  <a:cubicBezTo>
                    <a:pt x="14" y="129"/>
                    <a:pt x="7" y="126"/>
                    <a:pt x="7" y="120"/>
                  </a:cubicBezTo>
                  <a:cubicBezTo>
                    <a:pt x="7" y="115"/>
                    <a:pt x="14" y="112"/>
                    <a:pt x="18" y="110"/>
                  </a:cubicBezTo>
                  <a:cubicBezTo>
                    <a:pt x="24" y="108"/>
                    <a:pt x="31" y="107"/>
                    <a:pt x="38" y="106"/>
                  </a:cubicBezTo>
                  <a:cubicBezTo>
                    <a:pt x="39" y="105"/>
                    <a:pt x="40" y="103"/>
                    <a:pt x="42" y="102"/>
                  </a:cubicBezTo>
                  <a:moveTo>
                    <a:pt x="50" y="97"/>
                  </a:moveTo>
                  <a:cubicBezTo>
                    <a:pt x="58" y="89"/>
                    <a:pt x="68" y="81"/>
                    <a:pt x="78" y="76"/>
                  </a:cubicBezTo>
                  <a:cubicBezTo>
                    <a:pt x="85" y="73"/>
                    <a:pt x="96" y="68"/>
                    <a:pt x="103" y="75"/>
                  </a:cubicBezTo>
                  <a:cubicBezTo>
                    <a:pt x="113" y="86"/>
                    <a:pt x="113" y="86"/>
                    <a:pt x="113" y="86"/>
                  </a:cubicBezTo>
                  <a:cubicBezTo>
                    <a:pt x="115" y="88"/>
                    <a:pt x="116" y="90"/>
                    <a:pt x="115" y="92"/>
                  </a:cubicBezTo>
                  <a:cubicBezTo>
                    <a:pt x="113" y="108"/>
                    <a:pt x="100" y="125"/>
                    <a:pt x="89" y="136"/>
                  </a:cubicBezTo>
                  <a:cubicBezTo>
                    <a:pt x="78" y="147"/>
                    <a:pt x="61" y="160"/>
                    <a:pt x="45" y="162"/>
                  </a:cubicBezTo>
                  <a:cubicBezTo>
                    <a:pt x="43" y="163"/>
                    <a:pt x="41" y="162"/>
                    <a:pt x="39" y="160"/>
                  </a:cubicBezTo>
                  <a:cubicBezTo>
                    <a:pt x="28" y="149"/>
                    <a:pt x="28" y="149"/>
                    <a:pt x="28" y="149"/>
                  </a:cubicBezTo>
                  <a:cubicBezTo>
                    <a:pt x="22" y="143"/>
                    <a:pt x="26" y="132"/>
                    <a:pt x="29" y="125"/>
                  </a:cubicBezTo>
                  <a:cubicBezTo>
                    <a:pt x="34" y="115"/>
                    <a:pt x="42" y="105"/>
                    <a:pt x="50" y="97"/>
                  </a:cubicBezTo>
                  <a:moveTo>
                    <a:pt x="77" y="123"/>
                  </a:moveTo>
                  <a:cubicBezTo>
                    <a:pt x="84" y="116"/>
                    <a:pt x="92" y="107"/>
                    <a:pt x="96" y="97"/>
                  </a:cubicBezTo>
                  <a:cubicBezTo>
                    <a:pt x="98" y="93"/>
                    <a:pt x="101" y="84"/>
                    <a:pt x="97" y="80"/>
                  </a:cubicBezTo>
                  <a:cubicBezTo>
                    <a:pt x="93" y="76"/>
                    <a:pt x="84" y="79"/>
                    <a:pt x="80" y="81"/>
                  </a:cubicBezTo>
                  <a:cubicBezTo>
                    <a:pt x="70" y="86"/>
                    <a:pt x="61" y="93"/>
                    <a:pt x="54" y="101"/>
                  </a:cubicBezTo>
                  <a:cubicBezTo>
                    <a:pt x="46" y="108"/>
                    <a:pt x="39" y="117"/>
                    <a:pt x="34" y="127"/>
                  </a:cubicBezTo>
                  <a:cubicBezTo>
                    <a:pt x="32" y="131"/>
                    <a:pt x="29" y="140"/>
                    <a:pt x="33" y="144"/>
                  </a:cubicBezTo>
                  <a:cubicBezTo>
                    <a:pt x="37" y="148"/>
                    <a:pt x="46" y="145"/>
                    <a:pt x="50" y="143"/>
                  </a:cubicBezTo>
                  <a:cubicBezTo>
                    <a:pt x="60" y="138"/>
                    <a:pt x="69" y="131"/>
                    <a:pt x="77" y="123"/>
                  </a:cubicBezTo>
                  <a:moveTo>
                    <a:pt x="193" y="148"/>
                  </a:moveTo>
                  <a:cubicBezTo>
                    <a:pt x="175" y="159"/>
                    <a:pt x="148" y="163"/>
                    <a:pt x="127" y="163"/>
                  </a:cubicBezTo>
                  <a:cubicBezTo>
                    <a:pt x="110" y="163"/>
                    <a:pt x="89" y="161"/>
                    <a:pt x="72" y="154"/>
                  </a:cubicBezTo>
                  <a:cubicBezTo>
                    <a:pt x="80" y="149"/>
                    <a:pt x="86" y="144"/>
                    <a:pt x="91" y="138"/>
                  </a:cubicBezTo>
                  <a:cubicBezTo>
                    <a:pt x="93" y="137"/>
                    <a:pt x="94" y="136"/>
                    <a:pt x="95" y="135"/>
                  </a:cubicBezTo>
                  <a:cubicBezTo>
                    <a:pt x="105" y="137"/>
                    <a:pt x="116" y="138"/>
                    <a:pt x="127" y="138"/>
                  </a:cubicBezTo>
                  <a:cubicBezTo>
                    <a:pt x="142" y="138"/>
                    <a:pt x="158" y="136"/>
                    <a:pt x="172" y="131"/>
                  </a:cubicBezTo>
                  <a:cubicBezTo>
                    <a:pt x="174" y="131"/>
                    <a:pt x="176" y="131"/>
                    <a:pt x="178" y="131"/>
                  </a:cubicBezTo>
                  <a:cubicBezTo>
                    <a:pt x="183" y="137"/>
                    <a:pt x="188" y="143"/>
                    <a:pt x="193" y="148"/>
                  </a:cubicBezTo>
                  <a:moveTo>
                    <a:pt x="204" y="48"/>
                  </a:moveTo>
                  <a:cubicBezTo>
                    <a:pt x="204" y="65"/>
                    <a:pt x="204" y="65"/>
                    <a:pt x="204" y="65"/>
                  </a:cubicBezTo>
                  <a:cubicBezTo>
                    <a:pt x="204" y="67"/>
                    <a:pt x="204" y="68"/>
                    <a:pt x="203" y="69"/>
                  </a:cubicBezTo>
                  <a:cubicBezTo>
                    <a:pt x="194" y="66"/>
                    <a:pt x="184" y="65"/>
                    <a:pt x="177" y="72"/>
                  </a:cubicBezTo>
                  <a:cubicBezTo>
                    <a:pt x="164" y="85"/>
                    <a:pt x="164" y="85"/>
                    <a:pt x="164" y="85"/>
                  </a:cubicBezTo>
                  <a:cubicBezTo>
                    <a:pt x="157" y="86"/>
                    <a:pt x="149" y="87"/>
                    <a:pt x="143" y="87"/>
                  </a:cubicBezTo>
                  <a:cubicBezTo>
                    <a:pt x="135" y="87"/>
                    <a:pt x="126" y="86"/>
                    <a:pt x="117" y="84"/>
                  </a:cubicBezTo>
                  <a:cubicBezTo>
                    <a:pt x="116" y="84"/>
                    <a:pt x="116" y="84"/>
                    <a:pt x="116" y="83"/>
                  </a:cubicBezTo>
                  <a:cubicBezTo>
                    <a:pt x="105" y="72"/>
                    <a:pt x="105" y="72"/>
                    <a:pt x="105" y="72"/>
                  </a:cubicBezTo>
                  <a:cubicBezTo>
                    <a:pt x="99" y="67"/>
                    <a:pt x="91" y="68"/>
                    <a:pt x="83" y="71"/>
                  </a:cubicBezTo>
                  <a:cubicBezTo>
                    <a:pt x="82" y="69"/>
                    <a:pt x="81" y="68"/>
                    <a:pt x="81" y="65"/>
                  </a:cubicBezTo>
                  <a:cubicBezTo>
                    <a:pt x="81" y="47"/>
                    <a:pt x="81" y="47"/>
                    <a:pt x="81" y="47"/>
                  </a:cubicBezTo>
                  <a:cubicBezTo>
                    <a:pt x="82" y="37"/>
                    <a:pt x="94" y="32"/>
                    <a:pt x="102" y="29"/>
                  </a:cubicBezTo>
                  <a:cubicBezTo>
                    <a:pt x="105" y="28"/>
                    <a:pt x="108" y="27"/>
                    <a:pt x="112" y="26"/>
                  </a:cubicBezTo>
                  <a:cubicBezTo>
                    <a:pt x="112" y="32"/>
                    <a:pt x="112" y="32"/>
                    <a:pt x="112" y="32"/>
                  </a:cubicBezTo>
                  <a:cubicBezTo>
                    <a:pt x="109" y="33"/>
                    <a:pt x="107" y="33"/>
                    <a:pt x="105" y="34"/>
                  </a:cubicBezTo>
                  <a:cubicBezTo>
                    <a:pt x="100" y="36"/>
                    <a:pt x="90" y="41"/>
                    <a:pt x="90" y="47"/>
                  </a:cubicBezTo>
                  <a:cubicBezTo>
                    <a:pt x="90" y="54"/>
                    <a:pt x="100" y="59"/>
                    <a:pt x="105" y="60"/>
                  </a:cubicBezTo>
                  <a:cubicBezTo>
                    <a:pt x="117" y="65"/>
                    <a:pt x="131" y="66"/>
                    <a:pt x="143" y="66"/>
                  </a:cubicBezTo>
                  <a:cubicBezTo>
                    <a:pt x="155" y="66"/>
                    <a:pt x="169" y="65"/>
                    <a:pt x="180" y="60"/>
                  </a:cubicBezTo>
                  <a:cubicBezTo>
                    <a:pt x="184" y="59"/>
                    <a:pt x="191" y="56"/>
                    <a:pt x="194" y="51"/>
                  </a:cubicBezTo>
                  <a:cubicBezTo>
                    <a:pt x="198" y="50"/>
                    <a:pt x="201" y="49"/>
                    <a:pt x="204" y="48"/>
                  </a:cubicBezTo>
                  <a:moveTo>
                    <a:pt x="208" y="53"/>
                  </a:moveTo>
                  <a:cubicBezTo>
                    <a:pt x="211" y="54"/>
                    <a:pt x="215" y="55"/>
                    <a:pt x="218" y="56"/>
                  </a:cubicBezTo>
                  <a:cubicBezTo>
                    <a:pt x="228" y="59"/>
                    <a:pt x="244" y="66"/>
                    <a:pt x="244" y="79"/>
                  </a:cubicBezTo>
                  <a:cubicBezTo>
                    <a:pt x="244" y="95"/>
                    <a:pt x="244" y="95"/>
                    <a:pt x="244" y="95"/>
                  </a:cubicBezTo>
                  <a:cubicBezTo>
                    <a:pt x="240" y="92"/>
                    <a:pt x="235" y="88"/>
                    <a:pt x="231" y="85"/>
                  </a:cubicBezTo>
                  <a:cubicBezTo>
                    <a:pt x="232" y="83"/>
                    <a:pt x="233" y="81"/>
                    <a:pt x="233" y="79"/>
                  </a:cubicBezTo>
                  <a:cubicBezTo>
                    <a:pt x="233" y="70"/>
                    <a:pt x="221" y="65"/>
                    <a:pt x="215" y="63"/>
                  </a:cubicBezTo>
                  <a:cubicBezTo>
                    <a:pt x="212" y="62"/>
                    <a:pt x="210" y="61"/>
                    <a:pt x="208" y="60"/>
                  </a:cubicBezTo>
                  <a:lnTo>
                    <a:pt x="208" y="53"/>
                  </a:lnTo>
                  <a:close/>
                  <a:moveTo>
                    <a:pt x="175" y="127"/>
                  </a:moveTo>
                  <a:cubicBezTo>
                    <a:pt x="154" y="127"/>
                    <a:pt x="129" y="124"/>
                    <a:pt x="110" y="115"/>
                  </a:cubicBezTo>
                  <a:cubicBezTo>
                    <a:pt x="114" y="108"/>
                    <a:pt x="117" y="101"/>
                    <a:pt x="118" y="93"/>
                  </a:cubicBezTo>
                  <a:cubicBezTo>
                    <a:pt x="131" y="99"/>
                    <a:pt x="148" y="101"/>
                    <a:pt x="162" y="101"/>
                  </a:cubicBezTo>
                  <a:cubicBezTo>
                    <a:pt x="165" y="110"/>
                    <a:pt x="169" y="119"/>
                    <a:pt x="175" y="127"/>
                  </a:cubicBezTo>
                  <a:moveTo>
                    <a:pt x="243" y="99"/>
                  </a:moveTo>
                  <a:cubicBezTo>
                    <a:pt x="253" y="109"/>
                    <a:pt x="262" y="120"/>
                    <a:pt x="268" y="132"/>
                  </a:cubicBezTo>
                  <a:cubicBezTo>
                    <a:pt x="272" y="140"/>
                    <a:pt x="278" y="153"/>
                    <a:pt x="271" y="161"/>
                  </a:cubicBezTo>
                  <a:cubicBezTo>
                    <a:pt x="258" y="174"/>
                    <a:pt x="258" y="174"/>
                    <a:pt x="258" y="174"/>
                  </a:cubicBezTo>
                  <a:cubicBezTo>
                    <a:pt x="256" y="176"/>
                    <a:pt x="254" y="177"/>
                    <a:pt x="250" y="176"/>
                  </a:cubicBezTo>
                  <a:cubicBezTo>
                    <a:pt x="232" y="174"/>
                    <a:pt x="211" y="160"/>
                    <a:pt x="197" y="147"/>
                  </a:cubicBezTo>
                  <a:cubicBezTo>
                    <a:pt x="184" y="134"/>
                    <a:pt x="169" y="115"/>
                    <a:pt x="165" y="96"/>
                  </a:cubicBezTo>
                  <a:cubicBezTo>
                    <a:pt x="164" y="93"/>
                    <a:pt x="165" y="90"/>
                    <a:pt x="167" y="88"/>
                  </a:cubicBezTo>
                  <a:cubicBezTo>
                    <a:pt x="179" y="75"/>
                    <a:pt x="179" y="75"/>
                    <a:pt x="179" y="75"/>
                  </a:cubicBezTo>
                  <a:cubicBezTo>
                    <a:pt x="187" y="67"/>
                    <a:pt x="200" y="72"/>
                    <a:pt x="208" y="75"/>
                  </a:cubicBezTo>
                  <a:cubicBezTo>
                    <a:pt x="221" y="81"/>
                    <a:pt x="233" y="90"/>
                    <a:pt x="243" y="99"/>
                  </a:cubicBezTo>
                  <a:moveTo>
                    <a:pt x="212" y="132"/>
                  </a:moveTo>
                  <a:cubicBezTo>
                    <a:pt x="221" y="140"/>
                    <a:pt x="232" y="149"/>
                    <a:pt x="244" y="154"/>
                  </a:cubicBezTo>
                  <a:cubicBezTo>
                    <a:pt x="249" y="156"/>
                    <a:pt x="260" y="160"/>
                    <a:pt x="264" y="155"/>
                  </a:cubicBezTo>
                  <a:cubicBezTo>
                    <a:pt x="269" y="149"/>
                    <a:pt x="265" y="139"/>
                    <a:pt x="262" y="134"/>
                  </a:cubicBezTo>
                  <a:cubicBezTo>
                    <a:pt x="257" y="123"/>
                    <a:pt x="247" y="112"/>
                    <a:pt x="238" y="104"/>
                  </a:cubicBezTo>
                  <a:cubicBezTo>
                    <a:pt x="229" y="95"/>
                    <a:pt x="218" y="86"/>
                    <a:pt x="207" y="82"/>
                  </a:cubicBezTo>
                  <a:cubicBezTo>
                    <a:pt x="201" y="79"/>
                    <a:pt x="191" y="76"/>
                    <a:pt x="186" y="81"/>
                  </a:cubicBezTo>
                  <a:cubicBezTo>
                    <a:pt x="181" y="86"/>
                    <a:pt x="186" y="96"/>
                    <a:pt x="188" y="101"/>
                  </a:cubicBezTo>
                  <a:cubicBezTo>
                    <a:pt x="194" y="112"/>
                    <a:pt x="203" y="123"/>
                    <a:pt x="212" y="132"/>
                  </a:cubicBezTo>
                </a:path>
              </a:pathLst>
            </a:custGeom>
            <a:solidFill>
              <a:schemeClr val="accent1"/>
            </a:solidFill>
            <a:ln>
              <a:noFill/>
            </a:ln>
            <a:extLst/>
          </p:spPr>
          <p:txBody>
            <a:bodyPr/>
            <a:lstStyle/>
            <a:p>
              <a:endParaRPr lang="cs-CZ"/>
            </a:p>
          </p:txBody>
        </p:sp>
      </p:grpSp>
      <p:grpSp>
        <p:nvGrpSpPr>
          <p:cNvPr id="147" name="Group 146"/>
          <p:cNvGrpSpPr/>
          <p:nvPr/>
        </p:nvGrpSpPr>
        <p:grpSpPr>
          <a:xfrm>
            <a:off x="4947043" y="5048010"/>
            <a:ext cx="657162" cy="657163"/>
            <a:chOff x="10745124" y="3351038"/>
            <a:chExt cx="657162" cy="657163"/>
          </a:xfrm>
        </p:grpSpPr>
        <p:grpSp>
          <p:nvGrpSpPr>
            <p:cNvPr id="69" name="Group 68"/>
            <p:cNvGrpSpPr/>
            <p:nvPr/>
          </p:nvGrpSpPr>
          <p:grpSpPr>
            <a:xfrm>
              <a:off x="10820985" y="3425462"/>
              <a:ext cx="514982" cy="457353"/>
              <a:chOff x="1841065" y="1719999"/>
              <a:chExt cx="874742" cy="776854"/>
            </a:xfrm>
            <a:solidFill>
              <a:schemeClr val="accent1"/>
            </a:solidFill>
          </p:grpSpPr>
          <p:sp>
            <p:nvSpPr>
              <p:cNvPr id="71" name="Freeform 8"/>
              <p:cNvSpPr>
                <a:spLocks noEditPoints="1"/>
              </p:cNvSpPr>
              <p:nvPr/>
            </p:nvSpPr>
            <p:spPr bwMode="auto">
              <a:xfrm>
                <a:off x="1841065" y="1719999"/>
                <a:ext cx="874742" cy="776854"/>
              </a:xfrm>
              <a:custGeom>
                <a:avLst/>
                <a:gdLst>
                  <a:gd name="T0" fmla="*/ 2147483647 w 354"/>
                  <a:gd name="T1" fmla="*/ 2147483647 h 314"/>
                  <a:gd name="T2" fmla="*/ 2147483647 w 354"/>
                  <a:gd name="T3" fmla="*/ 2147483647 h 314"/>
                  <a:gd name="T4" fmla="*/ 2147483647 w 354"/>
                  <a:gd name="T5" fmla="*/ 2147483647 h 314"/>
                  <a:gd name="T6" fmla="*/ 2147483647 w 354"/>
                  <a:gd name="T7" fmla="*/ 2147483647 h 314"/>
                  <a:gd name="T8" fmla="*/ 2147483647 w 354"/>
                  <a:gd name="T9" fmla="*/ 1891898170 h 314"/>
                  <a:gd name="T10" fmla="*/ 2147483647 w 354"/>
                  <a:gd name="T11" fmla="*/ 953062278 h 314"/>
                  <a:gd name="T12" fmla="*/ 1291280034 w 354"/>
                  <a:gd name="T13" fmla="*/ 2147483647 h 314"/>
                  <a:gd name="T14" fmla="*/ 1376420619 w 354"/>
                  <a:gd name="T15" fmla="*/ 2147483647 h 314"/>
                  <a:gd name="T16" fmla="*/ 1929826886 w 354"/>
                  <a:gd name="T17" fmla="*/ 2147483647 h 314"/>
                  <a:gd name="T18" fmla="*/ 2000777373 w 354"/>
                  <a:gd name="T19" fmla="*/ 2147483647 h 314"/>
                  <a:gd name="T20" fmla="*/ 2014967470 w 354"/>
                  <a:gd name="T21" fmla="*/ 2147483647 h 314"/>
                  <a:gd name="T22" fmla="*/ 1461561203 w 354"/>
                  <a:gd name="T23" fmla="*/ 2147483647 h 314"/>
                  <a:gd name="T24" fmla="*/ 1418990911 w 354"/>
                  <a:gd name="T25" fmla="*/ 2147483647 h 314"/>
                  <a:gd name="T26" fmla="*/ 1376420619 w 354"/>
                  <a:gd name="T27" fmla="*/ 2147483647 h 314"/>
                  <a:gd name="T28" fmla="*/ 28380195 w 354"/>
                  <a:gd name="T29" fmla="*/ 2147483647 h 314"/>
                  <a:gd name="T30" fmla="*/ 0 w 354"/>
                  <a:gd name="T31" fmla="*/ 2147483647 h 314"/>
                  <a:gd name="T32" fmla="*/ 0 w 354"/>
                  <a:gd name="T33" fmla="*/ 2147483647 h 314"/>
                  <a:gd name="T34" fmla="*/ 56760390 w 354"/>
                  <a:gd name="T35" fmla="*/ 2147483647 h 314"/>
                  <a:gd name="T36" fmla="*/ 766253962 w 354"/>
                  <a:gd name="T37" fmla="*/ 2147483647 h 314"/>
                  <a:gd name="T38" fmla="*/ 695307242 w 354"/>
                  <a:gd name="T39" fmla="*/ 2147483647 h 314"/>
                  <a:gd name="T40" fmla="*/ 624356754 w 354"/>
                  <a:gd name="T41" fmla="*/ 2147483647 h 314"/>
                  <a:gd name="T42" fmla="*/ 2057537763 w 354"/>
                  <a:gd name="T43" fmla="*/ 341395556 h 314"/>
                  <a:gd name="T44" fmla="*/ 2147483647 w 354"/>
                  <a:gd name="T45" fmla="*/ 1706974006 h 314"/>
                  <a:gd name="T46" fmla="*/ 2147483647 w 354"/>
                  <a:gd name="T47" fmla="*/ 2147483647 h 314"/>
                  <a:gd name="T48" fmla="*/ 2147483647 w 354"/>
                  <a:gd name="T49" fmla="*/ 1066858282 h 314"/>
                  <a:gd name="T50" fmla="*/ 2147483647 w 354"/>
                  <a:gd name="T51" fmla="*/ 1066858282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4" h="314">
                    <a:moveTo>
                      <a:pt x="234" y="305"/>
                    </a:moveTo>
                    <a:cubicBezTo>
                      <a:pt x="209" y="313"/>
                      <a:pt x="181" y="314"/>
                      <a:pt x="155" y="308"/>
                    </a:cubicBezTo>
                    <a:cubicBezTo>
                      <a:pt x="166" y="264"/>
                      <a:pt x="166" y="264"/>
                      <a:pt x="166" y="264"/>
                    </a:cubicBezTo>
                    <a:cubicBezTo>
                      <a:pt x="184" y="268"/>
                      <a:pt x="203" y="268"/>
                      <a:pt x="221" y="262"/>
                    </a:cubicBezTo>
                    <a:cubicBezTo>
                      <a:pt x="274" y="245"/>
                      <a:pt x="304" y="187"/>
                      <a:pt x="287" y="133"/>
                    </a:cubicBezTo>
                    <a:cubicBezTo>
                      <a:pt x="270" y="80"/>
                      <a:pt x="212" y="50"/>
                      <a:pt x="159" y="67"/>
                    </a:cubicBezTo>
                    <a:cubicBezTo>
                      <a:pt x="107" y="84"/>
                      <a:pt x="77" y="138"/>
                      <a:pt x="91" y="190"/>
                    </a:cubicBezTo>
                    <a:cubicBezTo>
                      <a:pt x="97" y="211"/>
                      <a:pt x="97" y="211"/>
                      <a:pt x="97" y="211"/>
                    </a:cubicBezTo>
                    <a:cubicBezTo>
                      <a:pt x="136" y="179"/>
                      <a:pt x="136" y="179"/>
                      <a:pt x="136" y="179"/>
                    </a:cubicBezTo>
                    <a:cubicBezTo>
                      <a:pt x="137" y="178"/>
                      <a:pt x="139" y="178"/>
                      <a:pt x="141" y="179"/>
                    </a:cubicBezTo>
                    <a:cubicBezTo>
                      <a:pt x="142" y="180"/>
                      <a:pt x="143" y="181"/>
                      <a:pt x="142" y="183"/>
                    </a:cubicBezTo>
                    <a:cubicBezTo>
                      <a:pt x="103" y="292"/>
                      <a:pt x="103" y="292"/>
                      <a:pt x="103" y="292"/>
                    </a:cubicBezTo>
                    <a:cubicBezTo>
                      <a:pt x="102" y="293"/>
                      <a:pt x="101" y="294"/>
                      <a:pt x="100" y="294"/>
                    </a:cubicBezTo>
                    <a:cubicBezTo>
                      <a:pt x="99" y="295"/>
                      <a:pt x="98" y="294"/>
                      <a:pt x="97" y="294"/>
                    </a:cubicBezTo>
                    <a:cubicBezTo>
                      <a:pt x="2" y="228"/>
                      <a:pt x="2" y="228"/>
                      <a:pt x="2" y="228"/>
                    </a:cubicBezTo>
                    <a:cubicBezTo>
                      <a:pt x="1" y="227"/>
                      <a:pt x="1" y="226"/>
                      <a:pt x="0" y="226"/>
                    </a:cubicBezTo>
                    <a:cubicBezTo>
                      <a:pt x="0" y="225"/>
                      <a:pt x="0" y="224"/>
                      <a:pt x="0" y="223"/>
                    </a:cubicBezTo>
                    <a:cubicBezTo>
                      <a:pt x="1" y="222"/>
                      <a:pt x="3" y="221"/>
                      <a:pt x="4" y="221"/>
                    </a:cubicBezTo>
                    <a:cubicBezTo>
                      <a:pt x="54" y="224"/>
                      <a:pt x="54" y="224"/>
                      <a:pt x="54" y="224"/>
                    </a:cubicBezTo>
                    <a:cubicBezTo>
                      <a:pt x="49" y="209"/>
                      <a:pt x="49" y="209"/>
                      <a:pt x="49" y="209"/>
                    </a:cubicBezTo>
                    <a:cubicBezTo>
                      <a:pt x="48" y="204"/>
                      <a:pt x="44" y="185"/>
                      <a:pt x="44" y="182"/>
                    </a:cubicBezTo>
                    <a:cubicBezTo>
                      <a:pt x="35" y="113"/>
                      <a:pt x="77" y="46"/>
                      <a:pt x="145" y="24"/>
                    </a:cubicBezTo>
                    <a:cubicBezTo>
                      <a:pt x="222" y="0"/>
                      <a:pt x="305" y="42"/>
                      <a:pt x="330" y="120"/>
                    </a:cubicBezTo>
                    <a:cubicBezTo>
                      <a:pt x="354" y="197"/>
                      <a:pt x="312" y="280"/>
                      <a:pt x="234" y="305"/>
                    </a:cubicBezTo>
                    <a:close/>
                    <a:moveTo>
                      <a:pt x="190" y="75"/>
                    </a:moveTo>
                    <a:cubicBezTo>
                      <a:pt x="190" y="75"/>
                      <a:pt x="190" y="75"/>
                      <a:pt x="190" y="75"/>
                    </a:cubicBezTo>
                  </a:path>
                </a:pathLst>
              </a:custGeom>
              <a:grpFill/>
              <a:ln>
                <a:noFill/>
              </a:ln>
            </p:spPr>
            <p:txBody>
              <a:bodyPr/>
              <a:lstStyle/>
              <a:p>
                <a:endParaRPr lang="en-GB"/>
              </a:p>
            </p:txBody>
          </p:sp>
          <p:sp>
            <p:nvSpPr>
              <p:cNvPr id="72" name="Freeform 9"/>
              <p:cNvSpPr>
                <a:spLocks/>
              </p:cNvSpPr>
              <p:nvPr/>
            </p:nvSpPr>
            <p:spPr bwMode="auto">
              <a:xfrm>
                <a:off x="2252096" y="1939726"/>
                <a:ext cx="214520" cy="294704"/>
              </a:xfrm>
              <a:custGeom>
                <a:avLst/>
                <a:gdLst>
                  <a:gd name="T0" fmla="*/ 113034124 w 87"/>
                  <a:gd name="T1" fmla="*/ 0 h 119"/>
                  <a:gd name="T2" fmla="*/ 0 w 87"/>
                  <a:gd name="T3" fmla="*/ 114021941 h 119"/>
                  <a:gd name="T4" fmla="*/ 0 w 87"/>
                  <a:gd name="T5" fmla="*/ 1582081796 h 119"/>
                  <a:gd name="T6" fmla="*/ 56518941 w 87"/>
                  <a:gd name="T7" fmla="*/ 1681851938 h 119"/>
                  <a:gd name="T8" fmla="*/ 113034124 w 87"/>
                  <a:gd name="T9" fmla="*/ 1696103737 h 119"/>
                  <a:gd name="T10" fmla="*/ 169553065 w 87"/>
                  <a:gd name="T11" fmla="*/ 1681851938 h 119"/>
                  <a:gd name="T12" fmla="*/ 1158608227 w 87"/>
                  <a:gd name="T13" fmla="*/ 983453395 h 119"/>
                  <a:gd name="T14" fmla="*/ 1186867698 w 87"/>
                  <a:gd name="T15" fmla="*/ 840924081 h 119"/>
                  <a:gd name="T16" fmla="*/ 1045574103 w 87"/>
                  <a:gd name="T17" fmla="*/ 812420484 h 119"/>
                  <a:gd name="T18" fmla="*/ 226072007 w 87"/>
                  <a:gd name="T19" fmla="*/ 1382537737 h 119"/>
                  <a:gd name="T20" fmla="*/ 226072007 w 87"/>
                  <a:gd name="T21" fmla="*/ 114021941 h 119"/>
                  <a:gd name="T22" fmla="*/ 113034124 w 87"/>
                  <a:gd name="T23" fmla="*/ 0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119">
                    <a:moveTo>
                      <a:pt x="8" y="0"/>
                    </a:moveTo>
                    <a:cubicBezTo>
                      <a:pt x="4" y="0"/>
                      <a:pt x="0" y="3"/>
                      <a:pt x="0" y="8"/>
                    </a:cubicBezTo>
                    <a:cubicBezTo>
                      <a:pt x="0" y="111"/>
                      <a:pt x="0" y="111"/>
                      <a:pt x="0" y="111"/>
                    </a:cubicBezTo>
                    <a:cubicBezTo>
                      <a:pt x="0" y="114"/>
                      <a:pt x="2" y="117"/>
                      <a:pt x="4" y="118"/>
                    </a:cubicBezTo>
                    <a:cubicBezTo>
                      <a:pt x="5" y="119"/>
                      <a:pt x="7" y="119"/>
                      <a:pt x="8" y="119"/>
                    </a:cubicBezTo>
                    <a:cubicBezTo>
                      <a:pt x="9" y="119"/>
                      <a:pt x="11" y="119"/>
                      <a:pt x="12" y="118"/>
                    </a:cubicBezTo>
                    <a:cubicBezTo>
                      <a:pt x="82" y="69"/>
                      <a:pt x="82" y="69"/>
                      <a:pt x="82" y="69"/>
                    </a:cubicBezTo>
                    <a:cubicBezTo>
                      <a:pt x="86" y="67"/>
                      <a:pt x="87" y="62"/>
                      <a:pt x="84" y="59"/>
                    </a:cubicBezTo>
                    <a:cubicBezTo>
                      <a:pt x="82" y="55"/>
                      <a:pt x="77" y="54"/>
                      <a:pt x="74" y="57"/>
                    </a:cubicBezTo>
                    <a:cubicBezTo>
                      <a:pt x="16" y="97"/>
                      <a:pt x="16" y="97"/>
                      <a:pt x="16" y="97"/>
                    </a:cubicBezTo>
                    <a:cubicBezTo>
                      <a:pt x="16" y="8"/>
                      <a:pt x="16" y="8"/>
                      <a:pt x="16" y="8"/>
                    </a:cubicBezTo>
                    <a:cubicBezTo>
                      <a:pt x="16" y="3"/>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70" name="Oval 69"/>
            <p:cNvSpPr/>
            <p:nvPr/>
          </p:nvSpPr>
          <p:spPr>
            <a:xfrm>
              <a:off x="10745124" y="3351038"/>
              <a:ext cx="657162" cy="657163"/>
            </a:xfrm>
            <a:prstGeom prst="ellipse">
              <a:avLst/>
            </a:prstGeom>
            <a:noFill/>
            <a:ln w="76200">
              <a:solidFill>
                <a:srgbClr val="B5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0" name="Group 99"/>
          <p:cNvGrpSpPr/>
          <p:nvPr/>
        </p:nvGrpSpPr>
        <p:grpSpPr>
          <a:xfrm>
            <a:off x="478230" y="2904599"/>
            <a:ext cx="657162" cy="657163"/>
            <a:chOff x="1506207" y="2375185"/>
            <a:chExt cx="657162" cy="657163"/>
          </a:xfrm>
        </p:grpSpPr>
        <p:grpSp>
          <p:nvGrpSpPr>
            <p:cNvPr id="54" name="Group 53"/>
            <p:cNvGrpSpPr/>
            <p:nvPr/>
          </p:nvGrpSpPr>
          <p:grpSpPr>
            <a:xfrm>
              <a:off x="1582068" y="2449609"/>
              <a:ext cx="514982" cy="457354"/>
              <a:chOff x="1841065" y="1719999"/>
              <a:chExt cx="874742" cy="776854"/>
            </a:xfrm>
            <a:solidFill>
              <a:schemeClr val="accent1"/>
            </a:solidFill>
          </p:grpSpPr>
          <p:sp>
            <p:nvSpPr>
              <p:cNvPr id="55" name="Freeform 8"/>
              <p:cNvSpPr>
                <a:spLocks noEditPoints="1"/>
              </p:cNvSpPr>
              <p:nvPr/>
            </p:nvSpPr>
            <p:spPr bwMode="auto">
              <a:xfrm>
                <a:off x="1841065" y="1719999"/>
                <a:ext cx="874742" cy="776854"/>
              </a:xfrm>
              <a:custGeom>
                <a:avLst/>
                <a:gdLst>
                  <a:gd name="T0" fmla="*/ 2147483647 w 354"/>
                  <a:gd name="T1" fmla="*/ 2147483647 h 314"/>
                  <a:gd name="T2" fmla="*/ 2147483647 w 354"/>
                  <a:gd name="T3" fmla="*/ 2147483647 h 314"/>
                  <a:gd name="T4" fmla="*/ 2147483647 w 354"/>
                  <a:gd name="T5" fmla="*/ 2147483647 h 314"/>
                  <a:gd name="T6" fmla="*/ 2147483647 w 354"/>
                  <a:gd name="T7" fmla="*/ 2147483647 h 314"/>
                  <a:gd name="T8" fmla="*/ 2147483647 w 354"/>
                  <a:gd name="T9" fmla="*/ 1891898170 h 314"/>
                  <a:gd name="T10" fmla="*/ 2147483647 w 354"/>
                  <a:gd name="T11" fmla="*/ 953062278 h 314"/>
                  <a:gd name="T12" fmla="*/ 1291280034 w 354"/>
                  <a:gd name="T13" fmla="*/ 2147483647 h 314"/>
                  <a:gd name="T14" fmla="*/ 1376420619 w 354"/>
                  <a:gd name="T15" fmla="*/ 2147483647 h 314"/>
                  <a:gd name="T16" fmla="*/ 1929826886 w 354"/>
                  <a:gd name="T17" fmla="*/ 2147483647 h 314"/>
                  <a:gd name="T18" fmla="*/ 2000777373 w 354"/>
                  <a:gd name="T19" fmla="*/ 2147483647 h 314"/>
                  <a:gd name="T20" fmla="*/ 2014967470 w 354"/>
                  <a:gd name="T21" fmla="*/ 2147483647 h 314"/>
                  <a:gd name="T22" fmla="*/ 1461561203 w 354"/>
                  <a:gd name="T23" fmla="*/ 2147483647 h 314"/>
                  <a:gd name="T24" fmla="*/ 1418990911 w 354"/>
                  <a:gd name="T25" fmla="*/ 2147483647 h 314"/>
                  <a:gd name="T26" fmla="*/ 1376420619 w 354"/>
                  <a:gd name="T27" fmla="*/ 2147483647 h 314"/>
                  <a:gd name="T28" fmla="*/ 28380195 w 354"/>
                  <a:gd name="T29" fmla="*/ 2147483647 h 314"/>
                  <a:gd name="T30" fmla="*/ 0 w 354"/>
                  <a:gd name="T31" fmla="*/ 2147483647 h 314"/>
                  <a:gd name="T32" fmla="*/ 0 w 354"/>
                  <a:gd name="T33" fmla="*/ 2147483647 h 314"/>
                  <a:gd name="T34" fmla="*/ 56760390 w 354"/>
                  <a:gd name="T35" fmla="*/ 2147483647 h 314"/>
                  <a:gd name="T36" fmla="*/ 766253962 w 354"/>
                  <a:gd name="T37" fmla="*/ 2147483647 h 314"/>
                  <a:gd name="T38" fmla="*/ 695307242 w 354"/>
                  <a:gd name="T39" fmla="*/ 2147483647 h 314"/>
                  <a:gd name="T40" fmla="*/ 624356754 w 354"/>
                  <a:gd name="T41" fmla="*/ 2147483647 h 314"/>
                  <a:gd name="T42" fmla="*/ 2057537763 w 354"/>
                  <a:gd name="T43" fmla="*/ 341395556 h 314"/>
                  <a:gd name="T44" fmla="*/ 2147483647 w 354"/>
                  <a:gd name="T45" fmla="*/ 1706974006 h 314"/>
                  <a:gd name="T46" fmla="*/ 2147483647 w 354"/>
                  <a:gd name="T47" fmla="*/ 2147483647 h 314"/>
                  <a:gd name="T48" fmla="*/ 2147483647 w 354"/>
                  <a:gd name="T49" fmla="*/ 1066858282 h 314"/>
                  <a:gd name="T50" fmla="*/ 2147483647 w 354"/>
                  <a:gd name="T51" fmla="*/ 1066858282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4" h="314">
                    <a:moveTo>
                      <a:pt x="234" y="305"/>
                    </a:moveTo>
                    <a:cubicBezTo>
                      <a:pt x="209" y="313"/>
                      <a:pt x="181" y="314"/>
                      <a:pt x="155" y="308"/>
                    </a:cubicBezTo>
                    <a:cubicBezTo>
                      <a:pt x="166" y="264"/>
                      <a:pt x="166" y="264"/>
                      <a:pt x="166" y="264"/>
                    </a:cubicBezTo>
                    <a:cubicBezTo>
                      <a:pt x="184" y="268"/>
                      <a:pt x="203" y="268"/>
                      <a:pt x="221" y="262"/>
                    </a:cubicBezTo>
                    <a:cubicBezTo>
                      <a:pt x="274" y="245"/>
                      <a:pt x="304" y="187"/>
                      <a:pt x="287" y="133"/>
                    </a:cubicBezTo>
                    <a:cubicBezTo>
                      <a:pt x="270" y="80"/>
                      <a:pt x="212" y="50"/>
                      <a:pt x="159" y="67"/>
                    </a:cubicBezTo>
                    <a:cubicBezTo>
                      <a:pt x="107" y="84"/>
                      <a:pt x="77" y="138"/>
                      <a:pt x="91" y="190"/>
                    </a:cubicBezTo>
                    <a:cubicBezTo>
                      <a:pt x="97" y="211"/>
                      <a:pt x="97" y="211"/>
                      <a:pt x="97" y="211"/>
                    </a:cubicBezTo>
                    <a:cubicBezTo>
                      <a:pt x="136" y="179"/>
                      <a:pt x="136" y="179"/>
                      <a:pt x="136" y="179"/>
                    </a:cubicBezTo>
                    <a:cubicBezTo>
                      <a:pt x="137" y="178"/>
                      <a:pt x="139" y="178"/>
                      <a:pt x="141" y="179"/>
                    </a:cubicBezTo>
                    <a:cubicBezTo>
                      <a:pt x="142" y="180"/>
                      <a:pt x="143" y="181"/>
                      <a:pt x="142" y="183"/>
                    </a:cubicBezTo>
                    <a:cubicBezTo>
                      <a:pt x="103" y="292"/>
                      <a:pt x="103" y="292"/>
                      <a:pt x="103" y="292"/>
                    </a:cubicBezTo>
                    <a:cubicBezTo>
                      <a:pt x="102" y="293"/>
                      <a:pt x="101" y="294"/>
                      <a:pt x="100" y="294"/>
                    </a:cubicBezTo>
                    <a:cubicBezTo>
                      <a:pt x="99" y="295"/>
                      <a:pt x="98" y="294"/>
                      <a:pt x="97" y="294"/>
                    </a:cubicBezTo>
                    <a:cubicBezTo>
                      <a:pt x="2" y="228"/>
                      <a:pt x="2" y="228"/>
                      <a:pt x="2" y="228"/>
                    </a:cubicBezTo>
                    <a:cubicBezTo>
                      <a:pt x="1" y="227"/>
                      <a:pt x="1" y="226"/>
                      <a:pt x="0" y="226"/>
                    </a:cubicBezTo>
                    <a:cubicBezTo>
                      <a:pt x="0" y="225"/>
                      <a:pt x="0" y="224"/>
                      <a:pt x="0" y="223"/>
                    </a:cubicBezTo>
                    <a:cubicBezTo>
                      <a:pt x="1" y="222"/>
                      <a:pt x="3" y="221"/>
                      <a:pt x="4" y="221"/>
                    </a:cubicBezTo>
                    <a:cubicBezTo>
                      <a:pt x="54" y="224"/>
                      <a:pt x="54" y="224"/>
                      <a:pt x="54" y="224"/>
                    </a:cubicBezTo>
                    <a:cubicBezTo>
                      <a:pt x="49" y="209"/>
                      <a:pt x="49" y="209"/>
                      <a:pt x="49" y="209"/>
                    </a:cubicBezTo>
                    <a:cubicBezTo>
                      <a:pt x="48" y="204"/>
                      <a:pt x="44" y="185"/>
                      <a:pt x="44" y="182"/>
                    </a:cubicBezTo>
                    <a:cubicBezTo>
                      <a:pt x="35" y="113"/>
                      <a:pt x="77" y="46"/>
                      <a:pt x="145" y="24"/>
                    </a:cubicBezTo>
                    <a:cubicBezTo>
                      <a:pt x="222" y="0"/>
                      <a:pt x="305" y="42"/>
                      <a:pt x="330" y="120"/>
                    </a:cubicBezTo>
                    <a:cubicBezTo>
                      <a:pt x="354" y="197"/>
                      <a:pt x="312" y="280"/>
                      <a:pt x="234" y="305"/>
                    </a:cubicBezTo>
                    <a:close/>
                    <a:moveTo>
                      <a:pt x="190" y="75"/>
                    </a:moveTo>
                    <a:cubicBezTo>
                      <a:pt x="190" y="75"/>
                      <a:pt x="190" y="75"/>
                      <a:pt x="190" y="75"/>
                    </a:cubicBezTo>
                  </a:path>
                </a:pathLst>
              </a:custGeom>
              <a:grpFill/>
              <a:ln>
                <a:noFill/>
              </a:ln>
            </p:spPr>
            <p:txBody>
              <a:bodyPr/>
              <a:lstStyle/>
              <a:p>
                <a:endParaRPr lang="en-GB"/>
              </a:p>
            </p:txBody>
          </p:sp>
          <p:sp>
            <p:nvSpPr>
              <p:cNvPr id="56" name="Freeform 9"/>
              <p:cNvSpPr>
                <a:spLocks/>
              </p:cNvSpPr>
              <p:nvPr/>
            </p:nvSpPr>
            <p:spPr bwMode="auto">
              <a:xfrm>
                <a:off x="2252096" y="1939726"/>
                <a:ext cx="214520" cy="294704"/>
              </a:xfrm>
              <a:custGeom>
                <a:avLst/>
                <a:gdLst>
                  <a:gd name="T0" fmla="*/ 113034124 w 87"/>
                  <a:gd name="T1" fmla="*/ 0 h 119"/>
                  <a:gd name="T2" fmla="*/ 0 w 87"/>
                  <a:gd name="T3" fmla="*/ 114021941 h 119"/>
                  <a:gd name="T4" fmla="*/ 0 w 87"/>
                  <a:gd name="T5" fmla="*/ 1582081796 h 119"/>
                  <a:gd name="T6" fmla="*/ 56518941 w 87"/>
                  <a:gd name="T7" fmla="*/ 1681851938 h 119"/>
                  <a:gd name="T8" fmla="*/ 113034124 w 87"/>
                  <a:gd name="T9" fmla="*/ 1696103737 h 119"/>
                  <a:gd name="T10" fmla="*/ 169553065 w 87"/>
                  <a:gd name="T11" fmla="*/ 1681851938 h 119"/>
                  <a:gd name="T12" fmla="*/ 1158608227 w 87"/>
                  <a:gd name="T13" fmla="*/ 983453395 h 119"/>
                  <a:gd name="T14" fmla="*/ 1186867698 w 87"/>
                  <a:gd name="T15" fmla="*/ 840924081 h 119"/>
                  <a:gd name="T16" fmla="*/ 1045574103 w 87"/>
                  <a:gd name="T17" fmla="*/ 812420484 h 119"/>
                  <a:gd name="T18" fmla="*/ 226072007 w 87"/>
                  <a:gd name="T19" fmla="*/ 1382537737 h 119"/>
                  <a:gd name="T20" fmla="*/ 226072007 w 87"/>
                  <a:gd name="T21" fmla="*/ 114021941 h 119"/>
                  <a:gd name="T22" fmla="*/ 113034124 w 87"/>
                  <a:gd name="T23" fmla="*/ 0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119">
                    <a:moveTo>
                      <a:pt x="8" y="0"/>
                    </a:moveTo>
                    <a:cubicBezTo>
                      <a:pt x="4" y="0"/>
                      <a:pt x="0" y="3"/>
                      <a:pt x="0" y="8"/>
                    </a:cubicBezTo>
                    <a:cubicBezTo>
                      <a:pt x="0" y="111"/>
                      <a:pt x="0" y="111"/>
                      <a:pt x="0" y="111"/>
                    </a:cubicBezTo>
                    <a:cubicBezTo>
                      <a:pt x="0" y="114"/>
                      <a:pt x="2" y="117"/>
                      <a:pt x="4" y="118"/>
                    </a:cubicBezTo>
                    <a:cubicBezTo>
                      <a:pt x="5" y="119"/>
                      <a:pt x="7" y="119"/>
                      <a:pt x="8" y="119"/>
                    </a:cubicBezTo>
                    <a:cubicBezTo>
                      <a:pt x="9" y="119"/>
                      <a:pt x="11" y="119"/>
                      <a:pt x="12" y="118"/>
                    </a:cubicBezTo>
                    <a:cubicBezTo>
                      <a:pt x="82" y="69"/>
                      <a:pt x="82" y="69"/>
                      <a:pt x="82" y="69"/>
                    </a:cubicBezTo>
                    <a:cubicBezTo>
                      <a:pt x="86" y="67"/>
                      <a:pt x="87" y="62"/>
                      <a:pt x="84" y="59"/>
                    </a:cubicBezTo>
                    <a:cubicBezTo>
                      <a:pt x="82" y="55"/>
                      <a:pt x="77" y="54"/>
                      <a:pt x="74" y="57"/>
                    </a:cubicBezTo>
                    <a:cubicBezTo>
                      <a:pt x="16" y="97"/>
                      <a:pt x="16" y="97"/>
                      <a:pt x="16" y="97"/>
                    </a:cubicBezTo>
                    <a:cubicBezTo>
                      <a:pt x="16" y="8"/>
                      <a:pt x="16" y="8"/>
                      <a:pt x="16" y="8"/>
                    </a:cubicBezTo>
                    <a:cubicBezTo>
                      <a:pt x="16" y="3"/>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7" name="Oval 56"/>
            <p:cNvSpPr/>
            <p:nvPr/>
          </p:nvSpPr>
          <p:spPr>
            <a:xfrm>
              <a:off x="1506207" y="2375185"/>
              <a:ext cx="657162" cy="65716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1" name="Straight Connector 60"/>
            <p:cNvCxnSpPr>
              <a:stCxn id="57" idx="1"/>
              <a:endCxn id="57" idx="5"/>
            </p:cNvCxnSpPr>
            <p:nvPr/>
          </p:nvCxnSpPr>
          <p:spPr>
            <a:xfrm>
              <a:off x="1602446" y="2471425"/>
              <a:ext cx="464684" cy="46468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478230" y="2041214"/>
            <a:ext cx="657162" cy="657163"/>
            <a:chOff x="640155" y="2342626"/>
            <a:chExt cx="657162" cy="657163"/>
          </a:xfrm>
        </p:grpSpPr>
        <p:sp>
          <p:nvSpPr>
            <p:cNvPr id="4" name="Oval 3"/>
            <p:cNvSpPr/>
            <p:nvPr/>
          </p:nvSpPr>
          <p:spPr>
            <a:xfrm>
              <a:off x="640155" y="2342626"/>
              <a:ext cx="657162" cy="657163"/>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Freeform 21"/>
            <p:cNvSpPr>
              <a:spLocks noEditPoints="1"/>
            </p:cNvSpPr>
            <p:nvPr/>
          </p:nvSpPr>
          <p:spPr bwMode="auto">
            <a:xfrm>
              <a:off x="681790" y="2468851"/>
              <a:ext cx="573893" cy="364737"/>
            </a:xfrm>
            <a:custGeom>
              <a:avLst/>
              <a:gdLst>
                <a:gd name="T0" fmla="*/ 2147483647 w 278"/>
                <a:gd name="T1" fmla="*/ 2147483647 h 177"/>
                <a:gd name="T2" fmla="*/ 2147483647 w 278"/>
                <a:gd name="T3" fmla="*/ 2147483647 h 177"/>
                <a:gd name="T4" fmla="*/ 2147483647 w 278"/>
                <a:gd name="T5" fmla="*/ 2147483647 h 177"/>
                <a:gd name="T6" fmla="*/ 2147483647 w 278"/>
                <a:gd name="T7" fmla="*/ 2147483647 h 177"/>
                <a:gd name="T8" fmla="*/ 2147483647 w 278"/>
                <a:gd name="T9" fmla="*/ 2147483647 h 177"/>
                <a:gd name="T10" fmla="*/ 2147483647 w 278"/>
                <a:gd name="T11" fmla="*/ 2147483647 h 177"/>
                <a:gd name="T12" fmla="*/ 2147483647 w 278"/>
                <a:gd name="T13" fmla="*/ 2147483647 h 177"/>
                <a:gd name="T14" fmla="*/ 2147483647 w 278"/>
                <a:gd name="T15" fmla="*/ 2147483647 h 177"/>
                <a:gd name="T16" fmla="*/ 2147483647 w 278"/>
                <a:gd name="T17" fmla="*/ 2147483647 h 177"/>
                <a:gd name="T18" fmla="*/ 2147483647 w 278"/>
                <a:gd name="T19" fmla="*/ 2147483647 h 177"/>
                <a:gd name="T20" fmla="*/ 2147483647 w 278"/>
                <a:gd name="T21" fmla="*/ 2147483647 h 177"/>
                <a:gd name="T22" fmla="*/ 0 w 278"/>
                <a:gd name="T23" fmla="*/ 2147483647 h 177"/>
                <a:gd name="T24" fmla="*/ 2147483647 w 278"/>
                <a:gd name="T25" fmla="*/ 2147483647 h 177"/>
                <a:gd name="T26" fmla="*/ 2147483647 w 278"/>
                <a:gd name="T27" fmla="*/ 2147483647 h 177"/>
                <a:gd name="T28" fmla="*/ 2147483647 w 278"/>
                <a:gd name="T29" fmla="*/ 2147483647 h 177"/>
                <a:gd name="T30" fmla="*/ 2147483647 w 278"/>
                <a:gd name="T31" fmla="*/ 2147483647 h 177"/>
                <a:gd name="T32" fmla="*/ 2147483647 w 278"/>
                <a:gd name="T33" fmla="*/ 2147483647 h 177"/>
                <a:gd name="T34" fmla="*/ 2147483647 w 278"/>
                <a:gd name="T35" fmla="*/ 2147483647 h 177"/>
                <a:gd name="T36" fmla="*/ 2147483647 w 278"/>
                <a:gd name="T37" fmla="*/ 2147483647 h 177"/>
                <a:gd name="T38" fmla="*/ 2147483647 w 278"/>
                <a:gd name="T39" fmla="*/ 2147483647 h 177"/>
                <a:gd name="T40" fmla="*/ 2147483647 w 278"/>
                <a:gd name="T41" fmla="*/ 2147483647 h 177"/>
                <a:gd name="T42" fmla="*/ 2147483647 w 278"/>
                <a:gd name="T43" fmla="*/ 2147483647 h 177"/>
                <a:gd name="T44" fmla="*/ 2147483647 w 278"/>
                <a:gd name="T45" fmla="*/ 2147483647 h 177"/>
                <a:gd name="T46" fmla="*/ 2147483647 w 278"/>
                <a:gd name="T47" fmla="*/ 2147483647 h 177"/>
                <a:gd name="T48" fmla="*/ 2147483647 w 278"/>
                <a:gd name="T49" fmla="*/ 2147483647 h 177"/>
                <a:gd name="T50" fmla="*/ 2147483647 w 278"/>
                <a:gd name="T51" fmla="*/ 2147483647 h 177"/>
                <a:gd name="T52" fmla="*/ 2147483647 w 278"/>
                <a:gd name="T53" fmla="*/ 2147483647 h 177"/>
                <a:gd name="T54" fmla="*/ 2147483647 w 278"/>
                <a:gd name="T55" fmla="*/ 2147483647 h 177"/>
                <a:gd name="T56" fmla="*/ 2147483647 w 278"/>
                <a:gd name="T57" fmla="*/ 2147483647 h 177"/>
                <a:gd name="T58" fmla="*/ 2147483647 w 278"/>
                <a:gd name="T59" fmla="*/ 2147483647 h 177"/>
                <a:gd name="T60" fmla="*/ 2147483647 w 278"/>
                <a:gd name="T61" fmla="*/ 2147483647 h 177"/>
                <a:gd name="T62" fmla="*/ 2147483647 w 278"/>
                <a:gd name="T63" fmla="*/ 2147483647 h 177"/>
                <a:gd name="T64" fmla="*/ 2147483647 w 278"/>
                <a:gd name="T65" fmla="*/ 2147483647 h 177"/>
                <a:gd name="T66" fmla="*/ 2147483647 w 278"/>
                <a:gd name="T67" fmla="*/ 2147483647 h 177"/>
                <a:gd name="T68" fmla="*/ 2147483647 w 278"/>
                <a:gd name="T69" fmla="*/ 2147483647 h 177"/>
                <a:gd name="T70" fmla="*/ 2147483647 w 278"/>
                <a:gd name="T71" fmla="*/ 2147483647 h 177"/>
                <a:gd name="T72" fmla="*/ 2147483647 w 278"/>
                <a:gd name="T73" fmla="*/ 2147483647 h 177"/>
                <a:gd name="T74" fmla="*/ 2147483647 w 278"/>
                <a:gd name="T75" fmla="*/ 2147483647 h 177"/>
                <a:gd name="T76" fmla="*/ 2147483647 w 278"/>
                <a:gd name="T77" fmla="*/ 2147483647 h 177"/>
                <a:gd name="T78" fmla="*/ 2147483647 w 278"/>
                <a:gd name="T79" fmla="*/ 2147483647 h 177"/>
                <a:gd name="T80" fmla="*/ 2147483647 w 278"/>
                <a:gd name="T81" fmla="*/ 2147483647 h 177"/>
                <a:gd name="T82" fmla="*/ 2147483647 w 278"/>
                <a:gd name="T83" fmla="*/ 2147483647 h 177"/>
                <a:gd name="T84" fmla="*/ 2147483647 w 278"/>
                <a:gd name="T85" fmla="*/ 2147483647 h 177"/>
                <a:gd name="T86" fmla="*/ 2147483647 w 278"/>
                <a:gd name="T87" fmla="*/ 2147483647 h 177"/>
                <a:gd name="T88" fmla="*/ 2147483647 w 278"/>
                <a:gd name="T89" fmla="*/ 2147483647 h 177"/>
                <a:gd name="T90" fmla="*/ 2147483647 w 278"/>
                <a:gd name="T91" fmla="*/ 2147483647 h 177"/>
                <a:gd name="T92" fmla="*/ 2147483647 w 278"/>
                <a:gd name="T93" fmla="*/ 2147483647 h 177"/>
                <a:gd name="T94" fmla="*/ 2147483647 w 278"/>
                <a:gd name="T95" fmla="*/ 2147483647 h 177"/>
                <a:gd name="T96" fmla="*/ 2147483647 w 278"/>
                <a:gd name="T97" fmla="*/ 2147483647 h 177"/>
                <a:gd name="T98" fmla="*/ 2147483647 w 278"/>
                <a:gd name="T99" fmla="*/ 2147483647 h 177"/>
                <a:gd name="T100" fmla="*/ 2147483647 w 278"/>
                <a:gd name="T101" fmla="*/ 2147483647 h 177"/>
                <a:gd name="T102" fmla="*/ 2147483647 w 278"/>
                <a:gd name="T103" fmla="*/ 2147483647 h 177"/>
                <a:gd name="T104" fmla="*/ 2147483647 w 278"/>
                <a:gd name="T105" fmla="*/ 2147483647 h 177"/>
                <a:gd name="T106" fmla="*/ 2147483647 w 278"/>
                <a:gd name="T107" fmla="*/ 2147483647 h 177"/>
                <a:gd name="T108" fmla="*/ 2147483647 w 278"/>
                <a:gd name="T109" fmla="*/ 2147483647 h 177"/>
                <a:gd name="T110" fmla="*/ 2147483647 w 278"/>
                <a:gd name="T111" fmla="*/ 2147483647 h 177"/>
                <a:gd name="T112" fmla="*/ 2147483647 w 278"/>
                <a:gd name="T113" fmla="*/ 2147483647 h 177"/>
                <a:gd name="T114" fmla="*/ 2147483647 w 278"/>
                <a:gd name="T115" fmla="*/ 2147483647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 h="177">
                  <a:moveTo>
                    <a:pt x="165" y="0"/>
                  </a:moveTo>
                  <a:cubicBezTo>
                    <a:pt x="176" y="0"/>
                    <a:pt x="187" y="1"/>
                    <a:pt x="198" y="5"/>
                  </a:cubicBezTo>
                  <a:cubicBezTo>
                    <a:pt x="205" y="7"/>
                    <a:pt x="215" y="11"/>
                    <a:pt x="215" y="20"/>
                  </a:cubicBezTo>
                  <a:cubicBezTo>
                    <a:pt x="215" y="35"/>
                    <a:pt x="215" y="35"/>
                    <a:pt x="215" y="35"/>
                  </a:cubicBezTo>
                  <a:cubicBezTo>
                    <a:pt x="215" y="37"/>
                    <a:pt x="214" y="39"/>
                    <a:pt x="212" y="40"/>
                  </a:cubicBezTo>
                  <a:cubicBezTo>
                    <a:pt x="199" y="49"/>
                    <a:pt x="180" y="52"/>
                    <a:pt x="165" y="52"/>
                  </a:cubicBezTo>
                  <a:cubicBezTo>
                    <a:pt x="150" y="52"/>
                    <a:pt x="130" y="49"/>
                    <a:pt x="118" y="40"/>
                  </a:cubicBezTo>
                  <a:cubicBezTo>
                    <a:pt x="116" y="39"/>
                    <a:pt x="115" y="37"/>
                    <a:pt x="115" y="35"/>
                  </a:cubicBezTo>
                  <a:cubicBezTo>
                    <a:pt x="115" y="20"/>
                    <a:pt x="115" y="20"/>
                    <a:pt x="115" y="20"/>
                  </a:cubicBezTo>
                  <a:cubicBezTo>
                    <a:pt x="115" y="11"/>
                    <a:pt x="125" y="7"/>
                    <a:pt x="132" y="5"/>
                  </a:cubicBezTo>
                  <a:cubicBezTo>
                    <a:pt x="142" y="1"/>
                    <a:pt x="154" y="0"/>
                    <a:pt x="165" y="0"/>
                  </a:cubicBezTo>
                  <a:moveTo>
                    <a:pt x="165" y="35"/>
                  </a:moveTo>
                  <a:cubicBezTo>
                    <a:pt x="175" y="35"/>
                    <a:pt x="186" y="34"/>
                    <a:pt x="195" y="31"/>
                  </a:cubicBezTo>
                  <a:cubicBezTo>
                    <a:pt x="200" y="29"/>
                    <a:pt x="208" y="25"/>
                    <a:pt x="208" y="20"/>
                  </a:cubicBezTo>
                  <a:cubicBezTo>
                    <a:pt x="208" y="14"/>
                    <a:pt x="200" y="11"/>
                    <a:pt x="195" y="9"/>
                  </a:cubicBezTo>
                  <a:cubicBezTo>
                    <a:pt x="186" y="6"/>
                    <a:pt x="175" y="4"/>
                    <a:pt x="165" y="4"/>
                  </a:cubicBezTo>
                  <a:cubicBezTo>
                    <a:pt x="155" y="4"/>
                    <a:pt x="144" y="6"/>
                    <a:pt x="134" y="9"/>
                  </a:cubicBezTo>
                  <a:cubicBezTo>
                    <a:pt x="130" y="11"/>
                    <a:pt x="122" y="14"/>
                    <a:pt x="122" y="20"/>
                  </a:cubicBezTo>
                  <a:cubicBezTo>
                    <a:pt x="122" y="25"/>
                    <a:pt x="130" y="29"/>
                    <a:pt x="134" y="31"/>
                  </a:cubicBezTo>
                  <a:cubicBezTo>
                    <a:pt x="144" y="34"/>
                    <a:pt x="155" y="35"/>
                    <a:pt x="165" y="35"/>
                  </a:cubicBezTo>
                  <a:moveTo>
                    <a:pt x="42" y="102"/>
                  </a:moveTo>
                  <a:cubicBezTo>
                    <a:pt x="33" y="102"/>
                    <a:pt x="24" y="103"/>
                    <a:pt x="16" y="106"/>
                  </a:cubicBezTo>
                  <a:cubicBezTo>
                    <a:pt x="10" y="108"/>
                    <a:pt x="0" y="112"/>
                    <a:pt x="0" y="120"/>
                  </a:cubicBezTo>
                  <a:cubicBezTo>
                    <a:pt x="0" y="134"/>
                    <a:pt x="0" y="134"/>
                    <a:pt x="0" y="134"/>
                  </a:cubicBezTo>
                  <a:cubicBezTo>
                    <a:pt x="0" y="137"/>
                    <a:pt x="1" y="138"/>
                    <a:pt x="3" y="139"/>
                  </a:cubicBezTo>
                  <a:cubicBezTo>
                    <a:pt x="8" y="143"/>
                    <a:pt x="16" y="146"/>
                    <a:pt x="23" y="148"/>
                  </a:cubicBezTo>
                  <a:cubicBezTo>
                    <a:pt x="21" y="143"/>
                    <a:pt x="21" y="137"/>
                    <a:pt x="23" y="132"/>
                  </a:cubicBezTo>
                  <a:cubicBezTo>
                    <a:pt x="21" y="132"/>
                    <a:pt x="20" y="131"/>
                    <a:pt x="18" y="130"/>
                  </a:cubicBezTo>
                  <a:cubicBezTo>
                    <a:pt x="14" y="129"/>
                    <a:pt x="7" y="126"/>
                    <a:pt x="7" y="120"/>
                  </a:cubicBezTo>
                  <a:cubicBezTo>
                    <a:pt x="7" y="115"/>
                    <a:pt x="14" y="112"/>
                    <a:pt x="18" y="110"/>
                  </a:cubicBezTo>
                  <a:cubicBezTo>
                    <a:pt x="24" y="108"/>
                    <a:pt x="31" y="107"/>
                    <a:pt x="38" y="106"/>
                  </a:cubicBezTo>
                  <a:cubicBezTo>
                    <a:pt x="39" y="105"/>
                    <a:pt x="40" y="103"/>
                    <a:pt x="42" y="102"/>
                  </a:cubicBezTo>
                  <a:moveTo>
                    <a:pt x="50" y="97"/>
                  </a:moveTo>
                  <a:cubicBezTo>
                    <a:pt x="58" y="89"/>
                    <a:pt x="68" y="81"/>
                    <a:pt x="78" y="76"/>
                  </a:cubicBezTo>
                  <a:cubicBezTo>
                    <a:pt x="85" y="73"/>
                    <a:pt x="96" y="68"/>
                    <a:pt x="103" y="75"/>
                  </a:cubicBezTo>
                  <a:cubicBezTo>
                    <a:pt x="113" y="86"/>
                    <a:pt x="113" y="86"/>
                    <a:pt x="113" y="86"/>
                  </a:cubicBezTo>
                  <a:cubicBezTo>
                    <a:pt x="115" y="88"/>
                    <a:pt x="116" y="90"/>
                    <a:pt x="115" y="92"/>
                  </a:cubicBezTo>
                  <a:cubicBezTo>
                    <a:pt x="113" y="108"/>
                    <a:pt x="100" y="125"/>
                    <a:pt x="89" y="136"/>
                  </a:cubicBezTo>
                  <a:cubicBezTo>
                    <a:pt x="78" y="147"/>
                    <a:pt x="61" y="160"/>
                    <a:pt x="45" y="162"/>
                  </a:cubicBezTo>
                  <a:cubicBezTo>
                    <a:pt x="43" y="163"/>
                    <a:pt x="41" y="162"/>
                    <a:pt x="39" y="160"/>
                  </a:cubicBezTo>
                  <a:cubicBezTo>
                    <a:pt x="28" y="149"/>
                    <a:pt x="28" y="149"/>
                    <a:pt x="28" y="149"/>
                  </a:cubicBezTo>
                  <a:cubicBezTo>
                    <a:pt x="22" y="143"/>
                    <a:pt x="26" y="132"/>
                    <a:pt x="29" y="125"/>
                  </a:cubicBezTo>
                  <a:cubicBezTo>
                    <a:pt x="34" y="115"/>
                    <a:pt x="42" y="105"/>
                    <a:pt x="50" y="97"/>
                  </a:cubicBezTo>
                  <a:moveTo>
                    <a:pt x="77" y="123"/>
                  </a:moveTo>
                  <a:cubicBezTo>
                    <a:pt x="84" y="116"/>
                    <a:pt x="92" y="107"/>
                    <a:pt x="96" y="97"/>
                  </a:cubicBezTo>
                  <a:cubicBezTo>
                    <a:pt x="98" y="93"/>
                    <a:pt x="101" y="84"/>
                    <a:pt x="97" y="80"/>
                  </a:cubicBezTo>
                  <a:cubicBezTo>
                    <a:pt x="93" y="76"/>
                    <a:pt x="84" y="79"/>
                    <a:pt x="80" y="81"/>
                  </a:cubicBezTo>
                  <a:cubicBezTo>
                    <a:pt x="70" y="86"/>
                    <a:pt x="61" y="93"/>
                    <a:pt x="54" y="101"/>
                  </a:cubicBezTo>
                  <a:cubicBezTo>
                    <a:pt x="46" y="108"/>
                    <a:pt x="39" y="117"/>
                    <a:pt x="34" y="127"/>
                  </a:cubicBezTo>
                  <a:cubicBezTo>
                    <a:pt x="32" y="131"/>
                    <a:pt x="29" y="140"/>
                    <a:pt x="33" y="144"/>
                  </a:cubicBezTo>
                  <a:cubicBezTo>
                    <a:pt x="37" y="148"/>
                    <a:pt x="46" y="145"/>
                    <a:pt x="50" y="143"/>
                  </a:cubicBezTo>
                  <a:cubicBezTo>
                    <a:pt x="60" y="138"/>
                    <a:pt x="69" y="131"/>
                    <a:pt x="77" y="123"/>
                  </a:cubicBezTo>
                  <a:moveTo>
                    <a:pt x="193" y="148"/>
                  </a:moveTo>
                  <a:cubicBezTo>
                    <a:pt x="175" y="159"/>
                    <a:pt x="148" y="163"/>
                    <a:pt x="127" y="163"/>
                  </a:cubicBezTo>
                  <a:cubicBezTo>
                    <a:pt x="110" y="163"/>
                    <a:pt x="89" y="161"/>
                    <a:pt x="72" y="154"/>
                  </a:cubicBezTo>
                  <a:cubicBezTo>
                    <a:pt x="80" y="149"/>
                    <a:pt x="86" y="144"/>
                    <a:pt x="91" y="138"/>
                  </a:cubicBezTo>
                  <a:cubicBezTo>
                    <a:pt x="93" y="137"/>
                    <a:pt x="94" y="136"/>
                    <a:pt x="95" y="135"/>
                  </a:cubicBezTo>
                  <a:cubicBezTo>
                    <a:pt x="105" y="137"/>
                    <a:pt x="116" y="138"/>
                    <a:pt x="127" y="138"/>
                  </a:cubicBezTo>
                  <a:cubicBezTo>
                    <a:pt x="142" y="138"/>
                    <a:pt x="158" y="136"/>
                    <a:pt x="172" y="131"/>
                  </a:cubicBezTo>
                  <a:cubicBezTo>
                    <a:pt x="174" y="131"/>
                    <a:pt x="176" y="131"/>
                    <a:pt x="178" y="131"/>
                  </a:cubicBezTo>
                  <a:cubicBezTo>
                    <a:pt x="183" y="137"/>
                    <a:pt x="188" y="143"/>
                    <a:pt x="193" y="148"/>
                  </a:cubicBezTo>
                  <a:moveTo>
                    <a:pt x="204" y="48"/>
                  </a:moveTo>
                  <a:cubicBezTo>
                    <a:pt x="204" y="65"/>
                    <a:pt x="204" y="65"/>
                    <a:pt x="204" y="65"/>
                  </a:cubicBezTo>
                  <a:cubicBezTo>
                    <a:pt x="204" y="67"/>
                    <a:pt x="204" y="68"/>
                    <a:pt x="203" y="69"/>
                  </a:cubicBezTo>
                  <a:cubicBezTo>
                    <a:pt x="194" y="66"/>
                    <a:pt x="184" y="65"/>
                    <a:pt x="177" y="72"/>
                  </a:cubicBezTo>
                  <a:cubicBezTo>
                    <a:pt x="164" y="85"/>
                    <a:pt x="164" y="85"/>
                    <a:pt x="164" y="85"/>
                  </a:cubicBezTo>
                  <a:cubicBezTo>
                    <a:pt x="157" y="86"/>
                    <a:pt x="149" y="87"/>
                    <a:pt x="143" y="87"/>
                  </a:cubicBezTo>
                  <a:cubicBezTo>
                    <a:pt x="135" y="87"/>
                    <a:pt x="126" y="86"/>
                    <a:pt x="117" y="84"/>
                  </a:cubicBezTo>
                  <a:cubicBezTo>
                    <a:pt x="116" y="84"/>
                    <a:pt x="116" y="84"/>
                    <a:pt x="116" y="83"/>
                  </a:cubicBezTo>
                  <a:cubicBezTo>
                    <a:pt x="105" y="72"/>
                    <a:pt x="105" y="72"/>
                    <a:pt x="105" y="72"/>
                  </a:cubicBezTo>
                  <a:cubicBezTo>
                    <a:pt x="99" y="67"/>
                    <a:pt x="91" y="68"/>
                    <a:pt x="83" y="71"/>
                  </a:cubicBezTo>
                  <a:cubicBezTo>
                    <a:pt x="82" y="69"/>
                    <a:pt x="81" y="68"/>
                    <a:pt x="81" y="65"/>
                  </a:cubicBezTo>
                  <a:cubicBezTo>
                    <a:pt x="81" y="47"/>
                    <a:pt x="81" y="47"/>
                    <a:pt x="81" y="47"/>
                  </a:cubicBezTo>
                  <a:cubicBezTo>
                    <a:pt x="82" y="37"/>
                    <a:pt x="94" y="32"/>
                    <a:pt x="102" y="29"/>
                  </a:cubicBezTo>
                  <a:cubicBezTo>
                    <a:pt x="105" y="28"/>
                    <a:pt x="108" y="27"/>
                    <a:pt x="112" y="26"/>
                  </a:cubicBezTo>
                  <a:cubicBezTo>
                    <a:pt x="112" y="32"/>
                    <a:pt x="112" y="32"/>
                    <a:pt x="112" y="32"/>
                  </a:cubicBezTo>
                  <a:cubicBezTo>
                    <a:pt x="109" y="33"/>
                    <a:pt x="107" y="33"/>
                    <a:pt x="105" y="34"/>
                  </a:cubicBezTo>
                  <a:cubicBezTo>
                    <a:pt x="100" y="36"/>
                    <a:pt x="90" y="41"/>
                    <a:pt x="90" y="47"/>
                  </a:cubicBezTo>
                  <a:cubicBezTo>
                    <a:pt x="90" y="54"/>
                    <a:pt x="100" y="59"/>
                    <a:pt x="105" y="60"/>
                  </a:cubicBezTo>
                  <a:cubicBezTo>
                    <a:pt x="117" y="65"/>
                    <a:pt x="131" y="66"/>
                    <a:pt x="143" y="66"/>
                  </a:cubicBezTo>
                  <a:cubicBezTo>
                    <a:pt x="155" y="66"/>
                    <a:pt x="169" y="65"/>
                    <a:pt x="180" y="60"/>
                  </a:cubicBezTo>
                  <a:cubicBezTo>
                    <a:pt x="184" y="59"/>
                    <a:pt x="191" y="56"/>
                    <a:pt x="194" y="51"/>
                  </a:cubicBezTo>
                  <a:cubicBezTo>
                    <a:pt x="198" y="50"/>
                    <a:pt x="201" y="49"/>
                    <a:pt x="204" y="48"/>
                  </a:cubicBezTo>
                  <a:moveTo>
                    <a:pt x="208" y="53"/>
                  </a:moveTo>
                  <a:cubicBezTo>
                    <a:pt x="211" y="54"/>
                    <a:pt x="215" y="55"/>
                    <a:pt x="218" y="56"/>
                  </a:cubicBezTo>
                  <a:cubicBezTo>
                    <a:pt x="228" y="59"/>
                    <a:pt x="244" y="66"/>
                    <a:pt x="244" y="79"/>
                  </a:cubicBezTo>
                  <a:cubicBezTo>
                    <a:pt x="244" y="95"/>
                    <a:pt x="244" y="95"/>
                    <a:pt x="244" y="95"/>
                  </a:cubicBezTo>
                  <a:cubicBezTo>
                    <a:pt x="240" y="92"/>
                    <a:pt x="235" y="88"/>
                    <a:pt x="231" y="85"/>
                  </a:cubicBezTo>
                  <a:cubicBezTo>
                    <a:pt x="232" y="83"/>
                    <a:pt x="233" y="81"/>
                    <a:pt x="233" y="79"/>
                  </a:cubicBezTo>
                  <a:cubicBezTo>
                    <a:pt x="233" y="70"/>
                    <a:pt x="221" y="65"/>
                    <a:pt x="215" y="63"/>
                  </a:cubicBezTo>
                  <a:cubicBezTo>
                    <a:pt x="212" y="62"/>
                    <a:pt x="210" y="61"/>
                    <a:pt x="208" y="60"/>
                  </a:cubicBezTo>
                  <a:lnTo>
                    <a:pt x="208" y="53"/>
                  </a:lnTo>
                  <a:close/>
                  <a:moveTo>
                    <a:pt x="175" y="127"/>
                  </a:moveTo>
                  <a:cubicBezTo>
                    <a:pt x="154" y="127"/>
                    <a:pt x="129" y="124"/>
                    <a:pt x="110" y="115"/>
                  </a:cubicBezTo>
                  <a:cubicBezTo>
                    <a:pt x="114" y="108"/>
                    <a:pt x="117" y="101"/>
                    <a:pt x="118" y="93"/>
                  </a:cubicBezTo>
                  <a:cubicBezTo>
                    <a:pt x="131" y="99"/>
                    <a:pt x="148" y="101"/>
                    <a:pt x="162" y="101"/>
                  </a:cubicBezTo>
                  <a:cubicBezTo>
                    <a:pt x="165" y="110"/>
                    <a:pt x="169" y="119"/>
                    <a:pt x="175" y="127"/>
                  </a:cubicBezTo>
                  <a:moveTo>
                    <a:pt x="243" y="99"/>
                  </a:moveTo>
                  <a:cubicBezTo>
                    <a:pt x="253" y="109"/>
                    <a:pt x="262" y="120"/>
                    <a:pt x="268" y="132"/>
                  </a:cubicBezTo>
                  <a:cubicBezTo>
                    <a:pt x="272" y="140"/>
                    <a:pt x="278" y="153"/>
                    <a:pt x="271" y="161"/>
                  </a:cubicBezTo>
                  <a:cubicBezTo>
                    <a:pt x="258" y="174"/>
                    <a:pt x="258" y="174"/>
                    <a:pt x="258" y="174"/>
                  </a:cubicBezTo>
                  <a:cubicBezTo>
                    <a:pt x="256" y="176"/>
                    <a:pt x="254" y="177"/>
                    <a:pt x="250" y="176"/>
                  </a:cubicBezTo>
                  <a:cubicBezTo>
                    <a:pt x="232" y="174"/>
                    <a:pt x="211" y="160"/>
                    <a:pt x="197" y="147"/>
                  </a:cubicBezTo>
                  <a:cubicBezTo>
                    <a:pt x="184" y="134"/>
                    <a:pt x="169" y="115"/>
                    <a:pt x="165" y="96"/>
                  </a:cubicBezTo>
                  <a:cubicBezTo>
                    <a:pt x="164" y="93"/>
                    <a:pt x="165" y="90"/>
                    <a:pt x="167" y="88"/>
                  </a:cubicBezTo>
                  <a:cubicBezTo>
                    <a:pt x="179" y="75"/>
                    <a:pt x="179" y="75"/>
                    <a:pt x="179" y="75"/>
                  </a:cubicBezTo>
                  <a:cubicBezTo>
                    <a:pt x="187" y="67"/>
                    <a:pt x="200" y="72"/>
                    <a:pt x="208" y="75"/>
                  </a:cubicBezTo>
                  <a:cubicBezTo>
                    <a:pt x="221" y="81"/>
                    <a:pt x="233" y="90"/>
                    <a:pt x="243" y="99"/>
                  </a:cubicBezTo>
                  <a:moveTo>
                    <a:pt x="212" y="132"/>
                  </a:moveTo>
                  <a:cubicBezTo>
                    <a:pt x="221" y="140"/>
                    <a:pt x="232" y="149"/>
                    <a:pt x="244" y="154"/>
                  </a:cubicBezTo>
                  <a:cubicBezTo>
                    <a:pt x="249" y="156"/>
                    <a:pt x="260" y="160"/>
                    <a:pt x="264" y="155"/>
                  </a:cubicBezTo>
                  <a:cubicBezTo>
                    <a:pt x="269" y="149"/>
                    <a:pt x="265" y="139"/>
                    <a:pt x="262" y="134"/>
                  </a:cubicBezTo>
                  <a:cubicBezTo>
                    <a:pt x="257" y="123"/>
                    <a:pt x="247" y="112"/>
                    <a:pt x="238" y="104"/>
                  </a:cubicBezTo>
                  <a:cubicBezTo>
                    <a:pt x="229" y="95"/>
                    <a:pt x="218" y="86"/>
                    <a:pt x="207" y="82"/>
                  </a:cubicBezTo>
                  <a:cubicBezTo>
                    <a:pt x="201" y="79"/>
                    <a:pt x="191" y="76"/>
                    <a:pt x="186" y="81"/>
                  </a:cubicBezTo>
                  <a:cubicBezTo>
                    <a:pt x="181" y="86"/>
                    <a:pt x="186" y="96"/>
                    <a:pt x="188" y="101"/>
                  </a:cubicBezTo>
                  <a:cubicBezTo>
                    <a:pt x="194" y="112"/>
                    <a:pt x="203" y="123"/>
                    <a:pt x="212" y="132"/>
                  </a:cubicBezTo>
                </a:path>
              </a:pathLst>
            </a:custGeom>
            <a:solidFill>
              <a:schemeClr val="accent1"/>
            </a:solidFill>
            <a:ln>
              <a:noFill/>
            </a:ln>
            <a:extLst/>
          </p:spPr>
          <p:txBody>
            <a:bodyPr/>
            <a:lstStyle/>
            <a:p>
              <a:endParaRPr lang="cs-CZ"/>
            </a:p>
          </p:txBody>
        </p:sp>
        <p:cxnSp>
          <p:nvCxnSpPr>
            <p:cNvPr id="64" name="Straight Connector 63"/>
            <p:cNvCxnSpPr>
              <a:stCxn id="4" idx="1"/>
              <a:endCxn id="4" idx="5"/>
            </p:cNvCxnSpPr>
            <p:nvPr/>
          </p:nvCxnSpPr>
          <p:spPr>
            <a:xfrm>
              <a:off x="736394" y="2438865"/>
              <a:ext cx="464684" cy="46468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1" name="Rectangle 100"/>
          <p:cNvSpPr/>
          <p:nvPr/>
        </p:nvSpPr>
        <p:spPr>
          <a:xfrm>
            <a:off x="1390650" y="2041212"/>
            <a:ext cx="3028950" cy="1523911"/>
          </a:xfrm>
          <a:prstGeom prst="rect">
            <a:avLst/>
          </a:prstGeom>
          <a:solidFill>
            <a:srgbClr val="D0D5D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1600" dirty="0">
                <a:solidFill>
                  <a:schemeClr val="tx1"/>
                </a:solidFill>
              </a:rPr>
              <a:t>No time </a:t>
            </a:r>
            <a:r>
              <a:rPr lang="en-GB" sz="1600" dirty="0" smtClean="0">
                <a:solidFill>
                  <a:schemeClr val="tx1"/>
                </a:solidFill>
              </a:rPr>
              <a:t>extensions</a:t>
            </a:r>
            <a:br>
              <a:rPr lang="en-GB" sz="1600" dirty="0" smtClean="0">
                <a:solidFill>
                  <a:schemeClr val="tx1"/>
                </a:solidFill>
              </a:rPr>
            </a:br>
            <a:r>
              <a:rPr lang="en-GB" sz="1600" dirty="0" smtClean="0">
                <a:solidFill>
                  <a:schemeClr val="tx1"/>
                </a:solidFill>
              </a:rPr>
              <a:t>and </a:t>
            </a:r>
            <a:r>
              <a:rPr lang="en-GB" sz="1600" dirty="0">
                <a:solidFill>
                  <a:schemeClr val="tx1"/>
                </a:solidFill>
              </a:rPr>
              <a:t>no money</a:t>
            </a:r>
          </a:p>
          <a:p>
            <a:pPr marL="285750" indent="-285750">
              <a:buFont typeface="Arial" panose="020B0604020202020204" pitchFamily="34" charset="0"/>
              <a:buChar char="–"/>
            </a:pPr>
            <a:r>
              <a:rPr lang="pl-PL" sz="1600" dirty="0" err="1">
                <a:solidFill>
                  <a:schemeClr val="tx1"/>
                </a:solidFill>
              </a:rPr>
              <a:t>e</a:t>
            </a:r>
            <a:r>
              <a:rPr lang="pl-PL" sz="1600" dirty="0" err="1" smtClean="0">
                <a:solidFill>
                  <a:schemeClr val="tx1"/>
                </a:solidFill>
              </a:rPr>
              <a:t>.g</a:t>
            </a:r>
            <a:r>
              <a:rPr lang="pl-PL" sz="1600" dirty="0" smtClean="0">
                <a:solidFill>
                  <a:schemeClr val="tx1"/>
                </a:solidFill>
              </a:rPr>
              <a:t>. </a:t>
            </a:r>
            <a:r>
              <a:rPr lang="pl-PL" sz="1600" dirty="0" err="1" smtClean="0">
                <a:solidFill>
                  <a:schemeClr val="tx1"/>
                </a:solidFill>
              </a:rPr>
              <a:t>Private</a:t>
            </a:r>
            <a:r>
              <a:rPr lang="pl-PL" sz="1600" dirty="0" smtClean="0">
                <a:solidFill>
                  <a:schemeClr val="tx1"/>
                </a:solidFill>
              </a:rPr>
              <a:t> Partner b</a:t>
            </a:r>
            <a:r>
              <a:rPr lang="en-GB" sz="1600" dirty="0" smtClean="0">
                <a:solidFill>
                  <a:schemeClr val="tx1"/>
                </a:solidFill>
              </a:rPr>
              <a:t>reach</a:t>
            </a:r>
            <a:endParaRPr lang="en-GB" sz="1600" dirty="0">
              <a:solidFill>
                <a:schemeClr val="tx1"/>
              </a:solidFill>
            </a:endParaRPr>
          </a:p>
        </p:txBody>
      </p:sp>
      <p:sp>
        <p:nvSpPr>
          <p:cNvPr id="103" name="Rectangle 102"/>
          <p:cNvSpPr/>
          <p:nvPr/>
        </p:nvSpPr>
        <p:spPr>
          <a:xfrm>
            <a:off x="1390650" y="2041212"/>
            <a:ext cx="114300" cy="1520548"/>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7" name="Group 106"/>
          <p:cNvGrpSpPr/>
          <p:nvPr/>
        </p:nvGrpSpPr>
        <p:grpSpPr>
          <a:xfrm>
            <a:off x="478230" y="4184625"/>
            <a:ext cx="657162" cy="657163"/>
            <a:chOff x="640155" y="2342626"/>
            <a:chExt cx="657162" cy="657163"/>
          </a:xfrm>
        </p:grpSpPr>
        <p:sp>
          <p:nvSpPr>
            <p:cNvPr id="110" name="Oval 109"/>
            <p:cNvSpPr/>
            <p:nvPr/>
          </p:nvSpPr>
          <p:spPr>
            <a:xfrm>
              <a:off x="640155" y="2342626"/>
              <a:ext cx="657162" cy="657163"/>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Freeform 21"/>
            <p:cNvSpPr>
              <a:spLocks noEditPoints="1"/>
            </p:cNvSpPr>
            <p:nvPr/>
          </p:nvSpPr>
          <p:spPr bwMode="auto">
            <a:xfrm>
              <a:off x="681790" y="2468851"/>
              <a:ext cx="573893" cy="364737"/>
            </a:xfrm>
            <a:custGeom>
              <a:avLst/>
              <a:gdLst>
                <a:gd name="T0" fmla="*/ 2147483647 w 278"/>
                <a:gd name="T1" fmla="*/ 2147483647 h 177"/>
                <a:gd name="T2" fmla="*/ 2147483647 w 278"/>
                <a:gd name="T3" fmla="*/ 2147483647 h 177"/>
                <a:gd name="T4" fmla="*/ 2147483647 w 278"/>
                <a:gd name="T5" fmla="*/ 2147483647 h 177"/>
                <a:gd name="T6" fmla="*/ 2147483647 w 278"/>
                <a:gd name="T7" fmla="*/ 2147483647 h 177"/>
                <a:gd name="T8" fmla="*/ 2147483647 w 278"/>
                <a:gd name="T9" fmla="*/ 2147483647 h 177"/>
                <a:gd name="T10" fmla="*/ 2147483647 w 278"/>
                <a:gd name="T11" fmla="*/ 2147483647 h 177"/>
                <a:gd name="T12" fmla="*/ 2147483647 w 278"/>
                <a:gd name="T13" fmla="*/ 2147483647 h 177"/>
                <a:gd name="T14" fmla="*/ 2147483647 w 278"/>
                <a:gd name="T15" fmla="*/ 2147483647 h 177"/>
                <a:gd name="T16" fmla="*/ 2147483647 w 278"/>
                <a:gd name="T17" fmla="*/ 2147483647 h 177"/>
                <a:gd name="T18" fmla="*/ 2147483647 w 278"/>
                <a:gd name="T19" fmla="*/ 2147483647 h 177"/>
                <a:gd name="T20" fmla="*/ 2147483647 w 278"/>
                <a:gd name="T21" fmla="*/ 2147483647 h 177"/>
                <a:gd name="T22" fmla="*/ 0 w 278"/>
                <a:gd name="T23" fmla="*/ 2147483647 h 177"/>
                <a:gd name="T24" fmla="*/ 2147483647 w 278"/>
                <a:gd name="T25" fmla="*/ 2147483647 h 177"/>
                <a:gd name="T26" fmla="*/ 2147483647 w 278"/>
                <a:gd name="T27" fmla="*/ 2147483647 h 177"/>
                <a:gd name="T28" fmla="*/ 2147483647 w 278"/>
                <a:gd name="T29" fmla="*/ 2147483647 h 177"/>
                <a:gd name="T30" fmla="*/ 2147483647 w 278"/>
                <a:gd name="T31" fmla="*/ 2147483647 h 177"/>
                <a:gd name="T32" fmla="*/ 2147483647 w 278"/>
                <a:gd name="T33" fmla="*/ 2147483647 h 177"/>
                <a:gd name="T34" fmla="*/ 2147483647 w 278"/>
                <a:gd name="T35" fmla="*/ 2147483647 h 177"/>
                <a:gd name="T36" fmla="*/ 2147483647 w 278"/>
                <a:gd name="T37" fmla="*/ 2147483647 h 177"/>
                <a:gd name="T38" fmla="*/ 2147483647 w 278"/>
                <a:gd name="T39" fmla="*/ 2147483647 h 177"/>
                <a:gd name="T40" fmla="*/ 2147483647 w 278"/>
                <a:gd name="T41" fmla="*/ 2147483647 h 177"/>
                <a:gd name="T42" fmla="*/ 2147483647 w 278"/>
                <a:gd name="T43" fmla="*/ 2147483647 h 177"/>
                <a:gd name="T44" fmla="*/ 2147483647 w 278"/>
                <a:gd name="T45" fmla="*/ 2147483647 h 177"/>
                <a:gd name="T46" fmla="*/ 2147483647 w 278"/>
                <a:gd name="T47" fmla="*/ 2147483647 h 177"/>
                <a:gd name="T48" fmla="*/ 2147483647 w 278"/>
                <a:gd name="T49" fmla="*/ 2147483647 h 177"/>
                <a:gd name="T50" fmla="*/ 2147483647 w 278"/>
                <a:gd name="T51" fmla="*/ 2147483647 h 177"/>
                <a:gd name="T52" fmla="*/ 2147483647 w 278"/>
                <a:gd name="T53" fmla="*/ 2147483647 h 177"/>
                <a:gd name="T54" fmla="*/ 2147483647 w 278"/>
                <a:gd name="T55" fmla="*/ 2147483647 h 177"/>
                <a:gd name="T56" fmla="*/ 2147483647 w 278"/>
                <a:gd name="T57" fmla="*/ 2147483647 h 177"/>
                <a:gd name="T58" fmla="*/ 2147483647 w 278"/>
                <a:gd name="T59" fmla="*/ 2147483647 h 177"/>
                <a:gd name="T60" fmla="*/ 2147483647 w 278"/>
                <a:gd name="T61" fmla="*/ 2147483647 h 177"/>
                <a:gd name="T62" fmla="*/ 2147483647 w 278"/>
                <a:gd name="T63" fmla="*/ 2147483647 h 177"/>
                <a:gd name="T64" fmla="*/ 2147483647 w 278"/>
                <a:gd name="T65" fmla="*/ 2147483647 h 177"/>
                <a:gd name="T66" fmla="*/ 2147483647 w 278"/>
                <a:gd name="T67" fmla="*/ 2147483647 h 177"/>
                <a:gd name="T68" fmla="*/ 2147483647 w 278"/>
                <a:gd name="T69" fmla="*/ 2147483647 h 177"/>
                <a:gd name="T70" fmla="*/ 2147483647 w 278"/>
                <a:gd name="T71" fmla="*/ 2147483647 h 177"/>
                <a:gd name="T72" fmla="*/ 2147483647 w 278"/>
                <a:gd name="T73" fmla="*/ 2147483647 h 177"/>
                <a:gd name="T74" fmla="*/ 2147483647 w 278"/>
                <a:gd name="T75" fmla="*/ 2147483647 h 177"/>
                <a:gd name="T76" fmla="*/ 2147483647 w 278"/>
                <a:gd name="T77" fmla="*/ 2147483647 h 177"/>
                <a:gd name="T78" fmla="*/ 2147483647 w 278"/>
                <a:gd name="T79" fmla="*/ 2147483647 h 177"/>
                <a:gd name="T80" fmla="*/ 2147483647 w 278"/>
                <a:gd name="T81" fmla="*/ 2147483647 h 177"/>
                <a:gd name="T82" fmla="*/ 2147483647 w 278"/>
                <a:gd name="T83" fmla="*/ 2147483647 h 177"/>
                <a:gd name="T84" fmla="*/ 2147483647 w 278"/>
                <a:gd name="T85" fmla="*/ 2147483647 h 177"/>
                <a:gd name="T86" fmla="*/ 2147483647 w 278"/>
                <a:gd name="T87" fmla="*/ 2147483647 h 177"/>
                <a:gd name="T88" fmla="*/ 2147483647 w 278"/>
                <a:gd name="T89" fmla="*/ 2147483647 h 177"/>
                <a:gd name="T90" fmla="*/ 2147483647 w 278"/>
                <a:gd name="T91" fmla="*/ 2147483647 h 177"/>
                <a:gd name="T92" fmla="*/ 2147483647 w 278"/>
                <a:gd name="T93" fmla="*/ 2147483647 h 177"/>
                <a:gd name="T94" fmla="*/ 2147483647 w 278"/>
                <a:gd name="T95" fmla="*/ 2147483647 h 177"/>
                <a:gd name="T96" fmla="*/ 2147483647 w 278"/>
                <a:gd name="T97" fmla="*/ 2147483647 h 177"/>
                <a:gd name="T98" fmla="*/ 2147483647 w 278"/>
                <a:gd name="T99" fmla="*/ 2147483647 h 177"/>
                <a:gd name="T100" fmla="*/ 2147483647 w 278"/>
                <a:gd name="T101" fmla="*/ 2147483647 h 177"/>
                <a:gd name="T102" fmla="*/ 2147483647 w 278"/>
                <a:gd name="T103" fmla="*/ 2147483647 h 177"/>
                <a:gd name="T104" fmla="*/ 2147483647 w 278"/>
                <a:gd name="T105" fmla="*/ 2147483647 h 177"/>
                <a:gd name="T106" fmla="*/ 2147483647 w 278"/>
                <a:gd name="T107" fmla="*/ 2147483647 h 177"/>
                <a:gd name="T108" fmla="*/ 2147483647 w 278"/>
                <a:gd name="T109" fmla="*/ 2147483647 h 177"/>
                <a:gd name="T110" fmla="*/ 2147483647 w 278"/>
                <a:gd name="T111" fmla="*/ 2147483647 h 177"/>
                <a:gd name="T112" fmla="*/ 2147483647 w 278"/>
                <a:gd name="T113" fmla="*/ 2147483647 h 177"/>
                <a:gd name="T114" fmla="*/ 2147483647 w 278"/>
                <a:gd name="T115" fmla="*/ 2147483647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 h="177">
                  <a:moveTo>
                    <a:pt x="165" y="0"/>
                  </a:moveTo>
                  <a:cubicBezTo>
                    <a:pt x="176" y="0"/>
                    <a:pt x="187" y="1"/>
                    <a:pt x="198" y="5"/>
                  </a:cubicBezTo>
                  <a:cubicBezTo>
                    <a:pt x="205" y="7"/>
                    <a:pt x="215" y="11"/>
                    <a:pt x="215" y="20"/>
                  </a:cubicBezTo>
                  <a:cubicBezTo>
                    <a:pt x="215" y="35"/>
                    <a:pt x="215" y="35"/>
                    <a:pt x="215" y="35"/>
                  </a:cubicBezTo>
                  <a:cubicBezTo>
                    <a:pt x="215" y="37"/>
                    <a:pt x="214" y="39"/>
                    <a:pt x="212" y="40"/>
                  </a:cubicBezTo>
                  <a:cubicBezTo>
                    <a:pt x="199" y="49"/>
                    <a:pt x="180" y="52"/>
                    <a:pt x="165" y="52"/>
                  </a:cubicBezTo>
                  <a:cubicBezTo>
                    <a:pt x="150" y="52"/>
                    <a:pt x="130" y="49"/>
                    <a:pt x="118" y="40"/>
                  </a:cubicBezTo>
                  <a:cubicBezTo>
                    <a:pt x="116" y="39"/>
                    <a:pt x="115" y="37"/>
                    <a:pt x="115" y="35"/>
                  </a:cubicBezTo>
                  <a:cubicBezTo>
                    <a:pt x="115" y="20"/>
                    <a:pt x="115" y="20"/>
                    <a:pt x="115" y="20"/>
                  </a:cubicBezTo>
                  <a:cubicBezTo>
                    <a:pt x="115" y="11"/>
                    <a:pt x="125" y="7"/>
                    <a:pt x="132" y="5"/>
                  </a:cubicBezTo>
                  <a:cubicBezTo>
                    <a:pt x="142" y="1"/>
                    <a:pt x="154" y="0"/>
                    <a:pt x="165" y="0"/>
                  </a:cubicBezTo>
                  <a:moveTo>
                    <a:pt x="165" y="35"/>
                  </a:moveTo>
                  <a:cubicBezTo>
                    <a:pt x="175" y="35"/>
                    <a:pt x="186" y="34"/>
                    <a:pt x="195" y="31"/>
                  </a:cubicBezTo>
                  <a:cubicBezTo>
                    <a:pt x="200" y="29"/>
                    <a:pt x="208" y="25"/>
                    <a:pt x="208" y="20"/>
                  </a:cubicBezTo>
                  <a:cubicBezTo>
                    <a:pt x="208" y="14"/>
                    <a:pt x="200" y="11"/>
                    <a:pt x="195" y="9"/>
                  </a:cubicBezTo>
                  <a:cubicBezTo>
                    <a:pt x="186" y="6"/>
                    <a:pt x="175" y="4"/>
                    <a:pt x="165" y="4"/>
                  </a:cubicBezTo>
                  <a:cubicBezTo>
                    <a:pt x="155" y="4"/>
                    <a:pt x="144" y="6"/>
                    <a:pt x="134" y="9"/>
                  </a:cubicBezTo>
                  <a:cubicBezTo>
                    <a:pt x="130" y="11"/>
                    <a:pt x="122" y="14"/>
                    <a:pt x="122" y="20"/>
                  </a:cubicBezTo>
                  <a:cubicBezTo>
                    <a:pt x="122" y="25"/>
                    <a:pt x="130" y="29"/>
                    <a:pt x="134" y="31"/>
                  </a:cubicBezTo>
                  <a:cubicBezTo>
                    <a:pt x="144" y="34"/>
                    <a:pt x="155" y="35"/>
                    <a:pt x="165" y="35"/>
                  </a:cubicBezTo>
                  <a:moveTo>
                    <a:pt x="42" y="102"/>
                  </a:moveTo>
                  <a:cubicBezTo>
                    <a:pt x="33" y="102"/>
                    <a:pt x="24" y="103"/>
                    <a:pt x="16" y="106"/>
                  </a:cubicBezTo>
                  <a:cubicBezTo>
                    <a:pt x="10" y="108"/>
                    <a:pt x="0" y="112"/>
                    <a:pt x="0" y="120"/>
                  </a:cubicBezTo>
                  <a:cubicBezTo>
                    <a:pt x="0" y="134"/>
                    <a:pt x="0" y="134"/>
                    <a:pt x="0" y="134"/>
                  </a:cubicBezTo>
                  <a:cubicBezTo>
                    <a:pt x="0" y="137"/>
                    <a:pt x="1" y="138"/>
                    <a:pt x="3" y="139"/>
                  </a:cubicBezTo>
                  <a:cubicBezTo>
                    <a:pt x="8" y="143"/>
                    <a:pt x="16" y="146"/>
                    <a:pt x="23" y="148"/>
                  </a:cubicBezTo>
                  <a:cubicBezTo>
                    <a:pt x="21" y="143"/>
                    <a:pt x="21" y="137"/>
                    <a:pt x="23" y="132"/>
                  </a:cubicBezTo>
                  <a:cubicBezTo>
                    <a:pt x="21" y="132"/>
                    <a:pt x="20" y="131"/>
                    <a:pt x="18" y="130"/>
                  </a:cubicBezTo>
                  <a:cubicBezTo>
                    <a:pt x="14" y="129"/>
                    <a:pt x="7" y="126"/>
                    <a:pt x="7" y="120"/>
                  </a:cubicBezTo>
                  <a:cubicBezTo>
                    <a:pt x="7" y="115"/>
                    <a:pt x="14" y="112"/>
                    <a:pt x="18" y="110"/>
                  </a:cubicBezTo>
                  <a:cubicBezTo>
                    <a:pt x="24" y="108"/>
                    <a:pt x="31" y="107"/>
                    <a:pt x="38" y="106"/>
                  </a:cubicBezTo>
                  <a:cubicBezTo>
                    <a:pt x="39" y="105"/>
                    <a:pt x="40" y="103"/>
                    <a:pt x="42" y="102"/>
                  </a:cubicBezTo>
                  <a:moveTo>
                    <a:pt x="50" y="97"/>
                  </a:moveTo>
                  <a:cubicBezTo>
                    <a:pt x="58" y="89"/>
                    <a:pt x="68" y="81"/>
                    <a:pt x="78" y="76"/>
                  </a:cubicBezTo>
                  <a:cubicBezTo>
                    <a:pt x="85" y="73"/>
                    <a:pt x="96" y="68"/>
                    <a:pt x="103" y="75"/>
                  </a:cubicBezTo>
                  <a:cubicBezTo>
                    <a:pt x="113" y="86"/>
                    <a:pt x="113" y="86"/>
                    <a:pt x="113" y="86"/>
                  </a:cubicBezTo>
                  <a:cubicBezTo>
                    <a:pt x="115" y="88"/>
                    <a:pt x="116" y="90"/>
                    <a:pt x="115" y="92"/>
                  </a:cubicBezTo>
                  <a:cubicBezTo>
                    <a:pt x="113" y="108"/>
                    <a:pt x="100" y="125"/>
                    <a:pt x="89" y="136"/>
                  </a:cubicBezTo>
                  <a:cubicBezTo>
                    <a:pt x="78" y="147"/>
                    <a:pt x="61" y="160"/>
                    <a:pt x="45" y="162"/>
                  </a:cubicBezTo>
                  <a:cubicBezTo>
                    <a:pt x="43" y="163"/>
                    <a:pt x="41" y="162"/>
                    <a:pt x="39" y="160"/>
                  </a:cubicBezTo>
                  <a:cubicBezTo>
                    <a:pt x="28" y="149"/>
                    <a:pt x="28" y="149"/>
                    <a:pt x="28" y="149"/>
                  </a:cubicBezTo>
                  <a:cubicBezTo>
                    <a:pt x="22" y="143"/>
                    <a:pt x="26" y="132"/>
                    <a:pt x="29" y="125"/>
                  </a:cubicBezTo>
                  <a:cubicBezTo>
                    <a:pt x="34" y="115"/>
                    <a:pt x="42" y="105"/>
                    <a:pt x="50" y="97"/>
                  </a:cubicBezTo>
                  <a:moveTo>
                    <a:pt x="77" y="123"/>
                  </a:moveTo>
                  <a:cubicBezTo>
                    <a:pt x="84" y="116"/>
                    <a:pt x="92" y="107"/>
                    <a:pt x="96" y="97"/>
                  </a:cubicBezTo>
                  <a:cubicBezTo>
                    <a:pt x="98" y="93"/>
                    <a:pt x="101" y="84"/>
                    <a:pt x="97" y="80"/>
                  </a:cubicBezTo>
                  <a:cubicBezTo>
                    <a:pt x="93" y="76"/>
                    <a:pt x="84" y="79"/>
                    <a:pt x="80" y="81"/>
                  </a:cubicBezTo>
                  <a:cubicBezTo>
                    <a:pt x="70" y="86"/>
                    <a:pt x="61" y="93"/>
                    <a:pt x="54" y="101"/>
                  </a:cubicBezTo>
                  <a:cubicBezTo>
                    <a:pt x="46" y="108"/>
                    <a:pt x="39" y="117"/>
                    <a:pt x="34" y="127"/>
                  </a:cubicBezTo>
                  <a:cubicBezTo>
                    <a:pt x="32" y="131"/>
                    <a:pt x="29" y="140"/>
                    <a:pt x="33" y="144"/>
                  </a:cubicBezTo>
                  <a:cubicBezTo>
                    <a:pt x="37" y="148"/>
                    <a:pt x="46" y="145"/>
                    <a:pt x="50" y="143"/>
                  </a:cubicBezTo>
                  <a:cubicBezTo>
                    <a:pt x="60" y="138"/>
                    <a:pt x="69" y="131"/>
                    <a:pt x="77" y="123"/>
                  </a:cubicBezTo>
                  <a:moveTo>
                    <a:pt x="193" y="148"/>
                  </a:moveTo>
                  <a:cubicBezTo>
                    <a:pt x="175" y="159"/>
                    <a:pt x="148" y="163"/>
                    <a:pt x="127" y="163"/>
                  </a:cubicBezTo>
                  <a:cubicBezTo>
                    <a:pt x="110" y="163"/>
                    <a:pt x="89" y="161"/>
                    <a:pt x="72" y="154"/>
                  </a:cubicBezTo>
                  <a:cubicBezTo>
                    <a:pt x="80" y="149"/>
                    <a:pt x="86" y="144"/>
                    <a:pt x="91" y="138"/>
                  </a:cubicBezTo>
                  <a:cubicBezTo>
                    <a:pt x="93" y="137"/>
                    <a:pt x="94" y="136"/>
                    <a:pt x="95" y="135"/>
                  </a:cubicBezTo>
                  <a:cubicBezTo>
                    <a:pt x="105" y="137"/>
                    <a:pt x="116" y="138"/>
                    <a:pt x="127" y="138"/>
                  </a:cubicBezTo>
                  <a:cubicBezTo>
                    <a:pt x="142" y="138"/>
                    <a:pt x="158" y="136"/>
                    <a:pt x="172" y="131"/>
                  </a:cubicBezTo>
                  <a:cubicBezTo>
                    <a:pt x="174" y="131"/>
                    <a:pt x="176" y="131"/>
                    <a:pt x="178" y="131"/>
                  </a:cubicBezTo>
                  <a:cubicBezTo>
                    <a:pt x="183" y="137"/>
                    <a:pt x="188" y="143"/>
                    <a:pt x="193" y="148"/>
                  </a:cubicBezTo>
                  <a:moveTo>
                    <a:pt x="204" y="48"/>
                  </a:moveTo>
                  <a:cubicBezTo>
                    <a:pt x="204" y="65"/>
                    <a:pt x="204" y="65"/>
                    <a:pt x="204" y="65"/>
                  </a:cubicBezTo>
                  <a:cubicBezTo>
                    <a:pt x="204" y="67"/>
                    <a:pt x="204" y="68"/>
                    <a:pt x="203" y="69"/>
                  </a:cubicBezTo>
                  <a:cubicBezTo>
                    <a:pt x="194" y="66"/>
                    <a:pt x="184" y="65"/>
                    <a:pt x="177" y="72"/>
                  </a:cubicBezTo>
                  <a:cubicBezTo>
                    <a:pt x="164" y="85"/>
                    <a:pt x="164" y="85"/>
                    <a:pt x="164" y="85"/>
                  </a:cubicBezTo>
                  <a:cubicBezTo>
                    <a:pt x="157" y="86"/>
                    <a:pt x="149" y="87"/>
                    <a:pt x="143" y="87"/>
                  </a:cubicBezTo>
                  <a:cubicBezTo>
                    <a:pt x="135" y="87"/>
                    <a:pt x="126" y="86"/>
                    <a:pt x="117" y="84"/>
                  </a:cubicBezTo>
                  <a:cubicBezTo>
                    <a:pt x="116" y="84"/>
                    <a:pt x="116" y="84"/>
                    <a:pt x="116" y="83"/>
                  </a:cubicBezTo>
                  <a:cubicBezTo>
                    <a:pt x="105" y="72"/>
                    <a:pt x="105" y="72"/>
                    <a:pt x="105" y="72"/>
                  </a:cubicBezTo>
                  <a:cubicBezTo>
                    <a:pt x="99" y="67"/>
                    <a:pt x="91" y="68"/>
                    <a:pt x="83" y="71"/>
                  </a:cubicBezTo>
                  <a:cubicBezTo>
                    <a:pt x="82" y="69"/>
                    <a:pt x="81" y="68"/>
                    <a:pt x="81" y="65"/>
                  </a:cubicBezTo>
                  <a:cubicBezTo>
                    <a:pt x="81" y="47"/>
                    <a:pt x="81" y="47"/>
                    <a:pt x="81" y="47"/>
                  </a:cubicBezTo>
                  <a:cubicBezTo>
                    <a:pt x="82" y="37"/>
                    <a:pt x="94" y="32"/>
                    <a:pt x="102" y="29"/>
                  </a:cubicBezTo>
                  <a:cubicBezTo>
                    <a:pt x="105" y="28"/>
                    <a:pt x="108" y="27"/>
                    <a:pt x="112" y="26"/>
                  </a:cubicBezTo>
                  <a:cubicBezTo>
                    <a:pt x="112" y="32"/>
                    <a:pt x="112" y="32"/>
                    <a:pt x="112" y="32"/>
                  </a:cubicBezTo>
                  <a:cubicBezTo>
                    <a:pt x="109" y="33"/>
                    <a:pt x="107" y="33"/>
                    <a:pt x="105" y="34"/>
                  </a:cubicBezTo>
                  <a:cubicBezTo>
                    <a:pt x="100" y="36"/>
                    <a:pt x="90" y="41"/>
                    <a:pt x="90" y="47"/>
                  </a:cubicBezTo>
                  <a:cubicBezTo>
                    <a:pt x="90" y="54"/>
                    <a:pt x="100" y="59"/>
                    <a:pt x="105" y="60"/>
                  </a:cubicBezTo>
                  <a:cubicBezTo>
                    <a:pt x="117" y="65"/>
                    <a:pt x="131" y="66"/>
                    <a:pt x="143" y="66"/>
                  </a:cubicBezTo>
                  <a:cubicBezTo>
                    <a:pt x="155" y="66"/>
                    <a:pt x="169" y="65"/>
                    <a:pt x="180" y="60"/>
                  </a:cubicBezTo>
                  <a:cubicBezTo>
                    <a:pt x="184" y="59"/>
                    <a:pt x="191" y="56"/>
                    <a:pt x="194" y="51"/>
                  </a:cubicBezTo>
                  <a:cubicBezTo>
                    <a:pt x="198" y="50"/>
                    <a:pt x="201" y="49"/>
                    <a:pt x="204" y="48"/>
                  </a:cubicBezTo>
                  <a:moveTo>
                    <a:pt x="208" y="53"/>
                  </a:moveTo>
                  <a:cubicBezTo>
                    <a:pt x="211" y="54"/>
                    <a:pt x="215" y="55"/>
                    <a:pt x="218" y="56"/>
                  </a:cubicBezTo>
                  <a:cubicBezTo>
                    <a:pt x="228" y="59"/>
                    <a:pt x="244" y="66"/>
                    <a:pt x="244" y="79"/>
                  </a:cubicBezTo>
                  <a:cubicBezTo>
                    <a:pt x="244" y="95"/>
                    <a:pt x="244" y="95"/>
                    <a:pt x="244" y="95"/>
                  </a:cubicBezTo>
                  <a:cubicBezTo>
                    <a:pt x="240" y="92"/>
                    <a:pt x="235" y="88"/>
                    <a:pt x="231" y="85"/>
                  </a:cubicBezTo>
                  <a:cubicBezTo>
                    <a:pt x="232" y="83"/>
                    <a:pt x="233" y="81"/>
                    <a:pt x="233" y="79"/>
                  </a:cubicBezTo>
                  <a:cubicBezTo>
                    <a:pt x="233" y="70"/>
                    <a:pt x="221" y="65"/>
                    <a:pt x="215" y="63"/>
                  </a:cubicBezTo>
                  <a:cubicBezTo>
                    <a:pt x="212" y="62"/>
                    <a:pt x="210" y="61"/>
                    <a:pt x="208" y="60"/>
                  </a:cubicBezTo>
                  <a:lnTo>
                    <a:pt x="208" y="53"/>
                  </a:lnTo>
                  <a:close/>
                  <a:moveTo>
                    <a:pt x="175" y="127"/>
                  </a:moveTo>
                  <a:cubicBezTo>
                    <a:pt x="154" y="127"/>
                    <a:pt x="129" y="124"/>
                    <a:pt x="110" y="115"/>
                  </a:cubicBezTo>
                  <a:cubicBezTo>
                    <a:pt x="114" y="108"/>
                    <a:pt x="117" y="101"/>
                    <a:pt x="118" y="93"/>
                  </a:cubicBezTo>
                  <a:cubicBezTo>
                    <a:pt x="131" y="99"/>
                    <a:pt x="148" y="101"/>
                    <a:pt x="162" y="101"/>
                  </a:cubicBezTo>
                  <a:cubicBezTo>
                    <a:pt x="165" y="110"/>
                    <a:pt x="169" y="119"/>
                    <a:pt x="175" y="127"/>
                  </a:cubicBezTo>
                  <a:moveTo>
                    <a:pt x="243" y="99"/>
                  </a:moveTo>
                  <a:cubicBezTo>
                    <a:pt x="253" y="109"/>
                    <a:pt x="262" y="120"/>
                    <a:pt x="268" y="132"/>
                  </a:cubicBezTo>
                  <a:cubicBezTo>
                    <a:pt x="272" y="140"/>
                    <a:pt x="278" y="153"/>
                    <a:pt x="271" y="161"/>
                  </a:cubicBezTo>
                  <a:cubicBezTo>
                    <a:pt x="258" y="174"/>
                    <a:pt x="258" y="174"/>
                    <a:pt x="258" y="174"/>
                  </a:cubicBezTo>
                  <a:cubicBezTo>
                    <a:pt x="256" y="176"/>
                    <a:pt x="254" y="177"/>
                    <a:pt x="250" y="176"/>
                  </a:cubicBezTo>
                  <a:cubicBezTo>
                    <a:pt x="232" y="174"/>
                    <a:pt x="211" y="160"/>
                    <a:pt x="197" y="147"/>
                  </a:cubicBezTo>
                  <a:cubicBezTo>
                    <a:pt x="184" y="134"/>
                    <a:pt x="169" y="115"/>
                    <a:pt x="165" y="96"/>
                  </a:cubicBezTo>
                  <a:cubicBezTo>
                    <a:pt x="164" y="93"/>
                    <a:pt x="165" y="90"/>
                    <a:pt x="167" y="88"/>
                  </a:cubicBezTo>
                  <a:cubicBezTo>
                    <a:pt x="179" y="75"/>
                    <a:pt x="179" y="75"/>
                    <a:pt x="179" y="75"/>
                  </a:cubicBezTo>
                  <a:cubicBezTo>
                    <a:pt x="187" y="67"/>
                    <a:pt x="200" y="72"/>
                    <a:pt x="208" y="75"/>
                  </a:cubicBezTo>
                  <a:cubicBezTo>
                    <a:pt x="221" y="81"/>
                    <a:pt x="233" y="90"/>
                    <a:pt x="243" y="99"/>
                  </a:cubicBezTo>
                  <a:moveTo>
                    <a:pt x="212" y="132"/>
                  </a:moveTo>
                  <a:cubicBezTo>
                    <a:pt x="221" y="140"/>
                    <a:pt x="232" y="149"/>
                    <a:pt x="244" y="154"/>
                  </a:cubicBezTo>
                  <a:cubicBezTo>
                    <a:pt x="249" y="156"/>
                    <a:pt x="260" y="160"/>
                    <a:pt x="264" y="155"/>
                  </a:cubicBezTo>
                  <a:cubicBezTo>
                    <a:pt x="269" y="149"/>
                    <a:pt x="265" y="139"/>
                    <a:pt x="262" y="134"/>
                  </a:cubicBezTo>
                  <a:cubicBezTo>
                    <a:pt x="257" y="123"/>
                    <a:pt x="247" y="112"/>
                    <a:pt x="238" y="104"/>
                  </a:cubicBezTo>
                  <a:cubicBezTo>
                    <a:pt x="229" y="95"/>
                    <a:pt x="218" y="86"/>
                    <a:pt x="207" y="82"/>
                  </a:cubicBezTo>
                  <a:cubicBezTo>
                    <a:pt x="201" y="79"/>
                    <a:pt x="191" y="76"/>
                    <a:pt x="186" y="81"/>
                  </a:cubicBezTo>
                  <a:cubicBezTo>
                    <a:pt x="181" y="86"/>
                    <a:pt x="186" y="96"/>
                    <a:pt x="188" y="101"/>
                  </a:cubicBezTo>
                  <a:cubicBezTo>
                    <a:pt x="194" y="112"/>
                    <a:pt x="203" y="123"/>
                    <a:pt x="212" y="132"/>
                  </a:cubicBezTo>
                </a:path>
              </a:pathLst>
            </a:custGeom>
            <a:solidFill>
              <a:schemeClr val="accent1"/>
            </a:solidFill>
            <a:ln>
              <a:noFill/>
            </a:ln>
            <a:extLst/>
          </p:spPr>
          <p:txBody>
            <a:bodyPr/>
            <a:lstStyle/>
            <a:p>
              <a:endParaRPr lang="cs-CZ"/>
            </a:p>
          </p:txBody>
        </p:sp>
        <p:cxnSp>
          <p:nvCxnSpPr>
            <p:cNvPr id="112" name="Straight Connector 111"/>
            <p:cNvCxnSpPr>
              <a:stCxn id="110" idx="1"/>
              <a:endCxn id="110" idx="5"/>
            </p:cNvCxnSpPr>
            <p:nvPr/>
          </p:nvCxnSpPr>
          <p:spPr>
            <a:xfrm>
              <a:off x="736394" y="2438865"/>
              <a:ext cx="464684" cy="46468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1390650" y="4184623"/>
            <a:ext cx="3028950" cy="1523911"/>
          </a:xfrm>
          <a:prstGeom prst="rect">
            <a:avLst/>
          </a:prstGeom>
          <a:solidFill>
            <a:srgbClr val="D0D5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r>
              <a:rPr lang="en-GB" sz="1600" dirty="0">
                <a:solidFill>
                  <a:schemeClr val="tx1"/>
                </a:solidFill>
              </a:rPr>
              <a:t>Time but no money</a:t>
            </a:r>
          </a:p>
          <a:p>
            <a:pPr marL="177800" indent="-177800">
              <a:buFont typeface="Arial" panose="020B0604020202020204" pitchFamily="34" charset="0"/>
              <a:buChar char="–"/>
            </a:pPr>
            <a:r>
              <a:rPr lang="pl-PL" sz="1600" dirty="0" err="1">
                <a:solidFill>
                  <a:schemeClr val="tx1"/>
                </a:solidFill>
              </a:rPr>
              <a:t>e</a:t>
            </a:r>
            <a:r>
              <a:rPr lang="pl-PL" sz="1600" dirty="0" err="1" smtClean="0">
                <a:solidFill>
                  <a:schemeClr val="tx1"/>
                </a:solidFill>
              </a:rPr>
              <a:t>.g</a:t>
            </a:r>
            <a:r>
              <a:rPr lang="pl-PL" sz="1600" dirty="0" smtClean="0">
                <a:solidFill>
                  <a:schemeClr val="tx1"/>
                </a:solidFill>
              </a:rPr>
              <a:t>. </a:t>
            </a:r>
            <a:r>
              <a:rPr lang="en-GB" sz="1600" dirty="0" smtClean="0">
                <a:solidFill>
                  <a:schemeClr val="tx1"/>
                </a:solidFill>
              </a:rPr>
              <a:t>Force Majeure</a:t>
            </a:r>
            <a:endParaRPr lang="en-GB" sz="1600" dirty="0">
              <a:solidFill>
                <a:schemeClr val="tx1"/>
              </a:solidFill>
            </a:endParaRPr>
          </a:p>
        </p:txBody>
      </p:sp>
      <p:sp>
        <p:nvSpPr>
          <p:cNvPr id="109" name="Rectangle 108"/>
          <p:cNvSpPr/>
          <p:nvPr/>
        </p:nvSpPr>
        <p:spPr>
          <a:xfrm>
            <a:off x="1390650" y="4184623"/>
            <a:ext cx="114300" cy="1520548"/>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9" name="Group 118"/>
          <p:cNvGrpSpPr/>
          <p:nvPr/>
        </p:nvGrpSpPr>
        <p:grpSpPr>
          <a:xfrm>
            <a:off x="4947043" y="2904599"/>
            <a:ext cx="657162" cy="657163"/>
            <a:chOff x="1506207" y="2375185"/>
            <a:chExt cx="657162" cy="657163"/>
          </a:xfrm>
        </p:grpSpPr>
        <p:grpSp>
          <p:nvGrpSpPr>
            <p:cNvPr id="126" name="Group 125"/>
            <p:cNvGrpSpPr/>
            <p:nvPr/>
          </p:nvGrpSpPr>
          <p:grpSpPr>
            <a:xfrm>
              <a:off x="1582068" y="2449609"/>
              <a:ext cx="514982" cy="457354"/>
              <a:chOff x="1841065" y="1719999"/>
              <a:chExt cx="874742" cy="776854"/>
            </a:xfrm>
            <a:solidFill>
              <a:schemeClr val="accent1"/>
            </a:solidFill>
          </p:grpSpPr>
          <p:sp>
            <p:nvSpPr>
              <p:cNvPr id="129" name="Freeform 8"/>
              <p:cNvSpPr>
                <a:spLocks noEditPoints="1"/>
              </p:cNvSpPr>
              <p:nvPr/>
            </p:nvSpPr>
            <p:spPr bwMode="auto">
              <a:xfrm>
                <a:off x="1841065" y="1719999"/>
                <a:ext cx="874742" cy="776854"/>
              </a:xfrm>
              <a:custGeom>
                <a:avLst/>
                <a:gdLst>
                  <a:gd name="T0" fmla="*/ 2147483647 w 354"/>
                  <a:gd name="T1" fmla="*/ 2147483647 h 314"/>
                  <a:gd name="T2" fmla="*/ 2147483647 w 354"/>
                  <a:gd name="T3" fmla="*/ 2147483647 h 314"/>
                  <a:gd name="T4" fmla="*/ 2147483647 w 354"/>
                  <a:gd name="T5" fmla="*/ 2147483647 h 314"/>
                  <a:gd name="T6" fmla="*/ 2147483647 w 354"/>
                  <a:gd name="T7" fmla="*/ 2147483647 h 314"/>
                  <a:gd name="T8" fmla="*/ 2147483647 w 354"/>
                  <a:gd name="T9" fmla="*/ 1891898170 h 314"/>
                  <a:gd name="T10" fmla="*/ 2147483647 w 354"/>
                  <a:gd name="T11" fmla="*/ 953062278 h 314"/>
                  <a:gd name="T12" fmla="*/ 1291280034 w 354"/>
                  <a:gd name="T13" fmla="*/ 2147483647 h 314"/>
                  <a:gd name="T14" fmla="*/ 1376420619 w 354"/>
                  <a:gd name="T15" fmla="*/ 2147483647 h 314"/>
                  <a:gd name="T16" fmla="*/ 1929826886 w 354"/>
                  <a:gd name="T17" fmla="*/ 2147483647 h 314"/>
                  <a:gd name="T18" fmla="*/ 2000777373 w 354"/>
                  <a:gd name="T19" fmla="*/ 2147483647 h 314"/>
                  <a:gd name="T20" fmla="*/ 2014967470 w 354"/>
                  <a:gd name="T21" fmla="*/ 2147483647 h 314"/>
                  <a:gd name="T22" fmla="*/ 1461561203 w 354"/>
                  <a:gd name="T23" fmla="*/ 2147483647 h 314"/>
                  <a:gd name="T24" fmla="*/ 1418990911 w 354"/>
                  <a:gd name="T25" fmla="*/ 2147483647 h 314"/>
                  <a:gd name="T26" fmla="*/ 1376420619 w 354"/>
                  <a:gd name="T27" fmla="*/ 2147483647 h 314"/>
                  <a:gd name="T28" fmla="*/ 28380195 w 354"/>
                  <a:gd name="T29" fmla="*/ 2147483647 h 314"/>
                  <a:gd name="T30" fmla="*/ 0 w 354"/>
                  <a:gd name="T31" fmla="*/ 2147483647 h 314"/>
                  <a:gd name="T32" fmla="*/ 0 w 354"/>
                  <a:gd name="T33" fmla="*/ 2147483647 h 314"/>
                  <a:gd name="T34" fmla="*/ 56760390 w 354"/>
                  <a:gd name="T35" fmla="*/ 2147483647 h 314"/>
                  <a:gd name="T36" fmla="*/ 766253962 w 354"/>
                  <a:gd name="T37" fmla="*/ 2147483647 h 314"/>
                  <a:gd name="T38" fmla="*/ 695307242 w 354"/>
                  <a:gd name="T39" fmla="*/ 2147483647 h 314"/>
                  <a:gd name="T40" fmla="*/ 624356754 w 354"/>
                  <a:gd name="T41" fmla="*/ 2147483647 h 314"/>
                  <a:gd name="T42" fmla="*/ 2057537763 w 354"/>
                  <a:gd name="T43" fmla="*/ 341395556 h 314"/>
                  <a:gd name="T44" fmla="*/ 2147483647 w 354"/>
                  <a:gd name="T45" fmla="*/ 1706974006 h 314"/>
                  <a:gd name="T46" fmla="*/ 2147483647 w 354"/>
                  <a:gd name="T47" fmla="*/ 2147483647 h 314"/>
                  <a:gd name="T48" fmla="*/ 2147483647 w 354"/>
                  <a:gd name="T49" fmla="*/ 1066858282 h 314"/>
                  <a:gd name="T50" fmla="*/ 2147483647 w 354"/>
                  <a:gd name="T51" fmla="*/ 1066858282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4" h="314">
                    <a:moveTo>
                      <a:pt x="234" y="305"/>
                    </a:moveTo>
                    <a:cubicBezTo>
                      <a:pt x="209" y="313"/>
                      <a:pt x="181" y="314"/>
                      <a:pt x="155" y="308"/>
                    </a:cubicBezTo>
                    <a:cubicBezTo>
                      <a:pt x="166" y="264"/>
                      <a:pt x="166" y="264"/>
                      <a:pt x="166" y="264"/>
                    </a:cubicBezTo>
                    <a:cubicBezTo>
                      <a:pt x="184" y="268"/>
                      <a:pt x="203" y="268"/>
                      <a:pt x="221" y="262"/>
                    </a:cubicBezTo>
                    <a:cubicBezTo>
                      <a:pt x="274" y="245"/>
                      <a:pt x="304" y="187"/>
                      <a:pt x="287" y="133"/>
                    </a:cubicBezTo>
                    <a:cubicBezTo>
                      <a:pt x="270" y="80"/>
                      <a:pt x="212" y="50"/>
                      <a:pt x="159" y="67"/>
                    </a:cubicBezTo>
                    <a:cubicBezTo>
                      <a:pt x="107" y="84"/>
                      <a:pt x="77" y="138"/>
                      <a:pt x="91" y="190"/>
                    </a:cubicBezTo>
                    <a:cubicBezTo>
                      <a:pt x="97" y="211"/>
                      <a:pt x="97" y="211"/>
                      <a:pt x="97" y="211"/>
                    </a:cubicBezTo>
                    <a:cubicBezTo>
                      <a:pt x="136" y="179"/>
                      <a:pt x="136" y="179"/>
                      <a:pt x="136" y="179"/>
                    </a:cubicBezTo>
                    <a:cubicBezTo>
                      <a:pt x="137" y="178"/>
                      <a:pt x="139" y="178"/>
                      <a:pt x="141" y="179"/>
                    </a:cubicBezTo>
                    <a:cubicBezTo>
                      <a:pt x="142" y="180"/>
                      <a:pt x="143" y="181"/>
                      <a:pt x="142" y="183"/>
                    </a:cubicBezTo>
                    <a:cubicBezTo>
                      <a:pt x="103" y="292"/>
                      <a:pt x="103" y="292"/>
                      <a:pt x="103" y="292"/>
                    </a:cubicBezTo>
                    <a:cubicBezTo>
                      <a:pt x="102" y="293"/>
                      <a:pt x="101" y="294"/>
                      <a:pt x="100" y="294"/>
                    </a:cubicBezTo>
                    <a:cubicBezTo>
                      <a:pt x="99" y="295"/>
                      <a:pt x="98" y="294"/>
                      <a:pt x="97" y="294"/>
                    </a:cubicBezTo>
                    <a:cubicBezTo>
                      <a:pt x="2" y="228"/>
                      <a:pt x="2" y="228"/>
                      <a:pt x="2" y="228"/>
                    </a:cubicBezTo>
                    <a:cubicBezTo>
                      <a:pt x="1" y="227"/>
                      <a:pt x="1" y="226"/>
                      <a:pt x="0" y="226"/>
                    </a:cubicBezTo>
                    <a:cubicBezTo>
                      <a:pt x="0" y="225"/>
                      <a:pt x="0" y="224"/>
                      <a:pt x="0" y="223"/>
                    </a:cubicBezTo>
                    <a:cubicBezTo>
                      <a:pt x="1" y="222"/>
                      <a:pt x="3" y="221"/>
                      <a:pt x="4" y="221"/>
                    </a:cubicBezTo>
                    <a:cubicBezTo>
                      <a:pt x="54" y="224"/>
                      <a:pt x="54" y="224"/>
                      <a:pt x="54" y="224"/>
                    </a:cubicBezTo>
                    <a:cubicBezTo>
                      <a:pt x="49" y="209"/>
                      <a:pt x="49" y="209"/>
                      <a:pt x="49" y="209"/>
                    </a:cubicBezTo>
                    <a:cubicBezTo>
                      <a:pt x="48" y="204"/>
                      <a:pt x="44" y="185"/>
                      <a:pt x="44" y="182"/>
                    </a:cubicBezTo>
                    <a:cubicBezTo>
                      <a:pt x="35" y="113"/>
                      <a:pt x="77" y="46"/>
                      <a:pt x="145" y="24"/>
                    </a:cubicBezTo>
                    <a:cubicBezTo>
                      <a:pt x="222" y="0"/>
                      <a:pt x="305" y="42"/>
                      <a:pt x="330" y="120"/>
                    </a:cubicBezTo>
                    <a:cubicBezTo>
                      <a:pt x="354" y="197"/>
                      <a:pt x="312" y="280"/>
                      <a:pt x="234" y="305"/>
                    </a:cubicBezTo>
                    <a:close/>
                    <a:moveTo>
                      <a:pt x="190" y="75"/>
                    </a:moveTo>
                    <a:cubicBezTo>
                      <a:pt x="190" y="75"/>
                      <a:pt x="190" y="75"/>
                      <a:pt x="190" y="75"/>
                    </a:cubicBezTo>
                  </a:path>
                </a:pathLst>
              </a:custGeom>
              <a:grpFill/>
              <a:ln>
                <a:noFill/>
              </a:ln>
            </p:spPr>
            <p:txBody>
              <a:bodyPr/>
              <a:lstStyle/>
              <a:p>
                <a:endParaRPr lang="en-GB"/>
              </a:p>
            </p:txBody>
          </p:sp>
          <p:sp>
            <p:nvSpPr>
              <p:cNvPr id="130" name="Freeform 9"/>
              <p:cNvSpPr>
                <a:spLocks/>
              </p:cNvSpPr>
              <p:nvPr/>
            </p:nvSpPr>
            <p:spPr bwMode="auto">
              <a:xfrm>
                <a:off x="2252096" y="1939726"/>
                <a:ext cx="214520" cy="294704"/>
              </a:xfrm>
              <a:custGeom>
                <a:avLst/>
                <a:gdLst>
                  <a:gd name="T0" fmla="*/ 113034124 w 87"/>
                  <a:gd name="T1" fmla="*/ 0 h 119"/>
                  <a:gd name="T2" fmla="*/ 0 w 87"/>
                  <a:gd name="T3" fmla="*/ 114021941 h 119"/>
                  <a:gd name="T4" fmla="*/ 0 w 87"/>
                  <a:gd name="T5" fmla="*/ 1582081796 h 119"/>
                  <a:gd name="T6" fmla="*/ 56518941 w 87"/>
                  <a:gd name="T7" fmla="*/ 1681851938 h 119"/>
                  <a:gd name="T8" fmla="*/ 113034124 w 87"/>
                  <a:gd name="T9" fmla="*/ 1696103737 h 119"/>
                  <a:gd name="T10" fmla="*/ 169553065 w 87"/>
                  <a:gd name="T11" fmla="*/ 1681851938 h 119"/>
                  <a:gd name="T12" fmla="*/ 1158608227 w 87"/>
                  <a:gd name="T13" fmla="*/ 983453395 h 119"/>
                  <a:gd name="T14" fmla="*/ 1186867698 w 87"/>
                  <a:gd name="T15" fmla="*/ 840924081 h 119"/>
                  <a:gd name="T16" fmla="*/ 1045574103 w 87"/>
                  <a:gd name="T17" fmla="*/ 812420484 h 119"/>
                  <a:gd name="T18" fmla="*/ 226072007 w 87"/>
                  <a:gd name="T19" fmla="*/ 1382537737 h 119"/>
                  <a:gd name="T20" fmla="*/ 226072007 w 87"/>
                  <a:gd name="T21" fmla="*/ 114021941 h 119"/>
                  <a:gd name="T22" fmla="*/ 113034124 w 87"/>
                  <a:gd name="T23" fmla="*/ 0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119">
                    <a:moveTo>
                      <a:pt x="8" y="0"/>
                    </a:moveTo>
                    <a:cubicBezTo>
                      <a:pt x="4" y="0"/>
                      <a:pt x="0" y="3"/>
                      <a:pt x="0" y="8"/>
                    </a:cubicBezTo>
                    <a:cubicBezTo>
                      <a:pt x="0" y="111"/>
                      <a:pt x="0" y="111"/>
                      <a:pt x="0" y="111"/>
                    </a:cubicBezTo>
                    <a:cubicBezTo>
                      <a:pt x="0" y="114"/>
                      <a:pt x="2" y="117"/>
                      <a:pt x="4" y="118"/>
                    </a:cubicBezTo>
                    <a:cubicBezTo>
                      <a:pt x="5" y="119"/>
                      <a:pt x="7" y="119"/>
                      <a:pt x="8" y="119"/>
                    </a:cubicBezTo>
                    <a:cubicBezTo>
                      <a:pt x="9" y="119"/>
                      <a:pt x="11" y="119"/>
                      <a:pt x="12" y="118"/>
                    </a:cubicBezTo>
                    <a:cubicBezTo>
                      <a:pt x="82" y="69"/>
                      <a:pt x="82" y="69"/>
                      <a:pt x="82" y="69"/>
                    </a:cubicBezTo>
                    <a:cubicBezTo>
                      <a:pt x="86" y="67"/>
                      <a:pt x="87" y="62"/>
                      <a:pt x="84" y="59"/>
                    </a:cubicBezTo>
                    <a:cubicBezTo>
                      <a:pt x="82" y="55"/>
                      <a:pt x="77" y="54"/>
                      <a:pt x="74" y="57"/>
                    </a:cubicBezTo>
                    <a:cubicBezTo>
                      <a:pt x="16" y="97"/>
                      <a:pt x="16" y="97"/>
                      <a:pt x="16" y="97"/>
                    </a:cubicBezTo>
                    <a:cubicBezTo>
                      <a:pt x="16" y="8"/>
                      <a:pt x="16" y="8"/>
                      <a:pt x="16" y="8"/>
                    </a:cubicBezTo>
                    <a:cubicBezTo>
                      <a:pt x="16" y="3"/>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7" name="Oval 126"/>
            <p:cNvSpPr/>
            <p:nvPr/>
          </p:nvSpPr>
          <p:spPr>
            <a:xfrm>
              <a:off x="1506207" y="2375185"/>
              <a:ext cx="657162" cy="65716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8" name="Straight Connector 127"/>
            <p:cNvCxnSpPr>
              <a:stCxn id="127" idx="1"/>
              <a:endCxn id="127" idx="5"/>
            </p:cNvCxnSpPr>
            <p:nvPr/>
          </p:nvCxnSpPr>
          <p:spPr>
            <a:xfrm>
              <a:off x="1602446" y="2471425"/>
              <a:ext cx="464684" cy="46468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1" name="Rectangle 120"/>
          <p:cNvSpPr/>
          <p:nvPr/>
        </p:nvSpPr>
        <p:spPr>
          <a:xfrm>
            <a:off x="5859463" y="2041212"/>
            <a:ext cx="3028950" cy="1523911"/>
          </a:xfrm>
          <a:prstGeom prst="rect">
            <a:avLst/>
          </a:prstGeom>
          <a:solidFill>
            <a:srgbClr val="D0D5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r>
              <a:rPr lang="en-GB" sz="1600" dirty="0">
                <a:solidFill>
                  <a:schemeClr val="tx1"/>
                </a:solidFill>
              </a:rPr>
              <a:t>Money but no </a:t>
            </a:r>
            <a:r>
              <a:rPr lang="en-GB" sz="1600" dirty="0" smtClean="0">
                <a:solidFill>
                  <a:schemeClr val="tx1"/>
                </a:solidFill>
              </a:rPr>
              <a:t>time</a:t>
            </a:r>
            <a:endParaRPr lang="pl-PL" sz="1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e.g</a:t>
            </a:r>
            <a:r>
              <a:rPr lang="en-GB" sz="1600" dirty="0">
                <a:solidFill>
                  <a:schemeClr val="tx1"/>
                </a:solidFill>
              </a:rPr>
              <a:t>. </a:t>
            </a:r>
            <a:r>
              <a:rPr lang="pl-PL" sz="1600" dirty="0" err="1">
                <a:solidFill>
                  <a:schemeClr val="tx1"/>
                </a:solidFill>
              </a:rPr>
              <a:t>some</a:t>
            </a:r>
            <a:r>
              <a:rPr lang="pl-PL" sz="1600" dirty="0" smtClean="0">
                <a:solidFill>
                  <a:schemeClr val="tx1"/>
                </a:solidFill>
              </a:rPr>
              <a:t> </a:t>
            </a:r>
            <a:r>
              <a:rPr lang="pl-PL" sz="1600" dirty="0" err="1" smtClean="0">
                <a:solidFill>
                  <a:schemeClr val="tx1"/>
                </a:solidFill>
              </a:rPr>
              <a:t>variations</a:t>
            </a:r>
            <a:endParaRPr lang="en-GB" sz="1600" dirty="0" smtClean="0">
              <a:solidFill>
                <a:schemeClr val="tx1"/>
              </a:solidFill>
            </a:endParaRPr>
          </a:p>
          <a:p>
            <a:endParaRPr lang="en-GB" sz="1600" dirty="0">
              <a:solidFill>
                <a:schemeClr val="tx1"/>
              </a:solidFill>
            </a:endParaRPr>
          </a:p>
        </p:txBody>
      </p:sp>
      <p:sp>
        <p:nvSpPr>
          <p:cNvPr id="122" name="Rectangle 121"/>
          <p:cNvSpPr/>
          <p:nvPr/>
        </p:nvSpPr>
        <p:spPr>
          <a:xfrm>
            <a:off x="5859463" y="2041212"/>
            <a:ext cx="114300" cy="1520548"/>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Rectangle 133"/>
          <p:cNvSpPr/>
          <p:nvPr/>
        </p:nvSpPr>
        <p:spPr>
          <a:xfrm>
            <a:off x="5859463" y="4184623"/>
            <a:ext cx="3028950" cy="1523911"/>
          </a:xfrm>
          <a:prstGeom prst="rect">
            <a:avLst/>
          </a:prstGeom>
          <a:solidFill>
            <a:srgbClr val="D0D5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r>
              <a:rPr lang="en-GB" sz="1600" dirty="0">
                <a:solidFill>
                  <a:schemeClr val="tx1"/>
                </a:solidFill>
              </a:rPr>
              <a:t>Time and </a:t>
            </a:r>
            <a:r>
              <a:rPr lang="en-GB" sz="1600" dirty="0" smtClean="0">
                <a:solidFill>
                  <a:schemeClr val="tx1"/>
                </a:solidFill>
              </a:rPr>
              <a:t>money</a:t>
            </a:r>
            <a:endParaRPr lang="pl-PL" sz="1600" dirty="0" smtClean="0">
              <a:solidFill>
                <a:schemeClr val="tx1"/>
              </a:solidFill>
            </a:endParaRPr>
          </a:p>
          <a:p>
            <a:pPr marL="285750" indent="-285750">
              <a:buFont typeface="Arial" panose="020B0604020202020204" pitchFamily="34" charset="0"/>
              <a:buChar char="–"/>
            </a:pPr>
            <a:r>
              <a:rPr lang="pl-PL" sz="1600" dirty="0" err="1" smtClean="0">
                <a:solidFill>
                  <a:schemeClr val="tx1"/>
                </a:solidFill>
              </a:rPr>
              <a:t>e.g</a:t>
            </a:r>
            <a:r>
              <a:rPr lang="pl-PL" sz="1600" dirty="0" smtClean="0">
                <a:solidFill>
                  <a:schemeClr val="tx1"/>
                </a:solidFill>
              </a:rPr>
              <a:t>. Authority </a:t>
            </a:r>
            <a:r>
              <a:rPr lang="pl-PL" sz="1600" dirty="0" err="1" smtClean="0">
                <a:solidFill>
                  <a:schemeClr val="tx1"/>
                </a:solidFill>
              </a:rPr>
              <a:t>breach</a:t>
            </a:r>
            <a:endParaRPr lang="en-GB" sz="1600" dirty="0">
              <a:solidFill>
                <a:schemeClr val="tx1"/>
              </a:solidFill>
            </a:endParaRPr>
          </a:p>
        </p:txBody>
      </p:sp>
      <p:sp>
        <p:nvSpPr>
          <p:cNvPr id="135" name="Rectangle 134"/>
          <p:cNvSpPr/>
          <p:nvPr/>
        </p:nvSpPr>
        <p:spPr>
          <a:xfrm>
            <a:off x="5859463" y="4184623"/>
            <a:ext cx="114300" cy="1520548"/>
          </a:xfrm>
          <a:prstGeom prst="rect">
            <a:avLst/>
          </a:prstGeom>
          <a:solidFill>
            <a:srgbClr val="6B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8" name="Group 147"/>
          <p:cNvGrpSpPr/>
          <p:nvPr/>
        </p:nvGrpSpPr>
        <p:grpSpPr>
          <a:xfrm>
            <a:off x="478230" y="5048010"/>
            <a:ext cx="657162" cy="657163"/>
            <a:chOff x="10745124" y="3351038"/>
            <a:chExt cx="657162" cy="657163"/>
          </a:xfrm>
        </p:grpSpPr>
        <p:grpSp>
          <p:nvGrpSpPr>
            <p:cNvPr id="149" name="Group 148"/>
            <p:cNvGrpSpPr/>
            <p:nvPr/>
          </p:nvGrpSpPr>
          <p:grpSpPr>
            <a:xfrm>
              <a:off x="10820985" y="3425462"/>
              <a:ext cx="514982" cy="457353"/>
              <a:chOff x="1841065" y="1719999"/>
              <a:chExt cx="874742" cy="776854"/>
            </a:xfrm>
            <a:solidFill>
              <a:schemeClr val="accent1"/>
            </a:solidFill>
          </p:grpSpPr>
          <p:sp>
            <p:nvSpPr>
              <p:cNvPr id="151" name="Freeform 8"/>
              <p:cNvSpPr>
                <a:spLocks noEditPoints="1"/>
              </p:cNvSpPr>
              <p:nvPr/>
            </p:nvSpPr>
            <p:spPr bwMode="auto">
              <a:xfrm>
                <a:off x="1841065" y="1719999"/>
                <a:ext cx="874742" cy="776854"/>
              </a:xfrm>
              <a:custGeom>
                <a:avLst/>
                <a:gdLst>
                  <a:gd name="T0" fmla="*/ 2147483647 w 354"/>
                  <a:gd name="T1" fmla="*/ 2147483647 h 314"/>
                  <a:gd name="T2" fmla="*/ 2147483647 w 354"/>
                  <a:gd name="T3" fmla="*/ 2147483647 h 314"/>
                  <a:gd name="T4" fmla="*/ 2147483647 w 354"/>
                  <a:gd name="T5" fmla="*/ 2147483647 h 314"/>
                  <a:gd name="T6" fmla="*/ 2147483647 w 354"/>
                  <a:gd name="T7" fmla="*/ 2147483647 h 314"/>
                  <a:gd name="T8" fmla="*/ 2147483647 w 354"/>
                  <a:gd name="T9" fmla="*/ 1891898170 h 314"/>
                  <a:gd name="T10" fmla="*/ 2147483647 w 354"/>
                  <a:gd name="T11" fmla="*/ 953062278 h 314"/>
                  <a:gd name="T12" fmla="*/ 1291280034 w 354"/>
                  <a:gd name="T13" fmla="*/ 2147483647 h 314"/>
                  <a:gd name="T14" fmla="*/ 1376420619 w 354"/>
                  <a:gd name="T15" fmla="*/ 2147483647 h 314"/>
                  <a:gd name="T16" fmla="*/ 1929826886 w 354"/>
                  <a:gd name="T17" fmla="*/ 2147483647 h 314"/>
                  <a:gd name="T18" fmla="*/ 2000777373 w 354"/>
                  <a:gd name="T19" fmla="*/ 2147483647 h 314"/>
                  <a:gd name="T20" fmla="*/ 2014967470 w 354"/>
                  <a:gd name="T21" fmla="*/ 2147483647 h 314"/>
                  <a:gd name="T22" fmla="*/ 1461561203 w 354"/>
                  <a:gd name="T23" fmla="*/ 2147483647 h 314"/>
                  <a:gd name="T24" fmla="*/ 1418990911 w 354"/>
                  <a:gd name="T25" fmla="*/ 2147483647 h 314"/>
                  <a:gd name="T26" fmla="*/ 1376420619 w 354"/>
                  <a:gd name="T27" fmla="*/ 2147483647 h 314"/>
                  <a:gd name="T28" fmla="*/ 28380195 w 354"/>
                  <a:gd name="T29" fmla="*/ 2147483647 h 314"/>
                  <a:gd name="T30" fmla="*/ 0 w 354"/>
                  <a:gd name="T31" fmla="*/ 2147483647 h 314"/>
                  <a:gd name="T32" fmla="*/ 0 w 354"/>
                  <a:gd name="T33" fmla="*/ 2147483647 h 314"/>
                  <a:gd name="T34" fmla="*/ 56760390 w 354"/>
                  <a:gd name="T35" fmla="*/ 2147483647 h 314"/>
                  <a:gd name="T36" fmla="*/ 766253962 w 354"/>
                  <a:gd name="T37" fmla="*/ 2147483647 h 314"/>
                  <a:gd name="T38" fmla="*/ 695307242 w 354"/>
                  <a:gd name="T39" fmla="*/ 2147483647 h 314"/>
                  <a:gd name="T40" fmla="*/ 624356754 w 354"/>
                  <a:gd name="T41" fmla="*/ 2147483647 h 314"/>
                  <a:gd name="T42" fmla="*/ 2057537763 w 354"/>
                  <a:gd name="T43" fmla="*/ 341395556 h 314"/>
                  <a:gd name="T44" fmla="*/ 2147483647 w 354"/>
                  <a:gd name="T45" fmla="*/ 1706974006 h 314"/>
                  <a:gd name="T46" fmla="*/ 2147483647 w 354"/>
                  <a:gd name="T47" fmla="*/ 2147483647 h 314"/>
                  <a:gd name="T48" fmla="*/ 2147483647 w 354"/>
                  <a:gd name="T49" fmla="*/ 1066858282 h 314"/>
                  <a:gd name="T50" fmla="*/ 2147483647 w 354"/>
                  <a:gd name="T51" fmla="*/ 1066858282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4" h="314">
                    <a:moveTo>
                      <a:pt x="234" y="305"/>
                    </a:moveTo>
                    <a:cubicBezTo>
                      <a:pt x="209" y="313"/>
                      <a:pt x="181" y="314"/>
                      <a:pt x="155" y="308"/>
                    </a:cubicBezTo>
                    <a:cubicBezTo>
                      <a:pt x="166" y="264"/>
                      <a:pt x="166" y="264"/>
                      <a:pt x="166" y="264"/>
                    </a:cubicBezTo>
                    <a:cubicBezTo>
                      <a:pt x="184" y="268"/>
                      <a:pt x="203" y="268"/>
                      <a:pt x="221" y="262"/>
                    </a:cubicBezTo>
                    <a:cubicBezTo>
                      <a:pt x="274" y="245"/>
                      <a:pt x="304" y="187"/>
                      <a:pt x="287" y="133"/>
                    </a:cubicBezTo>
                    <a:cubicBezTo>
                      <a:pt x="270" y="80"/>
                      <a:pt x="212" y="50"/>
                      <a:pt x="159" y="67"/>
                    </a:cubicBezTo>
                    <a:cubicBezTo>
                      <a:pt x="107" y="84"/>
                      <a:pt x="77" y="138"/>
                      <a:pt x="91" y="190"/>
                    </a:cubicBezTo>
                    <a:cubicBezTo>
                      <a:pt x="97" y="211"/>
                      <a:pt x="97" y="211"/>
                      <a:pt x="97" y="211"/>
                    </a:cubicBezTo>
                    <a:cubicBezTo>
                      <a:pt x="136" y="179"/>
                      <a:pt x="136" y="179"/>
                      <a:pt x="136" y="179"/>
                    </a:cubicBezTo>
                    <a:cubicBezTo>
                      <a:pt x="137" y="178"/>
                      <a:pt x="139" y="178"/>
                      <a:pt x="141" y="179"/>
                    </a:cubicBezTo>
                    <a:cubicBezTo>
                      <a:pt x="142" y="180"/>
                      <a:pt x="143" y="181"/>
                      <a:pt x="142" y="183"/>
                    </a:cubicBezTo>
                    <a:cubicBezTo>
                      <a:pt x="103" y="292"/>
                      <a:pt x="103" y="292"/>
                      <a:pt x="103" y="292"/>
                    </a:cubicBezTo>
                    <a:cubicBezTo>
                      <a:pt x="102" y="293"/>
                      <a:pt x="101" y="294"/>
                      <a:pt x="100" y="294"/>
                    </a:cubicBezTo>
                    <a:cubicBezTo>
                      <a:pt x="99" y="295"/>
                      <a:pt x="98" y="294"/>
                      <a:pt x="97" y="294"/>
                    </a:cubicBezTo>
                    <a:cubicBezTo>
                      <a:pt x="2" y="228"/>
                      <a:pt x="2" y="228"/>
                      <a:pt x="2" y="228"/>
                    </a:cubicBezTo>
                    <a:cubicBezTo>
                      <a:pt x="1" y="227"/>
                      <a:pt x="1" y="226"/>
                      <a:pt x="0" y="226"/>
                    </a:cubicBezTo>
                    <a:cubicBezTo>
                      <a:pt x="0" y="225"/>
                      <a:pt x="0" y="224"/>
                      <a:pt x="0" y="223"/>
                    </a:cubicBezTo>
                    <a:cubicBezTo>
                      <a:pt x="1" y="222"/>
                      <a:pt x="3" y="221"/>
                      <a:pt x="4" y="221"/>
                    </a:cubicBezTo>
                    <a:cubicBezTo>
                      <a:pt x="54" y="224"/>
                      <a:pt x="54" y="224"/>
                      <a:pt x="54" y="224"/>
                    </a:cubicBezTo>
                    <a:cubicBezTo>
                      <a:pt x="49" y="209"/>
                      <a:pt x="49" y="209"/>
                      <a:pt x="49" y="209"/>
                    </a:cubicBezTo>
                    <a:cubicBezTo>
                      <a:pt x="48" y="204"/>
                      <a:pt x="44" y="185"/>
                      <a:pt x="44" y="182"/>
                    </a:cubicBezTo>
                    <a:cubicBezTo>
                      <a:pt x="35" y="113"/>
                      <a:pt x="77" y="46"/>
                      <a:pt x="145" y="24"/>
                    </a:cubicBezTo>
                    <a:cubicBezTo>
                      <a:pt x="222" y="0"/>
                      <a:pt x="305" y="42"/>
                      <a:pt x="330" y="120"/>
                    </a:cubicBezTo>
                    <a:cubicBezTo>
                      <a:pt x="354" y="197"/>
                      <a:pt x="312" y="280"/>
                      <a:pt x="234" y="305"/>
                    </a:cubicBezTo>
                    <a:close/>
                    <a:moveTo>
                      <a:pt x="190" y="75"/>
                    </a:moveTo>
                    <a:cubicBezTo>
                      <a:pt x="190" y="75"/>
                      <a:pt x="190" y="75"/>
                      <a:pt x="190" y="75"/>
                    </a:cubicBezTo>
                  </a:path>
                </a:pathLst>
              </a:custGeom>
              <a:grpFill/>
              <a:ln>
                <a:noFill/>
              </a:ln>
            </p:spPr>
            <p:txBody>
              <a:bodyPr/>
              <a:lstStyle/>
              <a:p>
                <a:endParaRPr lang="en-GB"/>
              </a:p>
            </p:txBody>
          </p:sp>
          <p:sp>
            <p:nvSpPr>
              <p:cNvPr id="152" name="Freeform 9"/>
              <p:cNvSpPr>
                <a:spLocks/>
              </p:cNvSpPr>
              <p:nvPr/>
            </p:nvSpPr>
            <p:spPr bwMode="auto">
              <a:xfrm>
                <a:off x="2252096" y="1939726"/>
                <a:ext cx="214520" cy="294704"/>
              </a:xfrm>
              <a:custGeom>
                <a:avLst/>
                <a:gdLst>
                  <a:gd name="T0" fmla="*/ 113034124 w 87"/>
                  <a:gd name="T1" fmla="*/ 0 h 119"/>
                  <a:gd name="T2" fmla="*/ 0 w 87"/>
                  <a:gd name="T3" fmla="*/ 114021941 h 119"/>
                  <a:gd name="T4" fmla="*/ 0 w 87"/>
                  <a:gd name="T5" fmla="*/ 1582081796 h 119"/>
                  <a:gd name="T6" fmla="*/ 56518941 w 87"/>
                  <a:gd name="T7" fmla="*/ 1681851938 h 119"/>
                  <a:gd name="T8" fmla="*/ 113034124 w 87"/>
                  <a:gd name="T9" fmla="*/ 1696103737 h 119"/>
                  <a:gd name="T10" fmla="*/ 169553065 w 87"/>
                  <a:gd name="T11" fmla="*/ 1681851938 h 119"/>
                  <a:gd name="T12" fmla="*/ 1158608227 w 87"/>
                  <a:gd name="T13" fmla="*/ 983453395 h 119"/>
                  <a:gd name="T14" fmla="*/ 1186867698 w 87"/>
                  <a:gd name="T15" fmla="*/ 840924081 h 119"/>
                  <a:gd name="T16" fmla="*/ 1045574103 w 87"/>
                  <a:gd name="T17" fmla="*/ 812420484 h 119"/>
                  <a:gd name="T18" fmla="*/ 226072007 w 87"/>
                  <a:gd name="T19" fmla="*/ 1382537737 h 119"/>
                  <a:gd name="T20" fmla="*/ 226072007 w 87"/>
                  <a:gd name="T21" fmla="*/ 114021941 h 119"/>
                  <a:gd name="T22" fmla="*/ 113034124 w 87"/>
                  <a:gd name="T23" fmla="*/ 0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119">
                    <a:moveTo>
                      <a:pt x="8" y="0"/>
                    </a:moveTo>
                    <a:cubicBezTo>
                      <a:pt x="4" y="0"/>
                      <a:pt x="0" y="3"/>
                      <a:pt x="0" y="8"/>
                    </a:cubicBezTo>
                    <a:cubicBezTo>
                      <a:pt x="0" y="111"/>
                      <a:pt x="0" y="111"/>
                      <a:pt x="0" y="111"/>
                    </a:cubicBezTo>
                    <a:cubicBezTo>
                      <a:pt x="0" y="114"/>
                      <a:pt x="2" y="117"/>
                      <a:pt x="4" y="118"/>
                    </a:cubicBezTo>
                    <a:cubicBezTo>
                      <a:pt x="5" y="119"/>
                      <a:pt x="7" y="119"/>
                      <a:pt x="8" y="119"/>
                    </a:cubicBezTo>
                    <a:cubicBezTo>
                      <a:pt x="9" y="119"/>
                      <a:pt x="11" y="119"/>
                      <a:pt x="12" y="118"/>
                    </a:cubicBezTo>
                    <a:cubicBezTo>
                      <a:pt x="82" y="69"/>
                      <a:pt x="82" y="69"/>
                      <a:pt x="82" y="69"/>
                    </a:cubicBezTo>
                    <a:cubicBezTo>
                      <a:pt x="86" y="67"/>
                      <a:pt x="87" y="62"/>
                      <a:pt x="84" y="59"/>
                    </a:cubicBezTo>
                    <a:cubicBezTo>
                      <a:pt x="82" y="55"/>
                      <a:pt x="77" y="54"/>
                      <a:pt x="74" y="57"/>
                    </a:cubicBezTo>
                    <a:cubicBezTo>
                      <a:pt x="16" y="97"/>
                      <a:pt x="16" y="97"/>
                      <a:pt x="16" y="97"/>
                    </a:cubicBezTo>
                    <a:cubicBezTo>
                      <a:pt x="16" y="8"/>
                      <a:pt x="16" y="8"/>
                      <a:pt x="16" y="8"/>
                    </a:cubicBezTo>
                    <a:cubicBezTo>
                      <a:pt x="16" y="3"/>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50" name="Oval 149"/>
            <p:cNvSpPr/>
            <p:nvPr/>
          </p:nvSpPr>
          <p:spPr>
            <a:xfrm>
              <a:off x="10745124" y="3351038"/>
              <a:ext cx="657162" cy="657163"/>
            </a:xfrm>
            <a:prstGeom prst="ellipse">
              <a:avLst/>
            </a:prstGeom>
            <a:noFill/>
            <a:ln w="76200">
              <a:solidFill>
                <a:srgbClr val="B5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7" name="Group 156"/>
          <p:cNvGrpSpPr/>
          <p:nvPr/>
        </p:nvGrpSpPr>
        <p:grpSpPr>
          <a:xfrm>
            <a:off x="4947043" y="2041214"/>
            <a:ext cx="657162" cy="657163"/>
            <a:chOff x="9745722" y="3318479"/>
            <a:chExt cx="657162" cy="657163"/>
          </a:xfrm>
        </p:grpSpPr>
        <p:sp>
          <p:nvSpPr>
            <p:cNvPr id="158" name="Oval 157"/>
            <p:cNvSpPr/>
            <p:nvPr/>
          </p:nvSpPr>
          <p:spPr>
            <a:xfrm>
              <a:off x="9745722" y="3318479"/>
              <a:ext cx="657162" cy="657163"/>
            </a:xfrm>
            <a:prstGeom prst="ellipse">
              <a:avLst/>
            </a:prstGeom>
            <a:solidFill>
              <a:schemeClr val="bg1"/>
            </a:solidFill>
            <a:ln w="76200">
              <a:solidFill>
                <a:srgbClr val="B5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Freeform 21"/>
            <p:cNvSpPr>
              <a:spLocks noEditPoints="1"/>
            </p:cNvSpPr>
            <p:nvPr/>
          </p:nvSpPr>
          <p:spPr bwMode="auto">
            <a:xfrm>
              <a:off x="9787357" y="3444704"/>
              <a:ext cx="573893" cy="364737"/>
            </a:xfrm>
            <a:custGeom>
              <a:avLst/>
              <a:gdLst>
                <a:gd name="T0" fmla="*/ 2147483647 w 278"/>
                <a:gd name="T1" fmla="*/ 2147483647 h 177"/>
                <a:gd name="T2" fmla="*/ 2147483647 w 278"/>
                <a:gd name="T3" fmla="*/ 2147483647 h 177"/>
                <a:gd name="T4" fmla="*/ 2147483647 w 278"/>
                <a:gd name="T5" fmla="*/ 2147483647 h 177"/>
                <a:gd name="T6" fmla="*/ 2147483647 w 278"/>
                <a:gd name="T7" fmla="*/ 2147483647 h 177"/>
                <a:gd name="T8" fmla="*/ 2147483647 w 278"/>
                <a:gd name="T9" fmla="*/ 2147483647 h 177"/>
                <a:gd name="T10" fmla="*/ 2147483647 w 278"/>
                <a:gd name="T11" fmla="*/ 2147483647 h 177"/>
                <a:gd name="T12" fmla="*/ 2147483647 w 278"/>
                <a:gd name="T13" fmla="*/ 2147483647 h 177"/>
                <a:gd name="T14" fmla="*/ 2147483647 w 278"/>
                <a:gd name="T15" fmla="*/ 2147483647 h 177"/>
                <a:gd name="T16" fmla="*/ 2147483647 w 278"/>
                <a:gd name="T17" fmla="*/ 2147483647 h 177"/>
                <a:gd name="T18" fmla="*/ 2147483647 w 278"/>
                <a:gd name="T19" fmla="*/ 2147483647 h 177"/>
                <a:gd name="T20" fmla="*/ 2147483647 w 278"/>
                <a:gd name="T21" fmla="*/ 2147483647 h 177"/>
                <a:gd name="T22" fmla="*/ 0 w 278"/>
                <a:gd name="T23" fmla="*/ 2147483647 h 177"/>
                <a:gd name="T24" fmla="*/ 2147483647 w 278"/>
                <a:gd name="T25" fmla="*/ 2147483647 h 177"/>
                <a:gd name="T26" fmla="*/ 2147483647 w 278"/>
                <a:gd name="T27" fmla="*/ 2147483647 h 177"/>
                <a:gd name="T28" fmla="*/ 2147483647 w 278"/>
                <a:gd name="T29" fmla="*/ 2147483647 h 177"/>
                <a:gd name="T30" fmla="*/ 2147483647 w 278"/>
                <a:gd name="T31" fmla="*/ 2147483647 h 177"/>
                <a:gd name="T32" fmla="*/ 2147483647 w 278"/>
                <a:gd name="T33" fmla="*/ 2147483647 h 177"/>
                <a:gd name="T34" fmla="*/ 2147483647 w 278"/>
                <a:gd name="T35" fmla="*/ 2147483647 h 177"/>
                <a:gd name="T36" fmla="*/ 2147483647 w 278"/>
                <a:gd name="T37" fmla="*/ 2147483647 h 177"/>
                <a:gd name="T38" fmla="*/ 2147483647 w 278"/>
                <a:gd name="T39" fmla="*/ 2147483647 h 177"/>
                <a:gd name="T40" fmla="*/ 2147483647 w 278"/>
                <a:gd name="T41" fmla="*/ 2147483647 h 177"/>
                <a:gd name="T42" fmla="*/ 2147483647 w 278"/>
                <a:gd name="T43" fmla="*/ 2147483647 h 177"/>
                <a:gd name="T44" fmla="*/ 2147483647 w 278"/>
                <a:gd name="T45" fmla="*/ 2147483647 h 177"/>
                <a:gd name="T46" fmla="*/ 2147483647 w 278"/>
                <a:gd name="T47" fmla="*/ 2147483647 h 177"/>
                <a:gd name="T48" fmla="*/ 2147483647 w 278"/>
                <a:gd name="T49" fmla="*/ 2147483647 h 177"/>
                <a:gd name="T50" fmla="*/ 2147483647 w 278"/>
                <a:gd name="T51" fmla="*/ 2147483647 h 177"/>
                <a:gd name="T52" fmla="*/ 2147483647 w 278"/>
                <a:gd name="T53" fmla="*/ 2147483647 h 177"/>
                <a:gd name="T54" fmla="*/ 2147483647 w 278"/>
                <a:gd name="T55" fmla="*/ 2147483647 h 177"/>
                <a:gd name="T56" fmla="*/ 2147483647 w 278"/>
                <a:gd name="T57" fmla="*/ 2147483647 h 177"/>
                <a:gd name="T58" fmla="*/ 2147483647 w 278"/>
                <a:gd name="T59" fmla="*/ 2147483647 h 177"/>
                <a:gd name="T60" fmla="*/ 2147483647 w 278"/>
                <a:gd name="T61" fmla="*/ 2147483647 h 177"/>
                <a:gd name="T62" fmla="*/ 2147483647 w 278"/>
                <a:gd name="T63" fmla="*/ 2147483647 h 177"/>
                <a:gd name="T64" fmla="*/ 2147483647 w 278"/>
                <a:gd name="T65" fmla="*/ 2147483647 h 177"/>
                <a:gd name="T66" fmla="*/ 2147483647 w 278"/>
                <a:gd name="T67" fmla="*/ 2147483647 h 177"/>
                <a:gd name="T68" fmla="*/ 2147483647 w 278"/>
                <a:gd name="T69" fmla="*/ 2147483647 h 177"/>
                <a:gd name="T70" fmla="*/ 2147483647 w 278"/>
                <a:gd name="T71" fmla="*/ 2147483647 h 177"/>
                <a:gd name="T72" fmla="*/ 2147483647 w 278"/>
                <a:gd name="T73" fmla="*/ 2147483647 h 177"/>
                <a:gd name="T74" fmla="*/ 2147483647 w 278"/>
                <a:gd name="T75" fmla="*/ 2147483647 h 177"/>
                <a:gd name="T76" fmla="*/ 2147483647 w 278"/>
                <a:gd name="T77" fmla="*/ 2147483647 h 177"/>
                <a:gd name="T78" fmla="*/ 2147483647 w 278"/>
                <a:gd name="T79" fmla="*/ 2147483647 h 177"/>
                <a:gd name="T80" fmla="*/ 2147483647 w 278"/>
                <a:gd name="T81" fmla="*/ 2147483647 h 177"/>
                <a:gd name="T82" fmla="*/ 2147483647 w 278"/>
                <a:gd name="T83" fmla="*/ 2147483647 h 177"/>
                <a:gd name="T84" fmla="*/ 2147483647 w 278"/>
                <a:gd name="T85" fmla="*/ 2147483647 h 177"/>
                <a:gd name="T86" fmla="*/ 2147483647 w 278"/>
                <a:gd name="T87" fmla="*/ 2147483647 h 177"/>
                <a:gd name="T88" fmla="*/ 2147483647 w 278"/>
                <a:gd name="T89" fmla="*/ 2147483647 h 177"/>
                <a:gd name="T90" fmla="*/ 2147483647 w 278"/>
                <a:gd name="T91" fmla="*/ 2147483647 h 177"/>
                <a:gd name="T92" fmla="*/ 2147483647 w 278"/>
                <a:gd name="T93" fmla="*/ 2147483647 h 177"/>
                <a:gd name="T94" fmla="*/ 2147483647 w 278"/>
                <a:gd name="T95" fmla="*/ 2147483647 h 177"/>
                <a:gd name="T96" fmla="*/ 2147483647 w 278"/>
                <a:gd name="T97" fmla="*/ 2147483647 h 177"/>
                <a:gd name="T98" fmla="*/ 2147483647 w 278"/>
                <a:gd name="T99" fmla="*/ 2147483647 h 177"/>
                <a:gd name="T100" fmla="*/ 2147483647 w 278"/>
                <a:gd name="T101" fmla="*/ 2147483647 h 177"/>
                <a:gd name="T102" fmla="*/ 2147483647 w 278"/>
                <a:gd name="T103" fmla="*/ 2147483647 h 177"/>
                <a:gd name="T104" fmla="*/ 2147483647 w 278"/>
                <a:gd name="T105" fmla="*/ 2147483647 h 177"/>
                <a:gd name="T106" fmla="*/ 2147483647 w 278"/>
                <a:gd name="T107" fmla="*/ 2147483647 h 177"/>
                <a:gd name="T108" fmla="*/ 2147483647 w 278"/>
                <a:gd name="T109" fmla="*/ 2147483647 h 177"/>
                <a:gd name="T110" fmla="*/ 2147483647 w 278"/>
                <a:gd name="T111" fmla="*/ 2147483647 h 177"/>
                <a:gd name="T112" fmla="*/ 2147483647 w 278"/>
                <a:gd name="T113" fmla="*/ 2147483647 h 177"/>
                <a:gd name="T114" fmla="*/ 2147483647 w 278"/>
                <a:gd name="T115" fmla="*/ 2147483647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 h="177">
                  <a:moveTo>
                    <a:pt x="165" y="0"/>
                  </a:moveTo>
                  <a:cubicBezTo>
                    <a:pt x="176" y="0"/>
                    <a:pt x="187" y="1"/>
                    <a:pt x="198" y="5"/>
                  </a:cubicBezTo>
                  <a:cubicBezTo>
                    <a:pt x="205" y="7"/>
                    <a:pt x="215" y="11"/>
                    <a:pt x="215" y="20"/>
                  </a:cubicBezTo>
                  <a:cubicBezTo>
                    <a:pt x="215" y="35"/>
                    <a:pt x="215" y="35"/>
                    <a:pt x="215" y="35"/>
                  </a:cubicBezTo>
                  <a:cubicBezTo>
                    <a:pt x="215" y="37"/>
                    <a:pt x="214" y="39"/>
                    <a:pt x="212" y="40"/>
                  </a:cubicBezTo>
                  <a:cubicBezTo>
                    <a:pt x="199" y="49"/>
                    <a:pt x="180" y="52"/>
                    <a:pt x="165" y="52"/>
                  </a:cubicBezTo>
                  <a:cubicBezTo>
                    <a:pt x="150" y="52"/>
                    <a:pt x="130" y="49"/>
                    <a:pt x="118" y="40"/>
                  </a:cubicBezTo>
                  <a:cubicBezTo>
                    <a:pt x="116" y="39"/>
                    <a:pt x="115" y="37"/>
                    <a:pt x="115" y="35"/>
                  </a:cubicBezTo>
                  <a:cubicBezTo>
                    <a:pt x="115" y="20"/>
                    <a:pt x="115" y="20"/>
                    <a:pt x="115" y="20"/>
                  </a:cubicBezTo>
                  <a:cubicBezTo>
                    <a:pt x="115" y="11"/>
                    <a:pt x="125" y="7"/>
                    <a:pt x="132" y="5"/>
                  </a:cubicBezTo>
                  <a:cubicBezTo>
                    <a:pt x="142" y="1"/>
                    <a:pt x="154" y="0"/>
                    <a:pt x="165" y="0"/>
                  </a:cubicBezTo>
                  <a:moveTo>
                    <a:pt x="165" y="35"/>
                  </a:moveTo>
                  <a:cubicBezTo>
                    <a:pt x="175" y="35"/>
                    <a:pt x="186" y="34"/>
                    <a:pt x="195" y="31"/>
                  </a:cubicBezTo>
                  <a:cubicBezTo>
                    <a:pt x="200" y="29"/>
                    <a:pt x="208" y="25"/>
                    <a:pt x="208" y="20"/>
                  </a:cubicBezTo>
                  <a:cubicBezTo>
                    <a:pt x="208" y="14"/>
                    <a:pt x="200" y="11"/>
                    <a:pt x="195" y="9"/>
                  </a:cubicBezTo>
                  <a:cubicBezTo>
                    <a:pt x="186" y="6"/>
                    <a:pt x="175" y="4"/>
                    <a:pt x="165" y="4"/>
                  </a:cubicBezTo>
                  <a:cubicBezTo>
                    <a:pt x="155" y="4"/>
                    <a:pt x="144" y="6"/>
                    <a:pt x="134" y="9"/>
                  </a:cubicBezTo>
                  <a:cubicBezTo>
                    <a:pt x="130" y="11"/>
                    <a:pt x="122" y="14"/>
                    <a:pt x="122" y="20"/>
                  </a:cubicBezTo>
                  <a:cubicBezTo>
                    <a:pt x="122" y="25"/>
                    <a:pt x="130" y="29"/>
                    <a:pt x="134" y="31"/>
                  </a:cubicBezTo>
                  <a:cubicBezTo>
                    <a:pt x="144" y="34"/>
                    <a:pt x="155" y="35"/>
                    <a:pt x="165" y="35"/>
                  </a:cubicBezTo>
                  <a:moveTo>
                    <a:pt x="42" y="102"/>
                  </a:moveTo>
                  <a:cubicBezTo>
                    <a:pt x="33" y="102"/>
                    <a:pt x="24" y="103"/>
                    <a:pt x="16" y="106"/>
                  </a:cubicBezTo>
                  <a:cubicBezTo>
                    <a:pt x="10" y="108"/>
                    <a:pt x="0" y="112"/>
                    <a:pt x="0" y="120"/>
                  </a:cubicBezTo>
                  <a:cubicBezTo>
                    <a:pt x="0" y="134"/>
                    <a:pt x="0" y="134"/>
                    <a:pt x="0" y="134"/>
                  </a:cubicBezTo>
                  <a:cubicBezTo>
                    <a:pt x="0" y="137"/>
                    <a:pt x="1" y="138"/>
                    <a:pt x="3" y="139"/>
                  </a:cubicBezTo>
                  <a:cubicBezTo>
                    <a:pt x="8" y="143"/>
                    <a:pt x="16" y="146"/>
                    <a:pt x="23" y="148"/>
                  </a:cubicBezTo>
                  <a:cubicBezTo>
                    <a:pt x="21" y="143"/>
                    <a:pt x="21" y="137"/>
                    <a:pt x="23" y="132"/>
                  </a:cubicBezTo>
                  <a:cubicBezTo>
                    <a:pt x="21" y="132"/>
                    <a:pt x="20" y="131"/>
                    <a:pt x="18" y="130"/>
                  </a:cubicBezTo>
                  <a:cubicBezTo>
                    <a:pt x="14" y="129"/>
                    <a:pt x="7" y="126"/>
                    <a:pt x="7" y="120"/>
                  </a:cubicBezTo>
                  <a:cubicBezTo>
                    <a:pt x="7" y="115"/>
                    <a:pt x="14" y="112"/>
                    <a:pt x="18" y="110"/>
                  </a:cubicBezTo>
                  <a:cubicBezTo>
                    <a:pt x="24" y="108"/>
                    <a:pt x="31" y="107"/>
                    <a:pt x="38" y="106"/>
                  </a:cubicBezTo>
                  <a:cubicBezTo>
                    <a:pt x="39" y="105"/>
                    <a:pt x="40" y="103"/>
                    <a:pt x="42" y="102"/>
                  </a:cubicBezTo>
                  <a:moveTo>
                    <a:pt x="50" y="97"/>
                  </a:moveTo>
                  <a:cubicBezTo>
                    <a:pt x="58" y="89"/>
                    <a:pt x="68" y="81"/>
                    <a:pt x="78" y="76"/>
                  </a:cubicBezTo>
                  <a:cubicBezTo>
                    <a:pt x="85" y="73"/>
                    <a:pt x="96" y="68"/>
                    <a:pt x="103" y="75"/>
                  </a:cubicBezTo>
                  <a:cubicBezTo>
                    <a:pt x="113" y="86"/>
                    <a:pt x="113" y="86"/>
                    <a:pt x="113" y="86"/>
                  </a:cubicBezTo>
                  <a:cubicBezTo>
                    <a:pt x="115" y="88"/>
                    <a:pt x="116" y="90"/>
                    <a:pt x="115" y="92"/>
                  </a:cubicBezTo>
                  <a:cubicBezTo>
                    <a:pt x="113" y="108"/>
                    <a:pt x="100" y="125"/>
                    <a:pt x="89" y="136"/>
                  </a:cubicBezTo>
                  <a:cubicBezTo>
                    <a:pt x="78" y="147"/>
                    <a:pt x="61" y="160"/>
                    <a:pt x="45" y="162"/>
                  </a:cubicBezTo>
                  <a:cubicBezTo>
                    <a:pt x="43" y="163"/>
                    <a:pt x="41" y="162"/>
                    <a:pt x="39" y="160"/>
                  </a:cubicBezTo>
                  <a:cubicBezTo>
                    <a:pt x="28" y="149"/>
                    <a:pt x="28" y="149"/>
                    <a:pt x="28" y="149"/>
                  </a:cubicBezTo>
                  <a:cubicBezTo>
                    <a:pt x="22" y="143"/>
                    <a:pt x="26" y="132"/>
                    <a:pt x="29" y="125"/>
                  </a:cubicBezTo>
                  <a:cubicBezTo>
                    <a:pt x="34" y="115"/>
                    <a:pt x="42" y="105"/>
                    <a:pt x="50" y="97"/>
                  </a:cubicBezTo>
                  <a:moveTo>
                    <a:pt x="77" y="123"/>
                  </a:moveTo>
                  <a:cubicBezTo>
                    <a:pt x="84" y="116"/>
                    <a:pt x="92" y="107"/>
                    <a:pt x="96" y="97"/>
                  </a:cubicBezTo>
                  <a:cubicBezTo>
                    <a:pt x="98" y="93"/>
                    <a:pt x="101" y="84"/>
                    <a:pt x="97" y="80"/>
                  </a:cubicBezTo>
                  <a:cubicBezTo>
                    <a:pt x="93" y="76"/>
                    <a:pt x="84" y="79"/>
                    <a:pt x="80" y="81"/>
                  </a:cubicBezTo>
                  <a:cubicBezTo>
                    <a:pt x="70" y="86"/>
                    <a:pt x="61" y="93"/>
                    <a:pt x="54" y="101"/>
                  </a:cubicBezTo>
                  <a:cubicBezTo>
                    <a:pt x="46" y="108"/>
                    <a:pt x="39" y="117"/>
                    <a:pt x="34" y="127"/>
                  </a:cubicBezTo>
                  <a:cubicBezTo>
                    <a:pt x="32" y="131"/>
                    <a:pt x="29" y="140"/>
                    <a:pt x="33" y="144"/>
                  </a:cubicBezTo>
                  <a:cubicBezTo>
                    <a:pt x="37" y="148"/>
                    <a:pt x="46" y="145"/>
                    <a:pt x="50" y="143"/>
                  </a:cubicBezTo>
                  <a:cubicBezTo>
                    <a:pt x="60" y="138"/>
                    <a:pt x="69" y="131"/>
                    <a:pt x="77" y="123"/>
                  </a:cubicBezTo>
                  <a:moveTo>
                    <a:pt x="193" y="148"/>
                  </a:moveTo>
                  <a:cubicBezTo>
                    <a:pt x="175" y="159"/>
                    <a:pt x="148" y="163"/>
                    <a:pt x="127" y="163"/>
                  </a:cubicBezTo>
                  <a:cubicBezTo>
                    <a:pt x="110" y="163"/>
                    <a:pt x="89" y="161"/>
                    <a:pt x="72" y="154"/>
                  </a:cubicBezTo>
                  <a:cubicBezTo>
                    <a:pt x="80" y="149"/>
                    <a:pt x="86" y="144"/>
                    <a:pt x="91" y="138"/>
                  </a:cubicBezTo>
                  <a:cubicBezTo>
                    <a:pt x="93" y="137"/>
                    <a:pt x="94" y="136"/>
                    <a:pt x="95" y="135"/>
                  </a:cubicBezTo>
                  <a:cubicBezTo>
                    <a:pt x="105" y="137"/>
                    <a:pt x="116" y="138"/>
                    <a:pt x="127" y="138"/>
                  </a:cubicBezTo>
                  <a:cubicBezTo>
                    <a:pt x="142" y="138"/>
                    <a:pt x="158" y="136"/>
                    <a:pt x="172" y="131"/>
                  </a:cubicBezTo>
                  <a:cubicBezTo>
                    <a:pt x="174" y="131"/>
                    <a:pt x="176" y="131"/>
                    <a:pt x="178" y="131"/>
                  </a:cubicBezTo>
                  <a:cubicBezTo>
                    <a:pt x="183" y="137"/>
                    <a:pt x="188" y="143"/>
                    <a:pt x="193" y="148"/>
                  </a:cubicBezTo>
                  <a:moveTo>
                    <a:pt x="204" y="48"/>
                  </a:moveTo>
                  <a:cubicBezTo>
                    <a:pt x="204" y="65"/>
                    <a:pt x="204" y="65"/>
                    <a:pt x="204" y="65"/>
                  </a:cubicBezTo>
                  <a:cubicBezTo>
                    <a:pt x="204" y="67"/>
                    <a:pt x="204" y="68"/>
                    <a:pt x="203" y="69"/>
                  </a:cubicBezTo>
                  <a:cubicBezTo>
                    <a:pt x="194" y="66"/>
                    <a:pt x="184" y="65"/>
                    <a:pt x="177" y="72"/>
                  </a:cubicBezTo>
                  <a:cubicBezTo>
                    <a:pt x="164" y="85"/>
                    <a:pt x="164" y="85"/>
                    <a:pt x="164" y="85"/>
                  </a:cubicBezTo>
                  <a:cubicBezTo>
                    <a:pt x="157" y="86"/>
                    <a:pt x="149" y="87"/>
                    <a:pt x="143" y="87"/>
                  </a:cubicBezTo>
                  <a:cubicBezTo>
                    <a:pt x="135" y="87"/>
                    <a:pt x="126" y="86"/>
                    <a:pt x="117" y="84"/>
                  </a:cubicBezTo>
                  <a:cubicBezTo>
                    <a:pt x="116" y="84"/>
                    <a:pt x="116" y="84"/>
                    <a:pt x="116" y="83"/>
                  </a:cubicBezTo>
                  <a:cubicBezTo>
                    <a:pt x="105" y="72"/>
                    <a:pt x="105" y="72"/>
                    <a:pt x="105" y="72"/>
                  </a:cubicBezTo>
                  <a:cubicBezTo>
                    <a:pt x="99" y="67"/>
                    <a:pt x="91" y="68"/>
                    <a:pt x="83" y="71"/>
                  </a:cubicBezTo>
                  <a:cubicBezTo>
                    <a:pt x="82" y="69"/>
                    <a:pt x="81" y="68"/>
                    <a:pt x="81" y="65"/>
                  </a:cubicBezTo>
                  <a:cubicBezTo>
                    <a:pt x="81" y="47"/>
                    <a:pt x="81" y="47"/>
                    <a:pt x="81" y="47"/>
                  </a:cubicBezTo>
                  <a:cubicBezTo>
                    <a:pt x="82" y="37"/>
                    <a:pt x="94" y="32"/>
                    <a:pt x="102" y="29"/>
                  </a:cubicBezTo>
                  <a:cubicBezTo>
                    <a:pt x="105" y="28"/>
                    <a:pt x="108" y="27"/>
                    <a:pt x="112" y="26"/>
                  </a:cubicBezTo>
                  <a:cubicBezTo>
                    <a:pt x="112" y="32"/>
                    <a:pt x="112" y="32"/>
                    <a:pt x="112" y="32"/>
                  </a:cubicBezTo>
                  <a:cubicBezTo>
                    <a:pt x="109" y="33"/>
                    <a:pt x="107" y="33"/>
                    <a:pt x="105" y="34"/>
                  </a:cubicBezTo>
                  <a:cubicBezTo>
                    <a:pt x="100" y="36"/>
                    <a:pt x="90" y="41"/>
                    <a:pt x="90" y="47"/>
                  </a:cubicBezTo>
                  <a:cubicBezTo>
                    <a:pt x="90" y="54"/>
                    <a:pt x="100" y="59"/>
                    <a:pt x="105" y="60"/>
                  </a:cubicBezTo>
                  <a:cubicBezTo>
                    <a:pt x="117" y="65"/>
                    <a:pt x="131" y="66"/>
                    <a:pt x="143" y="66"/>
                  </a:cubicBezTo>
                  <a:cubicBezTo>
                    <a:pt x="155" y="66"/>
                    <a:pt x="169" y="65"/>
                    <a:pt x="180" y="60"/>
                  </a:cubicBezTo>
                  <a:cubicBezTo>
                    <a:pt x="184" y="59"/>
                    <a:pt x="191" y="56"/>
                    <a:pt x="194" y="51"/>
                  </a:cubicBezTo>
                  <a:cubicBezTo>
                    <a:pt x="198" y="50"/>
                    <a:pt x="201" y="49"/>
                    <a:pt x="204" y="48"/>
                  </a:cubicBezTo>
                  <a:moveTo>
                    <a:pt x="208" y="53"/>
                  </a:moveTo>
                  <a:cubicBezTo>
                    <a:pt x="211" y="54"/>
                    <a:pt x="215" y="55"/>
                    <a:pt x="218" y="56"/>
                  </a:cubicBezTo>
                  <a:cubicBezTo>
                    <a:pt x="228" y="59"/>
                    <a:pt x="244" y="66"/>
                    <a:pt x="244" y="79"/>
                  </a:cubicBezTo>
                  <a:cubicBezTo>
                    <a:pt x="244" y="95"/>
                    <a:pt x="244" y="95"/>
                    <a:pt x="244" y="95"/>
                  </a:cubicBezTo>
                  <a:cubicBezTo>
                    <a:pt x="240" y="92"/>
                    <a:pt x="235" y="88"/>
                    <a:pt x="231" y="85"/>
                  </a:cubicBezTo>
                  <a:cubicBezTo>
                    <a:pt x="232" y="83"/>
                    <a:pt x="233" y="81"/>
                    <a:pt x="233" y="79"/>
                  </a:cubicBezTo>
                  <a:cubicBezTo>
                    <a:pt x="233" y="70"/>
                    <a:pt x="221" y="65"/>
                    <a:pt x="215" y="63"/>
                  </a:cubicBezTo>
                  <a:cubicBezTo>
                    <a:pt x="212" y="62"/>
                    <a:pt x="210" y="61"/>
                    <a:pt x="208" y="60"/>
                  </a:cubicBezTo>
                  <a:lnTo>
                    <a:pt x="208" y="53"/>
                  </a:lnTo>
                  <a:close/>
                  <a:moveTo>
                    <a:pt x="175" y="127"/>
                  </a:moveTo>
                  <a:cubicBezTo>
                    <a:pt x="154" y="127"/>
                    <a:pt x="129" y="124"/>
                    <a:pt x="110" y="115"/>
                  </a:cubicBezTo>
                  <a:cubicBezTo>
                    <a:pt x="114" y="108"/>
                    <a:pt x="117" y="101"/>
                    <a:pt x="118" y="93"/>
                  </a:cubicBezTo>
                  <a:cubicBezTo>
                    <a:pt x="131" y="99"/>
                    <a:pt x="148" y="101"/>
                    <a:pt x="162" y="101"/>
                  </a:cubicBezTo>
                  <a:cubicBezTo>
                    <a:pt x="165" y="110"/>
                    <a:pt x="169" y="119"/>
                    <a:pt x="175" y="127"/>
                  </a:cubicBezTo>
                  <a:moveTo>
                    <a:pt x="243" y="99"/>
                  </a:moveTo>
                  <a:cubicBezTo>
                    <a:pt x="253" y="109"/>
                    <a:pt x="262" y="120"/>
                    <a:pt x="268" y="132"/>
                  </a:cubicBezTo>
                  <a:cubicBezTo>
                    <a:pt x="272" y="140"/>
                    <a:pt x="278" y="153"/>
                    <a:pt x="271" y="161"/>
                  </a:cubicBezTo>
                  <a:cubicBezTo>
                    <a:pt x="258" y="174"/>
                    <a:pt x="258" y="174"/>
                    <a:pt x="258" y="174"/>
                  </a:cubicBezTo>
                  <a:cubicBezTo>
                    <a:pt x="256" y="176"/>
                    <a:pt x="254" y="177"/>
                    <a:pt x="250" y="176"/>
                  </a:cubicBezTo>
                  <a:cubicBezTo>
                    <a:pt x="232" y="174"/>
                    <a:pt x="211" y="160"/>
                    <a:pt x="197" y="147"/>
                  </a:cubicBezTo>
                  <a:cubicBezTo>
                    <a:pt x="184" y="134"/>
                    <a:pt x="169" y="115"/>
                    <a:pt x="165" y="96"/>
                  </a:cubicBezTo>
                  <a:cubicBezTo>
                    <a:pt x="164" y="93"/>
                    <a:pt x="165" y="90"/>
                    <a:pt x="167" y="88"/>
                  </a:cubicBezTo>
                  <a:cubicBezTo>
                    <a:pt x="179" y="75"/>
                    <a:pt x="179" y="75"/>
                    <a:pt x="179" y="75"/>
                  </a:cubicBezTo>
                  <a:cubicBezTo>
                    <a:pt x="187" y="67"/>
                    <a:pt x="200" y="72"/>
                    <a:pt x="208" y="75"/>
                  </a:cubicBezTo>
                  <a:cubicBezTo>
                    <a:pt x="221" y="81"/>
                    <a:pt x="233" y="90"/>
                    <a:pt x="243" y="99"/>
                  </a:cubicBezTo>
                  <a:moveTo>
                    <a:pt x="212" y="132"/>
                  </a:moveTo>
                  <a:cubicBezTo>
                    <a:pt x="221" y="140"/>
                    <a:pt x="232" y="149"/>
                    <a:pt x="244" y="154"/>
                  </a:cubicBezTo>
                  <a:cubicBezTo>
                    <a:pt x="249" y="156"/>
                    <a:pt x="260" y="160"/>
                    <a:pt x="264" y="155"/>
                  </a:cubicBezTo>
                  <a:cubicBezTo>
                    <a:pt x="269" y="149"/>
                    <a:pt x="265" y="139"/>
                    <a:pt x="262" y="134"/>
                  </a:cubicBezTo>
                  <a:cubicBezTo>
                    <a:pt x="257" y="123"/>
                    <a:pt x="247" y="112"/>
                    <a:pt x="238" y="104"/>
                  </a:cubicBezTo>
                  <a:cubicBezTo>
                    <a:pt x="229" y="95"/>
                    <a:pt x="218" y="86"/>
                    <a:pt x="207" y="82"/>
                  </a:cubicBezTo>
                  <a:cubicBezTo>
                    <a:pt x="201" y="79"/>
                    <a:pt x="191" y="76"/>
                    <a:pt x="186" y="81"/>
                  </a:cubicBezTo>
                  <a:cubicBezTo>
                    <a:pt x="181" y="86"/>
                    <a:pt x="186" y="96"/>
                    <a:pt x="188" y="101"/>
                  </a:cubicBezTo>
                  <a:cubicBezTo>
                    <a:pt x="194" y="112"/>
                    <a:pt x="203" y="123"/>
                    <a:pt x="212" y="132"/>
                  </a:cubicBezTo>
                </a:path>
              </a:pathLst>
            </a:custGeom>
            <a:solidFill>
              <a:schemeClr val="accent1"/>
            </a:solidFill>
            <a:ln>
              <a:noFill/>
            </a:ln>
            <a:extLst/>
          </p:spPr>
          <p:txBody>
            <a:bodyPr/>
            <a:lstStyle/>
            <a:p>
              <a:endParaRPr lang="cs-CZ"/>
            </a:p>
          </p:txBody>
        </p:sp>
      </p:grpSp>
    </p:spTree>
    <p:extLst>
      <p:ext uri="{BB962C8B-B14F-4D97-AF65-F5344CB8AC3E}">
        <p14:creationId xmlns:p14="http://schemas.microsoft.com/office/powerpoint/2010/main" val="1197905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a:t>
            </a:r>
            <a:r>
              <a:rPr lang="en-GB" dirty="0" err="1"/>
              <a:t>Mitigants</a:t>
            </a:r>
            <a:endParaRPr lang="en-GB" dirty="0"/>
          </a:p>
        </p:txBody>
      </p:sp>
      <p:sp>
        <p:nvSpPr>
          <p:cNvPr id="4" name="Freeform 71"/>
          <p:cNvSpPr>
            <a:spLocks/>
          </p:cNvSpPr>
          <p:nvPr/>
        </p:nvSpPr>
        <p:spPr bwMode="gray">
          <a:xfrm>
            <a:off x="5414934" y="2054113"/>
            <a:ext cx="3433949" cy="3433949"/>
          </a:xfrm>
          <a:prstGeom prst="ellipse">
            <a:avLst/>
          </a:prstGeom>
          <a:noFill/>
          <a:ln w="28575" cap="rnd">
            <a:solidFill>
              <a:schemeClr val="accent3"/>
            </a:solidFill>
            <a:prstDash val="sysDot"/>
            <a:round/>
            <a:headEnd/>
            <a:tailEnd/>
          </a:ln>
        </p:spPr>
        <p:txBody>
          <a:bodyPr lIns="90000" tIns="36000" rIns="36000" bIns="36000" anchor="ctr" anchorCtr="0"/>
          <a:lstStyle/>
          <a:p>
            <a:pPr algn="ctr"/>
            <a:endParaRPr lang="en-GB" sz="1600" dirty="0"/>
          </a:p>
        </p:txBody>
      </p:sp>
      <p:sp>
        <p:nvSpPr>
          <p:cNvPr id="5" name="Freeform 71"/>
          <p:cNvSpPr>
            <a:spLocks/>
          </p:cNvSpPr>
          <p:nvPr/>
        </p:nvSpPr>
        <p:spPr bwMode="gray">
          <a:xfrm>
            <a:off x="5599615" y="2229563"/>
            <a:ext cx="3053814" cy="3053814"/>
          </a:xfrm>
          <a:prstGeom prst="ellipse">
            <a:avLst/>
          </a:prstGeom>
          <a:solidFill>
            <a:srgbClr val="D0D5D8"/>
          </a:solidFill>
          <a:ln w="9525" cap="rnd">
            <a:noFill/>
            <a:round/>
            <a:headEnd/>
            <a:tailEnd/>
          </a:ln>
        </p:spPr>
        <p:txBody>
          <a:bodyPr lIns="90000" tIns="36000" rIns="36000" bIns="36000" anchor="ctr" anchorCtr="0"/>
          <a:lstStyle/>
          <a:p>
            <a:pPr algn="ctr"/>
            <a:endParaRPr lang="en-GB" sz="1600" dirty="0"/>
          </a:p>
        </p:txBody>
      </p:sp>
      <p:sp>
        <p:nvSpPr>
          <p:cNvPr id="6" name="Arc 5"/>
          <p:cNvSpPr/>
          <p:nvPr/>
        </p:nvSpPr>
        <p:spPr>
          <a:xfrm flipH="1">
            <a:off x="5046242" y="1828403"/>
            <a:ext cx="3605387" cy="3908643"/>
          </a:xfrm>
          <a:prstGeom prst="arc">
            <a:avLst>
              <a:gd name="adj1" fmla="val 16200000"/>
              <a:gd name="adj2" fmla="val 5482595"/>
            </a:avLst>
          </a:prstGeom>
          <a:ln w="571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5874119" y="1977491"/>
            <a:ext cx="235663" cy="235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5082991" y="2855812"/>
            <a:ext cx="235663" cy="2356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4938996" y="3734132"/>
            <a:ext cx="235663" cy="2356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6030050" y="5488062"/>
            <a:ext cx="235663" cy="2356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5136095" y="4612450"/>
            <a:ext cx="235663" cy="2356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entagon 11"/>
          <p:cNvSpPr/>
          <p:nvPr/>
        </p:nvSpPr>
        <p:spPr>
          <a:xfrm>
            <a:off x="263525" y="1793875"/>
            <a:ext cx="4287692" cy="60289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1600" dirty="0"/>
              <a:t>Insurance </a:t>
            </a:r>
          </a:p>
          <a:p>
            <a:r>
              <a:rPr lang="en-GB" sz="1600" dirty="0"/>
              <a:t>NB: availability and cost </a:t>
            </a:r>
          </a:p>
        </p:txBody>
      </p:sp>
      <p:sp>
        <p:nvSpPr>
          <p:cNvPr id="13" name="Pentagon 12"/>
          <p:cNvSpPr/>
          <p:nvPr/>
        </p:nvSpPr>
        <p:spPr>
          <a:xfrm>
            <a:off x="263525" y="2672194"/>
            <a:ext cx="3884624" cy="60289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sz="1600" dirty="0"/>
              <a:t>Due diligence </a:t>
            </a:r>
          </a:p>
        </p:txBody>
      </p:sp>
      <p:sp>
        <p:nvSpPr>
          <p:cNvPr id="14" name="Pentagon 13"/>
          <p:cNvSpPr/>
          <p:nvPr/>
        </p:nvSpPr>
        <p:spPr>
          <a:xfrm>
            <a:off x="263525" y="3550514"/>
            <a:ext cx="3746659" cy="60289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sz="1600" dirty="0" smtClean="0"/>
              <a:t>“Pass </a:t>
            </a:r>
            <a:r>
              <a:rPr lang="en-US" sz="1600" dirty="0"/>
              <a:t>the </a:t>
            </a:r>
            <a:r>
              <a:rPr lang="en-US" sz="1600" dirty="0" smtClean="0"/>
              <a:t>risk”</a:t>
            </a:r>
            <a:endParaRPr lang="en-US" sz="1600" dirty="0"/>
          </a:p>
        </p:txBody>
      </p:sp>
      <p:sp>
        <p:nvSpPr>
          <p:cNvPr id="15" name="Pentagon 14"/>
          <p:cNvSpPr/>
          <p:nvPr/>
        </p:nvSpPr>
        <p:spPr>
          <a:xfrm>
            <a:off x="263525" y="4428834"/>
            <a:ext cx="3884624" cy="60289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sz="1600" dirty="0">
                <a:solidFill>
                  <a:sysClr val="windowText" lastClr="000000"/>
                </a:solidFill>
              </a:rPr>
              <a:t>Sponsor support </a:t>
            </a:r>
          </a:p>
        </p:txBody>
      </p:sp>
      <p:sp>
        <p:nvSpPr>
          <p:cNvPr id="16" name="Pentagon 15"/>
          <p:cNvSpPr/>
          <p:nvPr/>
        </p:nvSpPr>
        <p:spPr>
          <a:xfrm>
            <a:off x="263525" y="5307153"/>
            <a:ext cx="4263346" cy="60289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sz="1600" dirty="0"/>
              <a:t>Political risk insurance</a:t>
            </a:r>
          </a:p>
        </p:txBody>
      </p:sp>
      <p:cxnSp>
        <p:nvCxnSpPr>
          <p:cNvPr id="17" name="Straight Connector 16"/>
          <p:cNvCxnSpPr>
            <a:stCxn id="7" idx="2"/>
            <a:endCxn id="12" idx="3"/>
          </p:cNvCxnSpPr>
          <p:nvPr/>
        </p:nvCxnSpPr>
        <p:spPr>
          <a:xfrm flipH="1" flipV="1">
            <a:off x="4551217" y="2095324"/>
            <a:ext cx="1322898" cy="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2"/>
            <a:endCxn id="13" idx="3"/>
          </p:cNvCxnSpPr>
          <p:nvPr/>
        </p:nvCxnSpPr>
        <p:spPr>
          <a:xfrm flipH="1" flipV="1">
            <a:off x="4148149" y="2973643"/>
            <a:ext cx="934838" cy="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2"/>
            <a:endCxn id="14" idx="3"/>
          </p:cNvCxnSpPr>
          <p:nvPr/>
        </p:nvCxnSpPr>
        <p:spPr>
          <a:xfrm flipH="1" flipV="1">
            <a:off x="4010184" y="3851963"/>
            <a:ext cx="928808" cy="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2"/>
            <a:endCxn id="15" idx="3"/>
          </p:cNvCxnSpPr>
          <p:nvPr/>
        </p:nvCxnSpPr>
        <p:spPr>
          <a:xfrm flipH="1" flipV="1">
            <a:off x="4148149" y="4730283"/>
            <a:ext cx="987942" cy="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2"/>
            <a:endCxn id="16" idx="3"/>
          </p:cNvCxnSpPr>
          <p:nvPr/>
        </p:nvCxnSpPr>
        <p:spPr>
          <a:xfrm flipH="1">
            <a:off x="4526875" y="5605896"/>
            <a:ext cx="1503175" cy="270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007252" y="2895122"/>
            <a:ext cx="2226462" cy="1638809"/>
            <a:chOff x="-1335616" y="2251909"/>
            <a:chExt cx="1490662" cy="1097216"/>
          </a:xfrm>
          <a:solidFill>
            <a:schemeClr val="accent1"/>
          </a:solidFill>
        </p:grpSpPr>
        <p:sp>
          <p:nvSpPr>
            <p:cNvPr id="28" name="Freeform 20"/>
            <p:cNvSpPr>
              <a:spLocks/>
            </p:cNvSpPr>
            <p:nvPr/>
          </p:nvSpPr>
          <p:spPr bwMode="auto">
            <a:xfrm>
              <a:off x="-765704" y="260282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a:noFill/>
            </a:ln>
            <a:extLst/>
          </p:spPr>
          <p:txBody>
            <a:bodyPr/>
            <a:lstStyle/>
            <a:p>
              <a:endParaRPr lang="cs-CZ"/>
            </a:p>
          </p:txBody>
        </p:sp>
        <p:sp>
          <p:nvSpPr>
            <p:cNvPr id="29" name="Freeform 21"/>
            <p:cNvSpPr>
              <a:spLocks noEditPoints="1"/>
            </p:cNvSpPr>
            <p:nvPr/>
          </p:nvSpPr>
          <p:spPr bwMode="auto">
            <a:xfrm>
              <a:off x="-1170516" y="2682221"/>
              <a:ext cx="1049337" cy="666904"/>
            </a:xfrm>
            <a:custGeom>
              <a:avLst/>
              <a:gdLst>
                <a:gd name="T0" fmla="*/ 2147483647 w 278"/>
                <a:gd name="T1" fmla="*/ 2147483647 h 177"/>
                <a:gd name="T2" fmla="*/ 2147483647 w 278"/>
                <a:gd name="T3" fmla="*/ 2147483647 h 177"/>
                <a:gd name="T4" fmla="*/ 2147483647 w 278"/>
                <a:gd name="T5" fmla="*/ 2147483647 h 177"/>
                <a:gd name="T6" fmla="*/ 2147483647 w 278"/>
                <a:gd name="T7" fmla="*/ 2147483647 h 177"/>
                <a:gd name="T8" fmla="*/ 2147483647 w 278"/>
                <a:gd name="T9" fmla="*/ 2147483647 h 177"/>
                <a:gd name="T10" fmla="*/ 2147483647 w 278"/>
                <a:gd name="T11" fmla="*/ 2147483647 h 177"/>
                <a:gd name="T12" fmla="*/ 2147483647 w 278"/>
                <a:gd name="T13" fmla="*/ 2147483647 h 177"/>
                <a:gd name="T14" fmla="*/ 2147483647 w 278"/>
                <a:gd name="T15" fmla="*/ 2147483647 h 177"/>
                <a:gd name="T16" fmla="*/ 2147483647 w 278"/>
                <a:gd name="T17" fmla="*/ 2147483647 h 177"/>
                <a:gd name="T18" fmla="*/ 2147483647 w 278"/>
                <a:gd name="T19" fmla="*/ 2147483647 h 177"/>
                <a:gd name="T20" fmla="*/ 2147483647 w 278"/>
                <a:gd name="T21" fmla="*/ 2147483647 h 177"/>
                <a:gd name="T22" fmla="*/ 0 w 278"/>
                <a:gd name="T23" fmla="*/ 2147483647 h 177"/>
                <a:gd name="T24" fmla="*/ 2147483647 w 278"/>
                <a:gd name="T25" fmla="*/ 2147483647 h 177"/>
                <a:gd name="T26" fmla="*/ 2147483647 w 278"/>
                <a:gd name="T27" fmla="*/ 2147483647 h 177"/>
                <a:gd name="T28" fmla="*/ 2147483647 w 278"/>
                <a:gd name="T29" fmla="*/ 2147483647 h 177"/>
                <a:gd name="T30" fmla="*/ 2147483647 w 278"/>
                <a:gd name="T31" fmla="*/ 2147483647 h 177"/>
                <a:gd name="T32" fmla="*/ 2147483647 w 278"/>
                <a:gd name="T33" fmla="*/ 2147483647 h 177"/>
                <a:gd name="T34" fmla="*/ 2147483647 w 278"/>
                <a:gd name="T35" fmla="*/ 2147483647 h 177"/>
                <a:gd name="T36" fmla="*/ 2147483647 w 278"/>
                <a:gd name="T37" fmla="*/ 2147483647 h 177"/>
                <a:gd name="T38" fmla="*/ 2147483647 w 278"/>
                <a:gd name="T39" fmla="*/ 2147483647 h 177"/>
                <a:gd name="T40" fmla="*/ 2147483647 w 278"/>
                <a:gd name="T41" fmla="*/ 2147483647 h 177"/>
                <a:gd name="T42" fmla="*/ 2147483647 w 278"/>
                <a:gd name="T43" fmla="*/ 2147483647 h 177"/>
                <a:gd name="T44" fmla="*/ 2147483647 w 278"/>
                <a:gd name="T45" fmla="*/ 2147483647 h 177"/>
                <a:gd name="T46" fmla="*/ 2147483647 w 278"/>
                <a:gd name="T47" fmla="*/ 2147483647 h 177"/>
                <a:gd name="T48" fmla="*/ 2147483647 w 278"/>
                <a:gd name="T49" fmla="*/ 2147483647 h 177"/>
                <a:gd name="T50" fmla="*/ 2147483647 w 278"/>
                <a:gd name="T51" fmla="*/ 2147483647 h 177"/>
                <a:gd name="T52" fmla="*/ 2147483647 w 278"/>
                <a:gd name="T53" fmla="*/ 2147483647 h 177"/>
                <a:gd name="T54" fmla="*/ 2147483647 w 278"/>
                <a:gd name="T55" fmla="*/ 2147483647 h 177"/>
                <a:gd name="T56" fmla="*/ 2147483647 w 278"/>
                <a:gd name="T57" fmla="*/ 2147483647 h 177"/>
                <a:gd name="T58" fmla="*/ 2147483647 w 278"/>
                <a:gd name="T59" fmla="*/ 2147483647 h 177"/>
                <a:gd name="T60" fmla="*/ 2147483647 w 278"/>
                <a:gd name="T61" fmla="*/ 2147483647 h 177"/>
                <a:gd name="T62" fmla="*/ 2147483647 w 278"/>
                <a:gd name="T63" fmla="*/ 2147483647 h 177"/>
                <a:gd name="T64" fmla="*/ 2147483647 w 278"/>
                <a:gd name="T65" fmla="*/ 2147483647 h 177"/>
                <a:gd name="T66" fmla="*/ 2147483647 w 278"/>
                <a:gd name="T67" fmla="*/ 2147483647 h 177"/>
                <a:gd name="T68" fmla="*/ 2147483647 w 278"/>
                <a:gd name="T69" fmla="*/ 2147483647 h 177"/>
                <a:gd name="T70" fmla="*/ 2147483647 w 278"/>
                <a:gd name="T71" fmla="*/ 2147483647 h 177"/>
                <a:gd name="T72" fmla="*/ 2147483647 w 278"/>
                <a:gd name="T73" fmla="*/ 2147483647 h 177"/>
                <a:gd name="T74" fmla="*/ 2147483647 w 278"/>
                <a:gd name="T75" fmla="*/ 2147483647 h 177"/>
                <a:gd name="T76" fmla="*/ 2147483647 w 278"/>
                <a:gd name="T77" fmla="*/ 2147483647 h 177"/>
                <a:gd name="T78" fmla="*/ 2147483647 w 278"/>
                <a:gd name="T79" fmla="*/ 2147483647 h 177"/>
                <a:gd name="T80" fmla="*/ 2147483647 w 278"/>
                <a:gd name="T81" fmla="*/ 2147483647 h 177"/>
                <a:gd name="T82" fmla="*/ 2147483647 w 278"/>
                <a:gd name="T83" fmla="*/ 2147483647 h 177"/>
                <a:gd name="T84" fmla="*/ 2147483647 w 278"/>
                <a:gd name="T85" fmla="*/ 2147483647 h 177"/>
                <a:gd name="T86" fmla="*/ 2147483647 w 278"/>
                <a:gd name="T87" fmla="*/ 2147483647 h 177"/>
                <a:gd name="T88" fmla="*/ 2147483647 w 278"/>
                <a:gd name="T89" fmla="*/ 2147483647 h 177"/>
                <a:gd name="T90" fmla="*/ 2147483647 w 278"/>
                <a:gd name="T91" fmla="*/ 2147483647 h 177"/>
                <a:gd name="T92" fmla="*/ 2147483647 w 278"/>
                <a:gd name="T93" fmla="*/ 2147483647 h 177"/>
                <a:gd name="T94" fmla="*/ 2147483647 w 278"/>
                <a:gd name="T95" fmla="*/ 2147483647 h 177"/>
                <a:gd name="T96" fmla="*/ 2147483647 w 278"/>
                <a:gd name="T97" fmla="*/ 2147483647 h 177"/>
                <a:gd name="T98" fmla="*/ 2147483647 w 278"/>
                <a:gd name="T99" fmla="*/ 2147483647 h 177"/>
                <a:gd name="T100" fmla="*/ 2147483647 w 278"/>
                <a:gd name="T101" fmla="*/ 2147483647 h 177"/>
                <a:gd name="T102" fmla="*/ 2147483647 w 278"/>
                <a:gd name="T103" fmla="*/ 2147483647 h 177"/>
                <a:gd name="T104" fmla="*/ 2147483647 w 278"/>
                <a:gd name="T105" fmla="*/ 2147483647 h 177"/>
                <a:gd name="T106" fmla="*/ 2147483647 w 278"/>
                <a:gd name="T107" fmla="*/ 2147483647 h 177"/>
                <a:gd name="T108" fmla="*/ 2147483647 w 278"/>
                <a:gd name="T109" fmla="*/ 2147483647 h 177"/>
                <a:gd name="T110" fmla="*/ 2147483647 w 278"/>
                <a:gd name="T111" fmla="*/ 2147483647 h 177"/>
                <a:gd name="T112" fmla="*/ 2147483647 w 278"/>
                <a:gd name="T113" fmla="*/ 2147483647 h 177"/>
                <a:gd name="T114" fmla="*/ 2147483647 w 278"/>
                <a:gd name="T115" fmla="*/ 2147483647 h 1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 h="177">
                  <a:moveTo>
                    <a:pt x="165" y="0"/>
                  </a:moveTo>
                  <a:cubicBezTo>
                    <a:pt x="176" y="0"/>
                    <a:pt x="187" y="1"/>
                    <a:pt x="198" y="5"/>
                  </a:cubicBezTo>
                  <a:cubicBezTo>
                    <a:pt x="205" y="7"/>
                    <a:pt x="215" y="11"/>
                    <a:pt x="215" y="20"/>
                  </a:cubicBezTo>
                  <a:cubicBezTo>
                    <a:pt x="215" y="35"/>
                    <a:pt x="215" y="35"/>
                    <a:pt x="215" y="35"/>
                  </a:cubicBezTo>
                  <a:cubicBezTo>
                    <a:pt x="215" y="37"/>
                    <a:pt x="214" y="39"/>
                    <a:pt x="212" y="40"/>
                  </a:cubicBezTo>
                  <a:cubicBezTo>
                    <a:pt x="199" y="49"/>
                    <a:pt x="180" y="52"/>
                    <a:pt x="165" y="52"/>
                  </a:cubicBezTo>
                  <a:cubicBezTo>
                    <a:pt x="150" y="52"/>
                    <a:pt x="130" y="49"/>
                    <a:pt x="118" y="40"/>
                  </a:cubicBezTo>
                  <a:cubicBezTo>
                    <a:pt x="116" y="39"/>
                    <a:pt x="115" y="37"/>
                    <a:pt x="115" y="35"/>
                  </a:cubicBezTo>
                  <a:cubicBezTo>
                    <a:pt x="115" y="20"/>
                    <a:pt x="115" y="20"/>
                    <a:pt x="115" y="20"/>
                  </a:cubicBezTo>
                  <a:cubicBezTo>
                    <a:pt x="115" y="11"/>
                    <a:pt x="125" y="7"/>
                    <a:pt x="132" y="5"/>
                  </a:cubicBezTo>
                  <a:cubicBezTo>
                    <a:pt x="142" y="1"/>
                    <a:pt x="154" y="0"/>
                    <a:pt x="165" y="0"/>
                  </a:cubicBezTo>
                  <a:moveTo>
                    <a:pt x="165" y="35"/>
                  </a:moveTo>
                  <a:cubicBezTo>
                    <a:pt x="175" y="35"/>
                    <a:pt x="186" y="34"/>
                    <a:pt x="195" y="31"/>
                  </a:cubicBezTo>
                  <a:cubicBezTo>
                    <a:pt x="200" y="29"/>
                    <a:pt x="208" y="25"/>
                    <a:pt x="208" y="20"/>
                  </a:cubicBezTo>
                  <a:cubicBezTo>
                    <a:pt x="208" y="14"/>
                    <a:pt x="200" y="11"/>
                    <a:pt x="195" y="9"/>
                  </a:cubicBezTo>
                  <a:cubicBezTo>
                    <a:pt x="186" y="6"/>
                    <a:pt x="175" y="4"/>
                    <a:pt x="165" y="4"/>
                  </a:cubicBezTo>
                  <a:cubicBezTo>
                    <a:pt x="155" y="4"/>
                    <a:pt x="144" y="6"/>
                    <a:pt x="134" y="9"/>
                  </a:cubicBezTo>
                  <a:cubicBezTo>
                    <a:pt x="130" y="11"/>
                    <a:pt x="122" y="14"/>
                    <a:pt x="122" y="20"/>
                  </a:cubicBezTo>
                  <a:cubicBezTo>
                    <a:pt x="122" y="25"/>
                    <a:pt x="130" y="29"/>
                    <a:pt x="134" y="31"/>
                  </a:cubicBezTo>
                  <a:cubicBezTo>
                    <a:pt x="144" y="34"/>
                    <a:pt x="155" y="35"/>
                    <a:pt x="165" y="35"/>
                  </a:cubicBezTo>
                  <a:moveTo>
                    <a:pt x="42" y="102"/>
                  </a:moveTo>
                  <a:cubicBezTo>
                    <a:pt x="33" y="102"/>
                    <a:pt x="24" y="103"/>
                    <a:pt x="16" y="106"/>
                  </a:cubicBezTo>
                  <a:cubicBezTo>
                    <a:pt x="10" y="108"/>
                    <a:pt x="0" y="112"/>
                    <a:pt x="0" y="120"/>
                  </a:cubicBezTo>
                  <a:cubicBezTo>
                    <a:pt x="0" y="134"/>
                    <a:pt x="0" y="134"/>
                    <a:pt x="0" y="134"/>
                  </a:cubicBezTo>
                  <a:cubicBezTo>
                    <a:pt x="0" y="137"/>
                    <a:pt x="1" y="138"/>
                    <a:pt x="3" y="139"/>
                  </a:cubicBezTo>
                  <a:cubicBezTo>
                    <a:pt x="8" y="143"/>
                    <a:pt x="16" y="146"/>
                    <a:pt x="23" y="148"/>
                  </a:cubicBezTo>
                  <a:cubicBezTo>
                    <a:pt x="21" y="143"/>
                    <a:pt x="21" y="137"/>
                    <a:pt x="23" y="132"/>
                  </a:cubicBezTo>
                  <a:cubicBezTo>
                    <a:pt x="21" y="132"/>
                    <a:pt x="20" y="131"/>
                    <a:pt x="18" y="130"/>
                  </a:cubicBezTo>
                  <a:cubicBezTo>
                    <a:pt x="14" y="129"/>
                    <a:pt x="7" y="126"/>
                    <a:pt x="7" y="120"/>
                  </a:cubicBezTo>
                  <a:cubicBezTo>
                    <a:pt x="7" y="115"/>
                    <a:pt x="14" y="112"/>
                    <a:pt x="18" y="110"/>
                  </a:cubicBezTo>
                  <a:cubicBezTo>
                    <a:pt x="24" y="108"/>
                    <a:pt x="31" y="107"/>
                    <a:pt x="38" y="106"/>
                  </a:cubicBezTo>
                  <a:cubicBezTo>
                    <a:pt x="39" y="105"/>
                    <a:pt x="40" y="103"/>
                    <a:pt x="42" y="102"/>
                  </a:cubicBezTo>
                  <a:moveTo>
                    <a:pt x="50" y="97"/>
                  </a:moveTo>
                  <a:cubicBezTo>
                    <a:pt x="58" y="89"/>
                    <a:pt x="68" y="81"/>
                    <a:pt x="78" y="76"/>
                  </a:cubicBezTo>
                  <a:cubicBezTo>
                    <a:pt x="85" y="73"/>
                    <a:pt x="96" y="68"/>
                    <a:pt x="103" y="75"/>
                  </a:cubicBezTo>
                  <a:cubicBezTo>
                    <a:pt x="113" y="86"/>
                    <a:pt x="113" y="86"/>
                    <a:pt x="113" y="86"/>
                  </a:cubicBezTo>
                  <a:cubicBezTo>
                    <a:pt x="115" y="88"/>
                    <a:pt x="116" y="90"/>
                    <a:pt x="115" y="92"/>
                  </a:cubicBezTo>
                  <a:cubicBezTo>
                    <a:pt x="113" y="108"/>
                    <a:pt x="100" y="125"/>
                    <a:pt x="89" y="136"/>
                  </a:cubicBezTo>
                  <a:cubicBezTo>
                    <a:pt x="78" y="147"/>
                    <a:pt x="61" y="160"/>
                    <a:pt x="45" y="162"/>
                  </a:cubicBezTo>
                  <a:cubicBezTo>
                    <a:pt x="43" y="163"/>
                    <a:pt x="41" y="162"/>
                    <a:pt x="39" y="160"/>
                  </a:cubicBezTo>
                  <a:cubicBezTo>
                    <a:pt x="28" y="149"/>
                    <a:pt x="28" y="149"/>
                    <a:pt x="28" y="149"/>
                  </a:cubicBezTo>
                  <a:cubicBezTo>
                    <a:pt x="22" y="143"/>
                    <a:pt x="26" y="132"/>
                    <a:pt x="29" y="125"/>
                  </a:cubicBezTo>
                  <a:cubicBezTo>
                    <a:pt x="34" y="115"/>
                    <a:pt x="42" y="105"/>
                    <a:pt x="50" y="97"/>
                  </a:cubicBezTo>
                  <a:moveTo>
                    <a:pt x="77" y="123"/>
                  </a:moveTo>
                  <a:cubicBezTo>
                    <a:pt x="84" y="116"/>
                    <a:pt x="92" y="107"/>
                    <a:pt x="96" y="97"/>
                  </a:cubicBezTo>
                  <a:cubicBezTo>
                    <a:pt x="98" y="93"/>
                    <a:pt x="101" y="84"/>
                    <a:pt x="97" y="80"/>
                  </a:cubicBezTo>
                  <a:cubicBezTo>
                    <a:pt x="93" y="76"/>
                    <a:pt x="84" y="79"/>
                    <a:pt x="80" y="81"/>
                  </a:cubicBezTo>
                  <a:cubicBezTo>
                    <a:pt x="70" y="86"/>
                    <a:pt x="61" y="93"/>
                    <a:pt x="54" y="101"/>
                  </a:cubicBezTo>
                  <a:cubicBezTo>
                    <a:pt x="46" y="108"/>
                    <a:pt x="39" y="117"/>
                    <a:pt x="34" y="127"/>
                  </a:cubicBezTo>
                  <a:cubicBezTo>
                    <a:pt x="32" y="131"/>
                    <a:pt x="29" y="140"/>
                    <a:pt x="33" y="144"/>
                  </a:cubicBezTo>
                  <a:cubicBezTo>
                    <a:pt x="37" y="148"/>
                    <a:pt x="46" y="145"/>
                    <a:pt x="50" y="143"/>
                  </a:cubicBezTo>
                  <a:cubicBezTo>
                    <a:pt x="60" y="138"/>
                    <a:pt x="69" y="131"/>
                    <a:pt x="77" y="123"/>
                  </a:cubicBezTo>
                  <a:moveTo>
                    <a:pt x="193" y="148"/>
                  </a:moveTo>
                  <a:cubicBezTo>
                    <a:pt x="175" y="159"/>
                    <a:pt x="148" y="163"/>
                    <a:pt x="127" y="163"/>
                  </a:cubicBezTo>
                  <a:cubicBezTo>
                    <a:pt x="110" y="163"/>
                    <a:pt x="89" y="161"/>
                    <a:pt x="72" y="154"/>
                  </a:cubicBezTo>
                  <a:cubicBezTo>
                    <a:pt x="80" y="149"/>
                    <a:pt x="86" y="144"/>
                    <a:pt x="91" y="138"/>
                  </a:cubicBezTo>
                  <a:cubicBezTo>
                    <a:pt x="93" y="137"/>
                    <a:pt x="94" y="136"/>
                    <a:pt x="95" y="135"/>
                  </a:cubicBezTo>
                  <a:cubicBezTo>
                    <a:pt x="105" y="137"/>
                    <a:pt x="116" y="138"/>
                    <a:pt x="127" y="138"/>
                  </a:cubicBezTo>
                  <a:cubicBezTo>
                    <a:pt x="142" y="138"/>
                    <a:pt x="158" y="136"/>
                    <a:pt x="172" y="131"/>
                  </a:cubicBezTo>
                  <a:cubicBezTo>
                    <a:pt x="174" y="131"/>
                    <a:pt x="176" y="131"/>
                    <a:pt x="178" y="131"/>
                  </a:cubicBezTo>
                  <a:cubicBezTo>
                    <a:pt x="183" y="137"/>
                    <a:pt x="188" y="143"/>
                    <a:pt x="193" y="148"/>
                  </a:cubicBezTo>
                  <a:moveTo>
                    <a:pt x="204" y="48"/>
                  </a:moveTo>
                  <a:cubicBezTo>
                    <a:pt x="204" y="65"/>
                    <a:pt x="204" y="65"/>
                    <a:pt x="204" y="65"/>
                  </a:cubicBezTo>
                  <a:cubicBezTo>
                    <a:pt x="204" y="67"/>
                    <a:pt x="204" y="68"/>
                    <a:pt x="203" y="69"/>
                  </a:cubicBezTo>
                  <a:cubicBezTo>
                    <a:pt x="194" y="66"/>
                    <a:pt x="184" y="65"/>
                    <a:pt x="177" y="72"/>
                  </a:cubicBezTo>
                  <a:cubicBezTo>
                    <a:pt x="164" y="85"/>
                    <a:pt x="164" y="85"/>
                    <a:pt x="164" y="85"/>
                  </a:cubicBezTo>
                  <a:cubicBezTo>
                    <a:pt x="157" y="86"/>
                    <a:pt x="149" y="87"/>
                    <a:pt x="143" y="87"/>
                  </a:cubicBezTo>
                  <a:cubicBezTo>
                    <a:pt x="135" y="87"/>
                    <a:pt x="126" y="86"/>
                    <a:pt x="117" y="84"/>
                  </a:cubicBezTo>
                  <a:cubicBezTo>
                    <a:pt x="116" y="84"/>
                    <a:pt x="116" y="84"/>
                    <a:pt x="116" y="83"/>
                  </a:cubicBezTo>
                  <a:cubicBezTo>
                    <a:pt x="105" y="72"/>
                    <a:pt x="105" y="72"/>
                    <a:pt x="105" y="72"/>
                  </a:cubicBezTo>
                  <a:cubicBezTo>
                    <a:pt x="99" y="67"/>
                    <a:pt x="91" y="68"/>
                    <a:pt x="83" y="71"/>
                  </a:cubicBezTo>
                  <a:cubicBezTo>
                    <a:pt x="82" y="69"/>
                    <a:pt x="81" y="68"/>
                    <a:pt x="81" y="65"/>
                  </a:cubicBezTo>
                  <a:cubicBezTo>
                    <a:pt x="81" y="47"/>
                    <a:pt x="81" y="47"/>
                    <a:pt x="81" y="47"/>
                  </a:cubicBezTo>
                  <a:cubicBezTo>
                    <a:pt x="82" y="37"/>
                    <a:pt x="94" y="32"/>
                    <a:pt x="102" y="29"/>
                  </a:cubicBezTo>
                  <a:cubicBezTo>
                    <a:pt x="105" y="28"/>
                    <a:pt x="108" y="27"/>
                    <a:pt x="112" y="26"/>
                  </a:cubicBezTo>
                  <a:cubicBezTo>
                    <a:pt x="112" y="32"/>
                    <a:pt x="112" y="32"/>
                    <a:pt x="112" y="32"/>
                  </a:cubicBezTo>
                  <a:cubicBezTo>
                    <a:pt x="109" y="33"/>
                    <a:pt x="107" y="33"/>
                    <a:pt x="105" y="34"/>
                  </a:cubicBezTo>
                  <a:cubicBezTo>
                    <a:pt x="100" y="36"/>
                    <a:pt x="90" y="41"/>
                    <a:pt x="90" y="47"/>
                  </a:cubicBezTo>
                  <a:cubicBezTo>
                    <a:pt x="90" y="54"/>
                    <a:pt x="100" y="59"/>
                    <a:pt x="105" y="60"/>
                  </a:cubicBezTo>
                  <a:cubicBezTo>
                    <a:pt x="117" y="65"/>
                    <a:pt x="131" y="66"/>
                    <a:pt x="143" y="66"/>
                  </a:cubicBezTo>
                  <a:cubicBezTo>
                    <a:pt x="155" y="66"/>
                    <a:pt x="169" y="65"/>
                    <a:pt x="180" y="60"/>
                  </a:cubicBezTo>
                  <a:cubicBezTo>
                    <a:pt x="184" y="59"/>
                    <a:pt x="191" y="56"/>
                    <a:pt x="194" y="51"/>
                  </a:cubicBezTo>
                  <a:cubicBezTo>
                    <a:pt x="198" y="50"/>
                    <a:pt x="201" y="49"/>
                    <a:pt x="204" y="48"/>
                  </a:cubicBezTo>
                  <a:moveTo>
                    <a:pt x="208" y="53"/>
                  </a:moveTo>
                  <a:cubicBezTo>
                    <a:pt x="211" y="54"/>
                    <a:pt x="215" y="55"/>
                    <a:pt x="218" y="56"/>
                  </a:cubicBezTo>
                  <a:cubicBezTo>
                    <a:pt x="228" y="59"/>
                    <a:pt x="244" y="66"/>
                    <a:pt x="244" y="79"/>
                  </a:cubicBezTo>
                  <a:cubicBezTo>
                    <a:pt x="244" y="95"/>
                    <a:pt x="244" y="95"/>
                    <a:pt x="244" y="95"/>
                  </a:cubicBezTo>
                  <a:cubicBezTo>
                    <a:pt x="240" y="92"/>
                    <a:pt x="235" y="88"/>
                    <a:pt x="231" y="85"/>
                  </a:cubicBezTo>
                  <a:cubicBezTo>
                    <a:pt x="232" y="83"/>
                    <a:pt x="233" y="81"/>
                    <a:pt x="233" y="79"/>
                  </a:cubicBezTo>
                  <a:cubicBezTo>
                    <a:pt x="233" y="70"/>
                    <a:pt x="221" y="65"/>
                    <a:pt x="215" y="63"/>
                  </a:cubicBezTo>
                  <a:cubicBezTo>
                    <a:pt x="212" y="62"/>
                    <a:pt x="210" y="61"/>
                    <a:pt x="208" y="60"/>
                  </a:cubicBezTo>
                  <a:lnTo>
                    <a:pt x="208" y="53"/>
                  </a:lnTo>
                  <a:close/>
                  <a:moveTo>
                    <a:pt x="175" y="127"/>
                  </a:moveTo>
                  <a:cubicBezTo>
                    <a:pt x="154" y="127"/>
                    <a:pt x="129" y="124"/>
                    <a:pt x="110" y="115"/>
                  </a:cubicBezTo>
                  <a:cubicBezTo>
                    <a:pt x="114" y="108"/>
                    <a:pt x="117" y="101"/>
                    <a:pt x="118" y="93"/>
                  </a:cubicBezTo>
                  <a:cubicBezTo>
                    <a:pt x="131" y="99"/>
                    <a:pt x="148" y="101"/>
                    <a:pt x="162" y="101"/>
                  </a:cubicBezTo>
                  <a:cubicBezTo>
                    <a:pt x="165" y="110"/>
                    <a:pt x="169" y="119"/>
                    <a:pt x="175" y="127"/>
                  </a:cubicBezTo>
                  <a:moveTo>
                    <a:pt x="243" y="99"/>
                  </a:moveTo>
                  <a:cubicBezTo>
                    <a:pt x="253" y="109"/>
                    <a:pt x="262" y="120"/>
                    <a:pt x="268" y="132"/>
                  </a:cubicBezTo>
                  <a:cubicBezTo>
                    <a:pt x="272" y="140"/>
                    <a:pt x="278" y="153"/>
                    <a:pt x="271" y="161"/>
                  </a:cubicBezTo>
                  <a:cubicBezTo>
                    <a:pt x="258" y="174"/>
                    <a:pt x="258" y="174"/>
                    <a:pt x="258" y="174"/>
                  </a:cubicBezTo>
                  <a:cubicBezTo>
                    <a:pt x="256" y="176"/>
                    <a:pt x="254" y="177"/>
                    <a:pt x="250" y="176"/>
                  </a:cubicBezTo>
                  <a:cubicBezTo>
                    <a:pt x="232" y="174"/>
                    <a:pt x="211" y="160"/>
                    <a:pt x="197" y="147"/>
                  </a:cubicBezTo>
                  <a:cubicBezTo>
                    <a:pt x="184" y="134"/>
                    <a:pt x="169" y="115"/>
                    <a:pt x="165" y="96"/>
                  </a:cubicBezTo>
                  <a:cubicBezTo>
                    <a:pt x="164" y="93"/>
                    <a:pt x="165" y="90"/>
                    <a:pt x="167" y="88"/>
                  </a:cubicBezTo>
                  <a:cubicBezTo>
                    <a:pt x="179" y="75"/>
                    <a:pt x="179" y="75"/>
                    <a:pt x="179" y="75"/>
                  </a:cubicBezTo>
                  <a:cubicBezTo>
                    <a:pt x="187" y="67"/>
                    <a:pt x="200" y="72"/>
                    <a:pt x="208" y="75"/>
                  </a:cubicBezTo>
                  <a:cubicBezTo>
                    <a:pt x="221" y="81"/>
                    <a:pt x="233" y="90"/>
                    <a:pt x="243" y="99"/>
                  </a:cubicBezTo>
                  <a:moveTo>
                    <a:pt x="212" y="132"/>
                  </a:moveTo>
                  <a:cubicBezTo>
                    <a:pt x="221" y="140"/>
                    <a:pt x="232" y="149"/>
                    <a:pt x="244" y="154"/>
                  </a:cubicBezTo>
                  <a:cubicBezTo>
                    <a:pt x="249" y="156"/>
                    <a:pt x="260" y="160"/>
                    <a:pt x="264" y="155"/>
                  </a:cubicBezTo>
                  <a:cubicBezTo>
                    <a:pt x="269" y="149"/>
                    <a:pt x="265" y="139"/>
                    <a:pt x="262" y="134"/>
                  </a:cubicBezTo>
                  <a:cubicBezTo>
                    <a:pt x="257" y="123"/>
                    <a:pt x="247" y="112"/>
                    <a:pt x="238" y="104"/>
                  </a:cubicBezTo>
                  <a:cubicBezTo>
                    <a:pt x="229" y="95"/>
                    <a:pt x="218" y="86"/>
                    <a:pt x="207" y="82"/>
                  </a:cubicBezTo>
                  <a:cubicBezTo>
                    <a:pt x="201" y="79"/>
                    <a:pt x="191" y="76"/>
                    <a:pt x="186" y="81"/>
                  </a:cubicBezTo>
                  <a:cubicBezTo>
                    <a:pt x="181" y="86"/>
                    <a:pt x="186" y="96"/>
                    <a:pt x="188" y="101"/>
                  </a:cubicBezTo>
                  <a:cubicBezTo>
                    <a:pt x="194" y="112"/>
                    <a:pt x="203" y="123"/>
                    <a:pt x="212" y="132"/>
                  </a:cubicBezTo>
                </a:path>
              </a:pathLst>
            </a:custGeom>
            <a:grpFill/>
            <a:ln>
              <a:noFill/>
            </a:ln>
            <a:extLst/>
          </p:spPr>
          <p:txBody>
            <a:bodyPr/>
            <a:lstStyle/>
            <a:p>
              <a:endParaRPr lang="cs-CZ"/>
            </a:p>
          </p:txBody>
        </p:sp>
        <p:sp>
          <p:nvSpPr>
            <p:cNvPr id="30" name="Freeform 22"/>
            <p:cNvSpPr>
              <a:spLocks noEditPoints="1"/>
            </p:cNvSpPr>
            <p:nvPr/>
          </p:nvSpPr>
          <p:spPr bwMode="auto">
            <a:xfrm>
              <a:off x="-576791" y="2256673"/>
              <a:ext cx="592137" cy="573221"/>
            </a:xfrm>
            <a:custGeom>
              <a:avLst/>
              <a:gdLst>
                <a:gd name="T0" fmla="*/ 2147483647 w 157"/>
                <a:gd name="T1" fmla="*/ 2147483647 h 152"/>
                <a:gd name="T2" fmla="*/ 2147483647 w 157"/>
                <a:gd name="T3" fmla="*/ 2147483647 h 152"/>
                <a:gd name="T4" fmla="*/ 2147483647 w 157"/>
                <a:gd name="T5" fmla="*/ 2147483647 h 152"/>
                <a:gd name="T6" fmla="*/ 2147483647 w 157"/>
                <a:gd name="T7" fmla="*/ 2147483647 h 152"/>
                <a:gd name="T8" fmla="*/ 2147483647 w 157"/>
                <a:gd name="T9" fmla="*/ 2147483647 h 152"/>
                <a:gd name="T10" fmla="*/ 2147483647 w 157"/>
                <a:gd name="T11" fmla="*/ 2147483647 h 152"/>
                <a:gd name="T12" fmla="*/ 2147483647 w 157"/>
                <a:gd name="T13" fmla="*/ 2147483647 h 152"/>
                <a:gd name="T14" fmla="*/ 2147483647 w 157"/>
                <a:gd name="T15" fmla="*/ 2147483647 h 152"/>
                <a:gd name="T16" fmla="*/ 2147483647 w 157"/>
                <a:gd name="T17" fmla="*/ 2147483647 h 152"/>
                <a:gd name="T18" fmla="*/ 2147483647 w 157"/>
                <a:gd name="T19" fmla="*/ 2147483647 h 152"/>
                <a:gd name="T20" fmla="*/ 2147483647 w 157"/>
                <a:gd name="T21" fmla="*/ 2147483647 h 152"/>
                <a:gd name="T22" fmla="*/ 2147483647 w 157"/>
                <a:gd name="T23" fmla="*/ 2147483647 h 152"/>
                <a:gd name="T24" fmla="*/ 2147483647 w 157"/>
                <a:gd name="T25" fmla="*/ 2147483647 h 152"/>
                <a:gd name="T26" fmla="*/ 2147483647 w 157"/>
                <a:gd name="T27" fmla="*/ 2147483647 h 152"/>
                <a:gd name="T28" fmla="*/ 2147483647 w 157"/>
                <a:gd name="T29" fmla="*/ 2147483647 h 152"/>
                <a:gd name="T30" fmla="*/ 2147483647 w 157"/>
                <a:gd name="T31" fmla="*/ 2147483647 h 152"/>
                <a:gd name="T32" fmla="*/ 2147483647 w 157"/>
                <a:gd name="T33" fmla="*/ 2147483647 h 152"/>
                <a:gd name="T34" fmla="*/ 2147483647 w 157"/>
                <a:gd name="T35" fmla="*/ 2147483647 h 152"/>
                <a:gd name="T36" fmla="*/ 2147483647 w 157"/>
                <a:gd name="T37" fmla="*/ 2147483647 h 152"/>
                <a:gd name="T38" fmla="*/ 2147483647 w 157"/>
                <a:gd name="T39" fmla="*/ 2147483647 h 152"/>
                <a:gd name="T40" fmla="*/ 2147483647 w 157"/>
                <a:gd name="T41" fmla="*/ 2147483647 h 152"/>
                <a:gd name="T42" fmla="*/ 2147483647 w 157"/>
                <a:gd name="T43" fmla="*/ 2147483647 h 152"/>
                <a:gd name="T44" fmla="*/ 2147483647 w 157"/>
                <a:gd name="T45" fmla="*/ 2147483647 h 152"/>
                <a:gd name="T46" fmla="*/ 2147483647 w 157"/>
                <a:gd name="T47" fmla="*/ 2147483647 h 152"/>
                <a:gd name="T48" fmla="*/ 2147483647 w 157"/>
                <a:gd name="T49" fmla="*/ 2147483647 h 152"/>
                <a:gd name="T50" fmla="*/ 2147483647 w 157"/>
                <a:gd name="T51" fmla="*/ 2147483647 h 152"/>
                <a:gd name="T52" fmla="*/ 2147483647 w 157"/>
                <a:gd name="T53" fmla="*/ 2147483647 h 152"/>
                <a:gd name="T54" fmla="*/ 2147483647 w 157"/>
                <a:gd name="T55" fmla="*/ 2147483647 h 152"/>
                <a:gd name="T56" fmla="*/ 2147483647 w 157"/>
                <a:gd name="T57" fmla="*/ 2147483647 h 152"/>
                <a:gd name="T58" fmla="*/ 2147483647 w 157"/>
                <a:gd name="T59" fmla="*/ 2147483647 h 152"/>
                <a:gd name="T60" fmla="*/ 2147483647 w 157"/>
                <a:gd name="T61" fmla="*/ 2147483647 h 152"/>
                <a:gd name="T62" fmla="*/ 2147483647 w 157"/>
                <a:gd name="T63" fmla="*/ 2147483647 h 152"/>
                <a:gd name="T64" fmla="*/ 2147483647 w 157"/>
                <a:gd name="T65" fmla="*/ 214748364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7" h="152">
                  <a:moveTo>
                    <a:pt x="1" y="9"/>
                  </a:moveTo>
                  <a:cubicBezTo>
                    <a:pt x="0" y="13"/>
                    <a:pt x="3" y="16"/>
                    <a:pt x="6" y="18"/>
                  </a:cubicBezTo>
                  <a:cubicBezTo>
                    <a:pt x="6" y="18"/>
                    <a:pt x="9" y="19"/>
                    <a:pt x="9" y="20"/>
                  </a:cubicBezTo>
                  <a:cubicBezTo>
                    <a:pt x="9" y="20"/>
                    <a:pt x="8" y="22"/>
                    <a:pt x="8" y="22"/>
                  </a:cubicBezTo>
                  <a:cubicBezTo>
                    <a:pt x="8" y="23"/>
                    <a:pt x="8" y="24"/>
                    <a:pt x="8" y="25"/>
                  </a:cubicBezTo>
                  <a:cubicBezTo>
                    <a:pt x="10" y="30"/>
                    <a:pt x="19" y="32"/>
                    <a:pt x="24" y="34"/>
                  </a:cubicBezTo>
                  <a:cubicBezTo>
                    <a:pt x="21" y="38"/>
                    <a:pt x="27" y="42"/>
                    <a:pt x="29" y="44"/>
                  </a:cubicBezTo>
                  <a:cubicBezTo>
                    <a:pt x="34" y="47"/>
                    <a:pt x="39" y="49"/>
                    <a:pt x="44" y="52"/>
                  </a:cubicBezTo>
                  <a:cubicBezTo>
                    <a:pt x="42" y="50"/>
                    <a:pt x="41" y="48"/>
                    <a:pt x="40" y="47"/>
                  </a:cubicBezTo>
                  <a:cubicBezTo>
                    <a:pt x="40" y="45"/>
                    <a:pt x="38" y="41"/>
                    <a:pt x="37" y="41"/>
                  </a:cubicBezTo>
                  <a:cubicBezTo>
                    <a:pt x="33" y="40"/>
                    <a:pt x="28" y="37"/>
                    <a:pt x="24" y="35"/>
                  </a:cubicBezTo>
                  <a:cubicBezTo>
                    <a:pt x="29" y="36"/>
                    <a:pt x="33" y="39"/>
                    <a:pt x="37" y="41"/>
                  </a:cubicBezTo>
                  <a:cubicBezTo>
                    <a:pt x="34" y="33"/>
                    <a:pt x="36" y="24"/>
                    <a:pt x="45" y="22"/>
                  </a:cubicBezTo>
                  <a:cubicBezTo>
                    <a:pt x="49" y="21"/>
                    <a:pt x="51" y="23"/>
                    <a:pt x="54" y="26"/>
                  </a:cubicBezTo>
                  <a:cubicBezTo>
                    <a:pt x="57" y="28"/>
                    <a:pt x="59" y="31"/>
                    <a:pt x="62" y="33"/>
                  </a:cubicBezTo>
                  <a:cubicBezTo>
                    <a:pt x="66" y="36"/>
                    <a:pt x="70" y="38"/>
                    <a:pt x="73" y="41"/>
                  </a:cubicBezTo>
                  <a:cubicBezTo>
                    <a:pt x="77" y="44"/>
                    <a:pt x="80" y="49"/>
                    <a:pt x="84" y="53"/>
                  </a:cubicBezTo>
                  <a:cubicBezTo>
                    <a:pt x="87" y="57"/>
                    <a:pt x="91" y="62"/>
                    <a:pt x="95" y="65"/>
                  </a:cubicBezTo>
                  <a:cubicBezTo>
                    <a:pt x="100" y="69"/>
                    <a:pt x="104" y="71"/>
                    <a:pt x="107" y="76"/>
                  </a:cubicBezTo>
                  <a:cubicBezTo>
                    <a:pt x="105" y="73"/>
                    <a:pt x="102" y="71"/>
                    <a:pt x="99" y="69"/>
                  </a:cubicBezTo>
                  <a:cubicBezTo>
                    <a:pt x="94" y="67"/>
                    <a:pt x="91" y="64"/>
                    <a:pt x="87" y="60"/>
                  </a:cubicBezTo>
                  <a:cubicBezTo>
                    <a:pt x="81" y="54"/>
                    <a:pt x="76" y="46"/>
                    <a:pt x="68" y="42"/>
                  </a:cubicBezTo>
                  <a:cubicBezTo>
                    <a:pt x="65" y="39"/>
                    <a:pt x="61" y="36"/>
                    <a:pt x="58" y="34"/>
                  </a:cubicBezTo>
                  <a:cubicBezTo>
                    <a:pt x="55" y="32"/>
                    <a:pt x="53" y="29"/>
                    <a:pt x="51" y="27"/>
                  </a:cubicBezTo>
                  <a:cubicBezTo>
                    <a:pt x="49" y="25"/>
                    <a:pt x="47" y="24"/>
                    <a:pt x="44" y="25"/>
                  </a:cubicBezTo>
                  <a:cubicBezTo>
                    <a:pt x="43" y="26"/>
                    <a:pt x="42" y="26"/>
                    <a:pt x="41" y="27"/>
                  </a:cubicBezTo>
                  <a:cubicBezTo>
                    <a:pt x="40" y="28"/>
                    <a:pt x="40" y="30"/>
                    <a:pt x="39" y="31"/>
                  </a:cubicBezTo>
                  <a:cubicBezTo>
                    <a:pt x="37" y="38"/>
                    <a:pt x="42" y="47"/>
                    <a:pt x="46" y="52"/>
                  </a:cubicBezTo>
                  <a:cubicBezTo>
                    <a:pt x="49" y="57"/>
                    <a:pt x="52" y="60"/>
                    <a:pt x="56" y="63"/>
                  </a:cubicBezTo>
                  <a:cubicBezTo>
                    <a:pt x="61" y="68"/>
                    <a:pt x="66" y="73"/>
                    <a:pt x="69" y="79"/>
                  </a:cubicBezTo>
                  <a:cubicBezTo>
                    <a:pt x="73" y="87"/>
                    <a:pt x="74" y="96"/>
                    <a:pt x="77" y="104"/>
                  </a:cubicBezTo>
                  <a:cubicBezTo>
                    <a:pt x="80" y="113"/>
                    <a:pt x="83" y="121"/>
                    <a:pt x="89" y="129"/>
                  </a:cubicBezTo>
                  <a:cubicBezTo>
                    <a:pt x="94" y="135"/>
                    <a:pt x="100" y="139"/>
                    <a:pt x="107" y="142"/>
                  </a:cubicBezTo>
                  <a:cubicBezTo>
                    <a:pt x="114" y="145"/>
                    <a:pt x="121" y="151"/>
                    <a:pt x="128" y="152"/>
                  </a:cubicBezTo>
                  <a:cubicBezTo>
                    <a:pt x="138" y="152"/>
                    <a:pt x="144" y="140"/>
                    <a:pt x="148" y="133"/>
                  </a:cubicBezTo>
                  <a:cubicBezTo>
                    <a:pt x="151" y="127"/>
                    <a:pt x="154" y="121"/>
                    <a:pt x="157" y="114"/>
                  </a:cubicBezTo>
                  <a:cubicBezTo>
                    <a:pt x="151" y="113"/>
                    <a:pt x="143" y="110"/>
                    <a:pt x="139" y="105"/>
                  </a:cubicBezTo>
                  <a:cubicBezTo>
                    <a:pt x="132" y="99"/>
                    <a:pt x="127" y="91"/>
                    <a:pt x="125" y="82"/>
                  </a:cubicBezTo>
                  <a:cubicBezTo>
                    <a:pt x="123" y="76"/>
                    <a:pt x="120" y="70"/>
                    <a:pt x="118" y="64"/>
                  </a:cubicBezTo>
                  <a:cubicBezTo>
                    <a:pt x="115" y="59"/>
                    <a:pt x="112" y="54"/>
                    <a:pt x="110" y="49"/>
                  </a:cubicBezTo>
                  <a:cubicBezTo>
                    <a:pt x="107" y="43"/>
                    <a:pt x="104" y="38"/>
                    <a:pt x="98" y="35"/>
                  </a:cubicBezTo>
                  <a:cubicBezTo>
                    <a:pt x="94" y="32"/>
                    <a:pt x="90" y="30"/>
                    <a:pt x="85" y="27"/>
                  </a:cubicBezTo>
                  <a:cubicBezTo>
                    <a:pt x="78" y="23"/>
                    <a:pt x="70" y="18"/>
                    <a:pt x="62" y="14"/>
                  </a:cubicBezTo>
                  <a:cubicBezTo>
                    <a:pt x="52" y="9"/>
                    <a:pt x="42" y="6"/>
                    <a:pt x="32" y="4"/>
                  </a:cubicBezTo>
                  <a:cubicBezTo>
                    <a:pt x="26" y="2"/>
                    <a:pt x="20" y="2"/>
                    <a:pt x="15" y="1"/>
                  </a:cubicBezTo>
                  <a:cubicBezTo>
                    <a:pt x="11" y="0"/>
                    <a:pt x="8" y="1"/>
                    <a:pt x="6" y="3"/>
                  </a:cubicBezTo>
                  <a:cubicBezTo>
                    <a:pt x="5" y="6"/>
                    <a:pt x="1" y="5"/>
                    <a:pt x="1" y="9"/>
                  </a:cubicBezTo>
                  <a:moveTo>
                    <a:pt x="34" y="30"/>
                  </a:moveTo>
                  <a:cubicBezTo>
                    <a:pt x="35" y="30"/>
                    <a:pt x="35" y="30"/>
                    <a:pt x="36" y="31"/>
                  </a:cubicBezTo>
                  <a:cubicBezTo>
                    <a:pt x="34" y="30"/>
                    <a:pt x="32" y="29"/>
                    <a:pt x="31" y="29"/>
                  </a:cubicBezTo>
                  <a:cubicBezTo>
                    <a:pt x="28" y="28"/>
                    <a:pt x="25" y="27"/>
                    <a:pt x="22" y="25"/>
                  </a:cubicBezTo>
                  <a:cubicBezTo>
                    <a:pt x="18" y="23"/>
                    <a:pt x="13" y="22"/>
                    <a:pt x="9" y="20"/>
                  </a:cubicBezTo>
                  <a:cubicBezTo>
                    <a:pt x="13" y="21"/>
                    <a:pt x="17" y="21"/>
                    <a:pt x="20" y="23"/>
                  </a:cubicBezTo>
                  <a:cubicBezTo>
                    <a:pt x="23" y="24"/>
                    <a:pt x="25" y="25"/>
                    <a:pt x="28" y="27"/>
                  </a:cubicBezTo>
                  <a:cubicBezTo>
                    <a:pt x="30" y="28"/>
                    <a:pt x="32" y="28"/>
                    <a:pt x="34" y="30"/>
                  </a:cubicBezTo>
                  <a:cubicBezTo>
                    <a:pt x="34" y="30"/>
                    <a:pt x="34" y="30"/>
                    <a:pt x="34" y="30"/>
                  </a:cubicBezTo>
                  <a:close/>
                  <a:moveTo>
                    <a:pt x="6" y="6"/>
                  </a:moveTo>
                  <a:cubicBezTo>
                    <a:pt x="8" y="14"/>
                    <a:pt x="14" y="15"/>
                    <a:pt x="20" y="17"/>
                  </a:cubicBezTo>
                  <a:cubicBezTo>
                    <a:pt x="23" y="19"/>
                    <a:pt x="27" y="20"/>
                    <a:pt x="30" y="20"/>
                  </a:cubicBezTo>
                  <a:cubicBezTo>
                    <a:pt x="33" y="21"/>
                    <a:pt x="36" y="24"/>
                    <a:pt x="39" y="25"/>
                  </a:cubicBezTo>
                  <a:cubicBezTo>
                    <a:pt x="36" y="24"/>
                    <a:pt x="34" y="22"/>
                    <a:pt x="31" y="22"/>
                  </a:cubicBezTo>
                  <a:cubicBezTo>
                    <a:pt x="30" y="21"/>
                    <a:pt x="27" y="21"/>
                    <a:pt x="26" y="21"/>
                  </a:cubicBezTo>
                  <a:cubicBezTo>
                    <a:pt x="24" y="20"/>
                    <a:pt x="22" y="20"/>
                    <a:pt x="20" y="19"/>
                  </a:cubicBezTo>
                  <a:cubicBezTo>
                    <a:pt x="18" y="18"/>
                    <a:pt x="15" y="17"/>
                    <a:pt x="12" y="16"/>
                  </a:cubicBezTo>
                  <a:cubicBezTo>
                    <a:pt x="8" y="14"/>
                    <a:pt x="6" y="9"/>
                    <a:pt x="6" y="5"/>
                  </a:cubicBezTo>
                  <a:cubicBezTo>
                    <a:pt x="6" y="5"/>
                    <a:pt x="6" y="6"/>
                    <a:pt x="6" y="6"/>
                  </a:cubicBezTo>
                  <a:cubicBezTo>
                    <a:pt x="6" y="7"/>
                    <a:pt x="6" y="5"/>
                    <a:pt x="6" y="6"/>
                  </a:cubicBezTo>
                  <a:close/>
                </a:path>
              </a:pathLst>
            </a:custGeom>
            <a:grpFill/>
            <a:ln>
              <a:noFill/>
            </a:ln>
            <a:extLst/>
          </p:spPr>
          <p:txBody>
            <a:bodyPr/>
            <a:lstStyle/>
            <a:p>
              <a:endParaRPr lang="cs-CZ"/>
            </a:p>
          </p:txBody>
        </p:sp>
        <p:sp>
          <p:nvSpPr>
            <p:cNvPr id="31" name="Freeform 23"/>
            <p:cNvSpPr>
              <a:spLocks noEditPoints="1"/>
            </p:cNvSpPr>
            <p:nvPr/>
          </p:nvSpPr>
          <p:spPr bwMode="auto">
            <a:xfrm>
              <a:off x="-94191" y="2648875"/>
              <a:ext cx="249237" cy="288992"/>
            </a:xfrm>
            <a:custGeom>
              <a:avLst/>
              <a:gdLst>
                <a:gd name="T0" fmla="*/ 2147483647 w 66"/>
                <a:gd name="T1" fmla="*/ 2147483647 h 77"/>
                <a:gd name="T2" fmla="*/ 2147483647 w 66"/>
                <a:gd name="T3" fmla="*/ 2147483647 h 77"/>
                <a:gd name="T4" fmla="*/ 2147483647 w 66"/>
                <a:gd name="T5" fmla="*/ 2147483647 h 77"/>
                <a:gd name="T6" fmla="*/ 2147483647 w 66"/>
                <a:gd name="T7" fmla="*/ 2147483647 h 77"/>
                <a:gd name="T8" fmla="*/ 2147483647 w 66"/>
                <a:gd name="T9" fmla="*/ 2147483647 h 77"/>
                <a:gd name="T10" fmla="*/ 2147483647 w 66"/>
                <a:gd name="T11" fmla="*/ 2147483647 h 77"/>
                <a:gd name="T12" fmla="*/ 2147483647 w 66"/>
                <a:gd name="T13" fmla="*/ 2147483647 h 77"/>
                <a:gd name="T14" fmla="*/ 2147483647 w 66"/>
                <a:gd name="T15" fmla="*/ 2147483647 h 77"/>
                <a:gd name="T16" fmla="*/ 2147483647 w 66"/>
                <a:gd name="T17" fmla="*/ 2147483647 h 77"/>
                <a:gd name="T18" fmla="*/ 2147483647 w 66"/>
                <a:gd name="T19" fmla="*/ 2147483647 h 77"/>
                <a:gd name="T20" fmla="*/ 2147483647 w 66"/>
                <a:gd name="T21" fmla="*/ 2147483647 h 77"/>
                <a:gd name="T22" fmla="*/ 2147483647 w 66"/>
                <a:gd name="T23" fmla="*/ 2147483647 h 77"/>
                <a:gd name="T24" fmla="*/ 2147483647 w 66"/>
                <a:gd name="T25" fmla="*/ 2147483647 h 77"/>
                <a:gd name="T26" fmla="*/ 2147483647 w 66"/>
                <a:gd name="T27" fmla="*/ 2147483647 h 77"/>
                <a:gd name="T28" fmla="*/ 2147483647 w 66"/>
                <a:gd name="T29" fmla="*/ 2147483647 h 77"/>
                <a:gd name="T30" fmla="*/ 2147483647 w 66"/>
                <a:gd name="T31" fmla="*/ 2147483647 h 77"/>
                <a:gd name="T32" fmla="*/ 2147483647 w 66"/>
                <a:gd name="T33" fmla="*/ 214748364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77">
                  <a:moveTo>
                    <a:pt x="32" y="9"/>
                  </a:moveTo>
                  <a:cubicBezTo>
                    <a:pt x="30" y="18"/>
                    <a:pt x="25" y="27"/>
                    <a:pt x="20" y="35"/>
                  </a:cubicBezTo>
                  <a:cubicBezTo>
                    <a:pt x="16" y="41"/>
                    <a:pt x="12" y="48"/>
                    <a:pt x="5" y="51"/>
                  </a:cubicBezTo>
                  <a:cubicBezTo>
                    <a:pt x="2" y="52"/>
                    <a:pt x="0" y="53"/>
                    <a:pt x="2" y="57"/>
                  </a:cubicBezTo>
                  <a:cubicBezTo>
                    <a:pt x="3" y="62"/>
                    <a:pt x="9" y="65"/>
                    <a:pt x="14" y="67"/>
                  </a:cubicBezTo>
                  <a:cubicBezTo>
                    <a:pt x="17" y="68"/>
                    <a:pt x="20" y="69"/>
                    <a:pt x="23" y="72"/>
                  </a:cubicBezTo>
                  <a:cubicBezTo>
                    <a:pt x="25" y="73"/>
                    <a:pt x="27" y="75"/>
                    <a:pt x="29" y="77"/>
                  </a:cubicBezTo>
                  <a:cubicBezTo>
                    <a:pt x="40" y="65"/>
                    <a:pt x="50" y="52"/>
                    <a:pt x="57" y="37"/>
                  </a:cubicBezTo>
                  <a:cubicBezTo>
                    <a:pt x="60" y="32"/>
                    <a:pt x="66" y="21"/>
                    <a:pt x="60" y="16"/>
                  </a:cubicBezTo>
                  <a:cubicBezTo>
                    <a:pt x="59" y="15"/>
                    <a:pt x="56" y="15"/>
                    <a:pt x="55" y="15"/>
                  </a:cubicBezTo>
                  <a:cubicBezTo>
                    <a:pt x="51" y="14"/>
                    <a:pt x="48" y="14"/>
                    <a:pt x="45" y="12"/>
                  </a:cubicBezTo>
                  <a:cubicBezTo>
                    <a:pt x="42" y="10"/>
                    <a:pt x="35" y="0"/>
                    <a:pt x="32" y="9"/>
                  </a:cubicBezTo>
                  <a:cubicBezTo>
                    <a:pt x="29" y="24"/>
                    <a:pt x="34" y="3"/>
                    <a:pt x="32" y="9"/>
                  </a:cubicBezTo>
                  <a:moveTo>
                    <a:pt x="20" y="57"/>
                  </a:moveTo>
                  <a:cubicBezTo>
                    <a:pt x="23" y="61"/>
                    <a:pt x="17" y="66"/>
                    <a:pt x="14" y="62"/>
                  </a:cubicBezTo>
                  <a:cubicBezTo>
                    <a:pt x="10" y="58"/>
                    <a:pt x="16" y="53"/>
                    <a:pt x="20" y="57"/>
                  </a:cubicBezTo>
                  <a:cubicBezTo>
                    <a:pt x="21" y="58"/>
                    <a:pt x="18" y="55"/>
                    <a:pt x="20" y="57"/>
                  </a:cubicBezTo>
                  <a:close/>
                </a:path>
              </a:pathLst>
            </a:custGeom>
            <a:grpFill/>
            <a:ln>
              <a:noFill/>
            </a:ln>
            <a:extLst/>
          </p:spPr>
          <p:txBody>
            <a:bodyPr/>
            <a:lstStyle/>
            <a:p>
              <a:endParaRPr lang="cs-CZ"/>
            </a:p>
          </p:txBody>
        </p:sp>
        <p:sp>
          <p:nvSpPr>
            <p:cNvPr id="32" name="Freeform 24"/>
            <p:cNvSpPr>
              <a:spLocks noEditPoints="1"/>
            </p:cNvSpPr>
            <p:nvPr/>
          </p:nvSpPr>
          <p:spPr bwMode="auto">
            <a:xfrm>
              <a:off x="-1203854" y="2251909"/>
              <a:ext cx="592137" cy="577984"/>
            </a:xfrm>
            <a:custGeom>
              <a:avLst/>
              <a:gdLst>
                <a:gd name="T0" fmla="*/ 2147483647 w 157"/>
                <a:gd name="T1" fmla="*/ 2147483647 h 153"/>
                <a:gd name="T2" fmla="*/ 2147483647 w 157"/>
                <a:gd name="T3" fmla="*/ 0 h 153"/>
                <a:gd name="T4" fmla="*/ 2147483647 w 157"/>
                <a:gd name="T5" fmla="*/ 2147483647 h 153"/>
                <a:gd name="T6" fmla="*/ 2147483647 w 157"/>
                <a:gd name="T7" fmla="*/ 2147483647 h 153"/>
                <a:gd name="T8" fmla="*/ 2147483647 w 157"/>
                <a:gd name="T9" fmla="*/ 2147483647 h 153"/>
                <a:gd name="T10" fmla="*/ 2147483647 w 157"/>
                <a:gd name="T11" fmla="*/ 2147483647 h 153"/>
                <a:gd name="T12" fmla="*/ 2147483647 w 157"/>
                <a:gd name="T13" fmla="*/ 2147483647 h 153"/>
                <a:gd name="T14" fmla="*/ 2147483647 w 157"/>
                <a:gd name="T15" fmla="*/ 2147483647 h 153"/>
                <a:gd name="T16" fmla="*/ 0 w 157"/>
                <a:gd name="T17" fmla="*/ 2147483647 h 153"/>
                <a:gd name="T18" fmla="*/ 2147483647 w 157"/>
                <a:gd name="T19" fmla="*/ 2147483647 h 153"/>
                <a:gd name="T20" fmla="*/ 2147483647 w 157"/>
                <a:gd name="T21" fmla="*/ 2147483647 h 153"/>
                <a:gd name="T22" fmla="*/ 2147483647 w 157"/>
                <a:gd name="T23" fmla="*/ 2147483647 h 153"/>
                <a:gd name="T24" fmla="*/ 2147483647 w 157"/>
                <a:gd name="T25" fmla="*/ 2147483647 h 153"/>
                <a:gd name="T26" fmla="*/ 2147483647 w 157"/>
                <a:gd name="T27" fmla="*/ 2147483647 h 153"/>
                <a:gd name="T28" fmla="*/ 2147483647 w 157"/>
                <a:gd name="T29" fmla="*/ 2147483647 h 153"/>
                <a:gd name="T30" fmla="*/ 2147483647 w 157"/>
                <a:gd name="T31" fmla="*/ 2147483647 h 153"/>
                <a:gd name="T32" fmla="*/ 2147483647 w 157"/>
                <a:gd name="T33" fmla="*/ 2147483647 h 153"/>
                <a:gd name="T34" fmla="*/ 2147483647 w 157"/>
                <a:gd name="T35" fmla="*/ 2147483647 h 153"/>
                <a:gd name="T36" fmla="*/ 2147483647 w 157"/>
                <a:gd name="T37" fmla="*/ 2147483647 h 153"/>
                <a:gd name="T38" fmla="*/ 2147483647 w 157"/>
                <a:gd name="T39" fmla="*/ 2147483647 h 153"/>
                <a:gd name="T40" fmla="*/ 2147483647 w 157"/>
                <a:gd name="T41" fmla="*/ 2147483647 h 153"/>
                <a:gd name="T42" fmla="*/ 2147483647 w 157"/>
                <a:gd name="T43" fmla="*/ 2147483647 h 153"/>
                <a:gd name="T44" fmla="*/ 2147483647 w 157"/>
                <a:gd name="T45" fmla="*/ 2147483647 h 153"/>
                <a:gd name="T46" fmla="*/ 2147483647 w 157"/>
                <a:gd name="T47" fmla="*/ 2147483647 h 153"/>
                <a:gd name="T48" fmla="*/ 2147483647 w 157"/>
                <a:gd name="T49" fmla="*/ 2147483647 h 153"/>
                <a:gd name="T50" fmla="*/ 2147483647 w 157"/>
                <a:gd name="T51" fmla="*/ 2147483647 h 153"/>
                <a:gd name="T52" fmla="*/ 2147483647 w 157"/>
                <a:gd name="T53" fmla="*/ 2147483647 h 153"/>
                <a:gd name="T54" fmla="*/ 2147483647 w 157"/>
                <a:gd name="T55" fmla="*/ 2147483647 h 153"/>
                <a:gd name="T56" fmla="*/ 2147483647 w 157"/>
                <a:gd name="T57" fmla="*/ 2147483647 h 153"/>
                <a:gd name="T58" fmla="*/ 2147483647 w 157"/>
                <a:gd name="T59" fmla="*/ 2147483647 h 153"/>
                <a:gd name="T60" fmla="*/ 2147483647 w 157"/>
                <a:gd name="T61" fmla="*/ 2147483647 h 153"/>
                <a:gd name="T62" fmla="*/ 2147483647 w 157"/>
                <a:gd name="T63" fmla="*/ 2147483647 h 153"/>
                <a:gd name="T64" fmla="*/ 2147483647 w 157"/>
                <a:gd name="T65" fmla="*/ 2147483647 h 153"/>
                <a:gd name="T66" fmla="*/ 2147483647 w 157"/>
                <a:gd name="T67" fmla="*/ 2147483647 h 153"/>
                <a:gd name="T68" fmla="*/ 2147483647 w 157"/>
                <a:gd name="T69" fmla="*/ 2147483647 h 153"/>
                <a:gd name="T70" fmla="*/ 2147483647 w 157"/>
                <a:gd name="T71" fmla="*/ 2147483647 h 153"/>
                <a:gd name="T72" fmla="*/ 2147483647 w 157"/>
                <a:gd name="T73" fmla="*/ 2147483647 h 153"/>
                <a:gd name="T74" fmla="*/ 2147483647 w 157"/>
                <a:gd name="T75" fmla="*/ 2147483647 h 153"/>
                <a:gd name="T76" fmla="*/ 2147483647 w 157"/>
                <a:gd name="T77" fmla="*/ 2147483647 h 153"/>
                <a:gd name="T78" fmla="*/ 2147483647 w 157"/>
                <a:gd name="T79" fmla="*/ 2147483647 h 153"/>
                <a:gd name="T80" fmla="*/ 2147483647 w 157"/>
                <a:gd name="T81" fmla="*/ 2147483647 h 153"/>
                <a:gd name="T82" fmla="*/ 2147483647 w 157"/>
                <a:gd name="T83" fmla="*/ 2147483647 h 153"/>
                <a:gd name="T84" fmla="*/ 2147483647 w 157"/>
                <a:gd name="T85" fmla="*/ 2147483647 h 153"/>
                <a:gd name="T86" fmla="*/ 2147483647 w 157"/>
                <a:gd name="T87" fmla="*/ 2147483647 h 153"/>
                <a:gd name="T88" fmla="*/ 2147483647 w 157"/>
                <a:gd name="T89" fmla="*/ 2147483647 h 153"/>
                <a:gd name="T90" fmla="*/ 2147483647 w 157"/>
                <a:gd name="T91" fmla="*/ 2147483647 h 153"/>
                <a:gd name="T92" fmla="*/ 2147483647 w 157"/>
                <a:gd name="T93" fmla="*/ 2147483647 h 153"/>
                <a:gd name="T94" fmla="*/ 2147483647 w 157"/>
                <a:gd name="T95" fmla="*/ 2147483647 h 153"/>
                <a:gd name="T96" fmla="*/ 2147483647 w 157"/>
                <a:gd name="T97" fmla="*/ 2147483647 h 153"/>
                <a:gd name="T98" fmla="*/ 2147483647 w 157"/>
                <a:gd name="T99" fmla="*/ 2147483647 h 153"/>
                <a:gd name="T100" fmla="*/ 2147483647 w 157"/>
                <a:gd name="T101" fmla="*/ 2147483647 h 153"/>
                <a:gd name="T102" fmla="*/ 2147483647 w 157"/>
                <a:gd name="T103" fmla="*/ 2147483647 h 153"/>
                <a:gd name="T104" fmla="*/ 2147483647 w 157"/>
                <a:gd name="T105" fmla="*/ 2147483647 h 153"/>
                <a:gd name="T106" fmla="*/ 2147483647 w 157"/>
                <a:gd name="T107" fmla="*/ 2147483647 h 1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7" h="153">
                  <a:moveTo>
                    <a:pt x="153" y="5"/>
                  </a:moveTo>
                  <a:cubicBezTo>
                    <a:pt x="150" y="3"/>
                    <a:pt x="147" y="0"/>
                    <a:pt x="143" y="0"/>
                  </a:cubicBezTo>
                  <a:cubicBezTo>
                    <a:pt x="138" y="1"/>
                    <a:pt x="132" y="1"/>
                    <a:pt x="127" y="3"/>
                  </a:cubicBezTo>
                  <a:cubicBezTo>
                    <a:pt x="119" y="5"/>
                    <a:pt x="111" y="7"/>
                    <a:pt x="103" y="10"/>
                  </a:cubicBezTo>
                  <a:cubicBezTo>
                    <a:pt x="90" y="14"/>
                    <a:pt x="78" y="23"/>
                    <a:pt x="66" y="30"/>
                  </a:cubicBezTo>
                  <a:cubicBezTo>
                    <a:pt x="59" y="34"/>
                    <a:pt x="52" y="38"/>
                    <a:pt x="48" y="45"/>
                  </a:cubicBezTo>
                  <a:cubicBezTo>
                    <a:pt x="44" y="53"/>
                    <a:pt x="40" y="60"/>
                    <a:pt x="37" y="68"/>
                  </a:cubicBezTo>
                  <a:cubicBezTo>
                    <a:pt x="33" y="78"/>
                    <a:pt x="31" y="88"/>
                    <a:pt x="25" y="97"/>
                  </a:cubicBezTo>
                  <a:cubicBezTo>
                    <a:pt x="19" y="106"/>
                    <a:pt x="10" y="112"/>
                    <a:pt x="0" y="114"/>
                  </a:cubicBezTo>
                  <a:cubicBezTo>
                    <a:pt x="2" y="120"/>
                    <a:pt x="5" y="126"/>
                    <a:pt x="8" y="131"/>
                  </a:cubicBezTo>
                  <a:cubicBezTo>
                    <a:pt x="12" y="138"/>
                    <a:pt x="17" y="150"/>
                    <a:pt x="26" y="151"/>
                  </a:cubicBezTo>
                  <a:cubicBezTo>
                    <a:pt x="32" y="153"/>
                    <a:pt x="39" y="147"/>
                    <a:pt x="44" y="144"/>
                  </a:cubicBezTo>
                  <a:cubicBezTo>
                    <a:pt x="52" y="141"/>
                    <a:pt x="59" y="138"/>
                    <a:pt x="64" y="132"/>
                  </a:cubicBezTo>
                  <a:cubicBezTo>
                    <a:pt x="71" y="125"/>
                    <a:pt x="75" y="117"/>
                    <a:pt x="78" y="108"/>
                  </a:cubicBezTo>
                  <a:cubicBezTo>
                    <a:pt x="83" y="96"/>
                    <a:pt x="84" y="82"/>
                    <a:pt x="92" y="72"/>
                  </a:cubicBezTo>
                  <a:cubicBezTo>
                    <a:pt x="97" y="66"/>
                    <a:pt x="104" y="60"/>
                    <a:pt x="110" y="54"/>
                  </a:cubicBezTo>
                  <a:cubicBezTo>
                    <a:pt x="114" y="48"/>
                    <a:pt x="120" y="38"/>
                    <a:pt x="118" y="30"/>
                  </a:cubicBezTo>
                  <a:cubicBezTo>
                    <a:pt x="117" y="27"/>
                    <a:pt x="113" y="24"/>
                    <a:pt x="109" y="25"/>
                  </a:cubicBezTo>
                  <a:cubicBezTo>
                    <a:pt x="106" y="25"/>
                    <a:pt x="104" y="28"/>
                    <a:pt x="102" y="30"/>
                  </a:cubicBezTo>
                  <a:cubicBezTo>
                    <a:pt x="98" y="35"/>
                    <a:pt x="93" y="38"/>
                    <a:pt x="88" y="41"/>
                  </a:cubicBezTo>
                  <a:cubicBezTo>
                    <a:pt x="83" y="45"/>
                    <a:pt x="79" y="49"/>
                    <a:pt x="75" y="54"/>
                  </a:cubicBezTo>
                  <a:cubicBezTo>
                    <a:pt x="72" y="58"/>
                    <a:pt x="68" y="62"/>
                    <a:pt x="64" y="65"/>
                  </a:cubicBezTo>
                  <a:cubicBezTo>
                    <a:pt x="59" y="69"/>
                    <a:pt x="53" y="71"/>
                    <a:pt x="49" y="75"/>
                  </a:cubicBezTo>
                  <a:cubicBezTo>
                    <a:pt x="52" y="71"/>
                    <a:pt x="57" y="68"/>
                    <a:pt x="61" y="65"/>
                  </a:cubicBezTo>
                  <a:cubicBezTo>
                    <a:pt x="65" y="62"/>
                    <a:pt x="67" y="59"/>
                    <a:pt x="70" y="56"/>
                  </a:cubicBezTo>
                  <a:cubicBezTo>
                    <a:pt x="74" y="51"/>
                    <a:pt x="78" y="46"/>
                    <a:pt x="82" y="42"/>
                  </a:cubicBezTo>
                  <a:cubicBezTo>
                    <a:pt x="85" y="39"/>
                    <a:pt x="89" y="37"/>
                    <a:pt x="92" y="35"/>
                  </a:cubicBezTo>
                  <a:cubicBezTo>
                    <a:pt x="96" y="32"/>
                    <a:pt x="99" y="29"/>
                    <a:pt x="102" y="26"/>
                  </a:cubicBezTo>
                  <a:cubicBezTo>
                    <a:pt x="105" y="24"/>
                    <a:pt x="107" y="21"/>
                    <a:pt x="110" y="22"/>
                  </a:cubicBezTo>
                  <a:cubicBezTo>
                    <a:pt x="120" y="23"/>
                    <a:pt x="122" y="32"/>
                    <a:pt x="119" y="40"/>
                  </a:cubicBezTo>
                  <a:cubicBezTo>
                    <a:pt x="124" y="39"/>
                    <a:pt x="128" y="36"/>
                    <a:pt x="132" y="34"/>
                  </a:cubicBezTo>
                  <a:cubicBezTo>
                    <a:pt x="129" y="37"/>
                    <a:pt x="124" y="39"/>
                    <a:pt x="120" y="41"/>
                  </a:cubicBezTo>
                  <a:cubicBezTo>
                    <a:pt x="118" y="41"/>
                    <a:pt x="114" y="50"/>
                    <a:pt x="113" y="52"/>
                  </a:cubicBezTo>
                  <a:cubicBezTo>
                    <a:pt x="117" y="49"/>
                    <a:pt x="137" y="41"/>
                    <a:pt x="133" y="34"/>
                  </a:cubicBezTo>
                  <a:cubicBezTo>
                    <a:pt x="138" y="32"/>
                    <a:pt x="148" y="30"/>
                    <a:pt x="149" y="23"/>
                  </a:cubicBezTo>
                  <a:cubicBezTo>
                    <a:pt x="149" y="22"/>
                    <a:pt x="147" y="20"/>
                    <a:pt x="148" y="19"/>
                  </a:cubicBezTo>
                  <a:cubicBezTo>
                    <a:pt x="150" y="18"/>
                    <a:pt x="152" y="17"/>
                    <a:pt x="153" y="16"/>
                  </a:cubicBezTo>
                  <a:cubicBezTo>
                    <a:pt x="156" y="13"/>
                    <a:pt x="157" y="7"/>
                    <a:pt x="153" y="5"/>
                  </a:cubicBezTo>
                  <a:cubicBezTo>
                    <a:pt x="152" y="4"/>
                    <a:pt x="154" y="5"/>
                    <a:pt x="153" y="5"/>
                  </a:cubicBezTo>
                  <a:moveTo>
                    <a:pt x="123" y="29"/>
                  </a:moveTo>
                  <a:cubicBezTo>
                    <a:pt x="131" y="25"/>
                    <a:pt x="139" y="22"/>
                    <a:pt x="148" y="19"/>
                  </a:cubicBezTo>
                  <a:cubicBezTo>
                    <a:pt x="144" y="22"/>
                    <a:pt x="139" y="23"/>
                    <a:pt x="134" y="25"/>
                  </a:cubicBezTo>
                  <a:cubicBezTo>
                    <a:pt x="130" y="27"/>
                    <a:pt x="125" y="28"/>
                    <a:pt x="121" y="31"/>
                  </a:cubicBezTo>
                  <a:cubicBezTo>
                    <a:pt x="121" y="30"/>
                    <a:pt x="122" y="29"/>
                    <a:pt x="123" y="29"/>
                  </a:cubicBezTo>
                  <a:cubicBezTo>
                    <a:pt x="123" y="29"/>
                    <a:pt x="123" y="29"/>
                    <a:pt x="123" y="29"/>
                  </a:cubicBezTo>
                  <a:close/>
                  <a:moveTo>
                    <a:pt x="150" y="4"/>
                  </a:moveTo>
                  <a:cubicBezTo>
                    <a:pt x="152" y="13"/>
                    <a:pt x="144" y="16"/>
                    <a:pt x="137" y="18"/>
                  </a:cubicBezTo>
                  <a:cubicBezTo>
                    <a:pt x="136" y="19"/>
                    <a:pt x="135" y="19"/>
                    <a:pt x="134" y="20"/>
                  </a:cubicBezTo>
                  <a:cubicBezTo>
                    <a:pt x="131" y="21"/>
                    <a:pt x="128" y="20"/>
                    <a:pt x="126" y="21"/>
                  </a:cubicBezTo>
                  <a:cubicBezTo>
                    <a:pt x="123" y="22"/>
                    <a:pt x="120" y="24"/>
                    <a:pt x="117" y="25"/>
                  </a:cubicBezTo>
                  <a:cubicBezTo>
                    <a:pt x="121" y="23"/>
                    <a:pt x="124" y="21"/>
                    <a:pt x="128" y="20"/>
                  </a:cubicBezTo>
                  <a:cubicBezTo>
                    <a:pt x="132" y="19"/>
                    <a:pt x="135" y="17"/>
                    <a:pt x="139" y="16"/>
                  </a:cubicBezTo>
                  <a:cubicBezTo>
                    <a:pt x="146" y="14"/>
                    <a:pt x="150" y="12"/>
                    <a:pt x="150" y="4"/>
                  </a:cubicBezTo>
                  <a:cubicBezTo>
                    <a:pt x="151" y="4"/>
                    <a:pt x="150" y="5"/>
                    <a:pt x="150" y="4"/>
                  </a:cubicBezTo>
                  <a:close/>
                </a:path>
              </a:pathLst>
            </a:custGeom>
            <a:grpFill/>
            <a:ln>
              <a:noFill/>
            </a:ln>
            <a:extLst/>
          </p:spPr>
          <p:txBody>
            <a:bodyPr/>
            <a:lstStyle/>
            <a:p>
              <a:endParaRPr lang="cs-CZ"/>
            </a:p>
          </p:txBody>
        </p:sp>
        <p:sp>
          <p:nvSpPr>
            <p:cNvPr id="33" name="Freeform 25"/>
            <p:cNvSpPr>
              <a:spLocks noEditPoints="1"/>
            </p:cNvSpPr>
            <p:nvPr/>
          </p:nvSpPr>
          <p:spPr bwMode="auto">
            <a:xfrm>
              <a:off x="-1335616" y="2652051"/>
              <a:ext cx="238125" cy="282640"/>
            </a:xfrm>
            <a:custGeom>
              <a:avLst/>
              <a:gdLst>
                <a:gd name="T0" fmla="*/ 2147483647 w 63"/>
                <a:gd name="T1" fmla="*/ 2147483647 h 75"/>
                <a:gd name="T2" fmla="*/ 2147483647 w 63"/>
                <a:gd name="T3" fmla="*/ 2147483647 h 75"/>
                <a:gd name="T4" fmla="*/ 2147483647 w 63"/>
                <a:gd name="T5" fmla="*/ 2147483647 h 75"/>
                <a:gd name="T6" fmla="*/ 2147483647 w 63"/>
                <a:gd name="T7" fmla="*/ 2147483647 h 75"/>
                <a:gd name="T8" fmla="*/ 2147483647 w 63"/>
                <a:gd name="T9" fmla="*/ 2147483647 h 75"/>
                <a:gd name="T10" fmla="*/ 2147483647 w 63"/>
                <a:gd name="T11" fmla="*/ 2147483647 h 75"/>
                <a:gd name="T12" fmla="*/ 2147483647 w 63"/>
                <a:gd name="T13" fmla="*/ 2147483647 h 75"/>
                <a:gd name="T14" fmla="*/ 2147483647 w 63"/>
                <a:gd name="T15" fmla="*/ 2147483647 h 75"/>
                <a:gd name="T16" fmla="*/ 2147483647 w 63"/>
                <a:gd name="T17" fmla="*/ 2147483647 h 75"/>
                <a:gd name="T18" fmla="*/ 2147483647 w 63"/>
                <a:gd name="T19" fmla="*/ 2147483647 h 75"/>
                <a:gd name="T20" fmla="*/ 2147483647 w 63"/>
                <a:gd name="T21" fmla="*/ 2147483647 h 75"/>
                <a:gd name="T22" fmla="*/ 2147483647 w 63"/>
                <a:gd name="T23" fmla="*/ 2147483647 h 75"/>
                <a:gd name="T24" fmla="*/ 2147483647 w 63"/>
                <a:gd name="T25" fmla="*/ 2147483647 h 75"/>
                <a:gd name="T26" fmla="*/ 2147483647 w 63"/>
                <a:gd name="T27" fmla="*/ 2147483647 h 75"/>
                <a:gd name="T28" fmla="*/ 2147483647 w 63"/>
                <a:gd name="T29" fmla="*/ 2147483647 h 75"/>
                <a:gd name="T30" fmla="*/ 2147483647 w 63"/>
                <a:gd name="T31" fmla="*/ 2147483647 h 75"/>
                <a:gd name="T32" fmla="*/ 2147483647 w 63"/>
                <a:gd name="T33" fmla="*/ 2147483647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75">
                  <a:moveTo>
                    <a:pt x="24" y="5"/>
                  </a:moveTo>
                  <a:cubicBezTo>
                    <a:pt x="21" y="11"/>
                    <a:pt x="13" y="12"/>
                    <a:pt x="8" y="13"/>
                  </a:cubicBezTo>
                  <a:cubicBezTo>
                    <a:pt x="5" y="13"/>
                    <a:pt x="2" y="14"/>
                    <a:pt x="1" y="18"/>
                  </a:cubicBezTo>
                  <a:cubicBezTo>
                    <a:pt x="0" y="25"/>
                    <a:pt x="5" y="33"/>
                    <a:pt x="9" y="39"/>
                  </a:cubicBezTo>
                  <a:cubicBezTo>
                    <a:pt x="16" y="52"/>
                    <a:pt x="25" y="64"/>
                    <a:pt x="34" y="75"/>
                  </a:cubicBezTo>
                  <a:cubicBezTo>
                    <a:pt x="36" y="73"/>
                    <a:pt x="38" y="71"/>
                    <a:pt x="40" y="69"/>
                  </a:cubicBezTo>
                  <a:cubicBezTo>
                    <a:pt x="44" y="67"/>
                    <a:pt x="48" y="65"/>
                    <a:pt x="52" y="64"/>
                  </a:cubicBezTo>
                  <a:cubicBezTo>
                    <a:pt x="56" y="61"/>
                    <a:pt x="63" y="58"/>
                    <a:pt x="62" y="52"/>
                  </a:cubicBezTo>
                  <a:cubicBezTo>
                    <a:pt x="62" y="48"/>
                    <a:pt x="56" y="48"/>
                    <a:pt x="54" y="46"/>
                  </a:cubicBezTo>
                  <a:cubicBezTo>
                    <a:pt x="47" y="41"/>
                    <a:pt x="42" y="31"/>
                    <a:pt x="38" y="24"/>
                  </a:cubicBezTo>
                  <a:cubicBezTo>
                    <a:pt x="36" y="19"/>
                    <a:pt x="33" y="14"/>
                    <a:pt x="31" y="8"/>
                  </a:cubicBezTo>
                  <a:cubicBezTo>
                    <a:pt x="30" y="5"/>
                    <a:pt x="27" y="0"/>
                    <a:pt x="24" y="5"/>
                  </a:cubicBezTo>
                  <a:cubicBezTo>
                    <a:pt x="22" y="9"/>
                    <a:pt x="25" y="3"/>
                    <a:pt x="24" y="5"/>
                  </a:cubicBezTo>
                  <a:moveTo>
                    <a:pt x="49" y="54"/>
                  </a:moveTo>
                  <a:cubicBezTo>
                    <a:pt x="53" y="57"/>
                    <a:pt x="48" y="63"/>
                    <a:pt x="45" y="60"/>
                  </a:cubicBezTo>
                  <a:cubicBezTo>
                    <a:pt x="41" y="57"/>
                    <a:pt x="46" y="51"/>
                    <a:pt x="49" y="54"/>
                  </a:cubicBezTo>
                  <a:cubicBezTo>
                    <a:pt x="51" y="55"/>
                    <a:pt x="48" y="53"/>
                    <a:pt x="49" y="54"/>
                  </a:cubicBezTo>
                  <a:close/>
                </a:path>
              </a:pathLst>
            </a:custGeom>
            <a:grpFill/>
            <a:ln>
              <a:noFill/>
            </a:ln>
            <a:extLst/>
          </p:spPr>
          <p:txBody>
            <a:bodyPr/>
            <a:lstStyle/>
            <a:p>
              <a:endParaRPr lang="cs-CZ"/>
            </a:p>
          </p:txBody>
        </p:sp>
      </p:grpSp>
    </p:spTree>
    <p:extLst>
      <p:ext uri="{BB962C8B-B14F-4D97-AF65-F5344CB8AC3E}">
        <p14:creationId xmlns:p14="http://schemas.microsoft.com/office/powerpoint/2010/main" val="2902501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Termination payments</a:t>
            </a:r>
          </a:p>
        </p:txBody>
      </p:sp>
      <p:sp>
        <p:nvSpPr>
          <p:cNvPr id="40" name="Content Placeholder 2"/>
          <p:cNvSpPr>
            <a:spLocks/>
          </p:cNvSpPr>
          <p:nvPr/>
        </p:nvSpPr>
        <p:spPr bwMode="gray">
          <a:xfrm>
            <a:off x="252418" y="2371245"/>
            <a:ext cx="8597900" cy="4104000"/>
          </a:xfrm>
          <a:prstGeom prst="rect">
            <a:avLst/>
          </a:prstGeom>
          <a:solidFill>
            <a:srgbClr val="EAEF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0" rIns="72000" bIns="0" anchor="t"/>
          <a:lstStyle>
            <a:lvl1pPr marL="223838" indent="-223838">
              <a:defRPr>
                <a:solidFill>
                  <a:schemeClr val="tx1"/>
                </a:solidFill>
                <a:latin typeface="Arial" charset="0"/>
              </a:defRPr>
            </a:lvl1pPr>
            <a:lvl2pPr marL="447675" indent="-222250">
              <a:defRPr>
                <a:solidFill>
                  <a:schemeClr val="tx1"/>
                </a:solidFill>
                <a:latin typeface="Arial" charset="0"/>
              </a:defRPr>
            </a:lvl2pPr>
            <a:lvl3pPr marL="690563" indent="-241300">
              <a:defRPr>
                <a:solidFill>
                  <a:schemeClr val="tx1"/>
                </a:solidFill>
                <a:latin typeface="Arial" charset="0"/>
              </a:defRPr>
            </a:lvl3pPr>
            <a:lvl4pPr marL="896938" indent="-204788">
              <a:defRPr>
                <a:solidFill>
                  <a:schemeClr val="tx1"/>
                </a:solidFill>
                <a:latin typeface="Arial" charset="0"/>
              </a:defRPr>
            </a:lvl4pPr>
            <a:lvl5pPr marL="1130300" indent="-231775">
              <a:defRPr>
                <a:solidFill>
                  <a:schemeClr val="tx1"/>
                </a:solidFill>
                <a:latin typeface="Arial" charset="0"/>
              </a:defRPr>
            </a:lvl5pPr>
            <a:lvl6pPr marL="1587500" indent="-231775" fontAlgn="base">
              <a:spcBef>
                <a:spcPct val="0"/>
              </a:spcBef>
              <a:spcAft>
                <a:spcPct val="0"/>
              </a:spcAft>
              <a:defRPr>
                <a:solidFill>
                  <a:schemeClr val="tx1"/>
                </a:solidFill>
                <a:latin typeface="Arial" charset="0"/>
              </a:defRPr>
            </a:lvl6pPr>
            <a:lvl7pPr marL="2044700" indent="-231775" fontAlgn="base">
              <a:spcBef>
                <a:spcPct val="0"/>
              </a:spcBef>
              <a:spcAft>
                <a:spcPct val="0"/>
              </a:spcAft>
              <a:defRPr>
                <a:solidFill>
                  <a:schemeClr val="tx1"/>
                </a:solidFill>
                <a:latin typeface="Arial" charset="0"/>
              </a:defRPr>
            </a:lvl7pPr>
            <a:lvl8pPr marL="2501900" indent="-231775" fontAlgn="base">
              <a:spcBef>
                <a:spcPct val="0"/>
              </a:spcBef>
              <a:spcAft>
                <a:spcPct val="0"/>
              </a:spcAft>
              <a:defRPr>
                <a:solidFill>
                  <a:schemeClr val="tx1"/>
                </a:solidFill>
                <a:latin typeface="Arial" charset="0"/>
              </a:defRPr>
            </a:lvl8pPr>
            <a:lvl9pPr marL="2959100" indent="-231775" fontAlgn="base">
              <a:spcBef>
                <a:spcPct val="0"/>
              </a:spcBef>
              <a:spcAft>
                <a:spcPct val="0"/>
              </a:spcAft>
              <a:defRPr>
                <a:solidFill>
                  <a:schemeClr val="tx1"/>
                </a:solidFill>
                <a:latin typeface="Arial" charset="0"/>
              </a:defRPr>
            </a:lvl9pPr>
          </a:lstStyle>
          <a:p>
            <a:pPr marL="1069975" indent="0">
              <a:spcBef>
                <a:spcPct val="20000"/>
              </a:spcBef>
            </a:pPr>
            <a:endParaRPr lang="en-GB" altLang="en-US" sz="1600" b="1" dirty="0" smtClean="0">
              <a:solidFill>
                <a:srgbClr val="000000"/>
              </a:solidFill>
            </a:endParaRPr>
          </a:p>
          <a:p>
            <a:pPr marL="1611313" indent="0">
              <a:spcBef>
                <a:spcPct val="20000"/>
              </a:spcBef>
            </a:pPr>
            <a:r>
              <a:rPr lang="en-GB" altLang="en-US" sz="1600" dirty="0" smtClean="0">
                <a:solidFill>
                  <a:srgbClr val="000000"/>
                </a:solidFill>
              </a:rPr>
              <a:t>International </a:t>
            </a:r>
            <a:r>
              <a:rPr lang="en-GB" altLang="en-US" sz="1600" dirty="0">
                <a:solidFill>
                  <a:srgbClr val="000000"/>
                </a:solidFill>
              </a:rPr>
              <a:t>lenders look to be paid out in full on termination including on termination for </a:t>
            </a:r>
            <a:r>
              <a:rPr lang="pl-PL" altLang="en-US" sz="1600" dirty="0" err="1" smtClean="0">
                <a:solidFill>
                  <a:srgbClr val="000000"/>
                </a:solidFill>
              </a:rPr>
              <a:t>Private</a:t>
            </a:r>
            <a:r>
              <a:rPr lang="pl-PL" altLang="en-US" sz="1600" dirty="0" smtClean="0">
                <a:solidFill>
                  <a:srgbClr val="000000"/>
                </a:solidFill>
              </a:rPr>
              <a:t> Partner </a:t>
            </a:r>
            <a:r>
              <a:rPr lang="en-GB" altLang="en-US" sz="1600" dirty="0" smtClean="0">
                <a:solidFill>
                  <a:srgbClr val="000000"/>
                </a:solidFill>
              </a:rPr>
              <a:t>default </a:t>
            </a:r>
            <a:r>
              <a:rPr lang="en-GB" altLang="en-US" sz="1600" dirty="0">
                <a:solidFill>
                  <a:srgbClr val="000000"/>
                </a:solidFill>
              </a:rPr>
              <a:t>(e.g. breach </a:t>
            </a:r>
            <a:r>
              <a:rPr lang="en-GB" altLang="en-US" sz="1600" dirty="0" smtClean="0">
                <a:solidFill>
                  <a:srgbClr val="000000"/>
                </a:solidFill>
              </a:rPr>
              <a:t>of</a:t>
            </a:r>
            <a:r>
              <a:rPr lang="pl-PL" altLang="en-US" sz="1600" dirty="0" smtClean="0">
                <a:solidFill>
                  <a:srgbClr val="000000"/>
                </a:solidFill>
              </a:rPr>
              <a:t> PPP </a:t>
            </a:r>
            <a:r>
              <a:rPr lang="pl-PL" altLang="en-US" sz="1600" dirty="0" err="1" smtClean="0">
                <a:solidFill>
                  <a:srgbClr val="000000"/>
                </a:solidFill>
              </a:rPr>
              <a:t>contract</a:t>
            </a:r>
            <a:r>
              <a:rPr lang="en-GB" altLang="en-US" sz="1600" dirty="0" smtClean="0">
                <a:solidFill>
                  <a:srgbClr val="000000"/>
                </a:solidFill>
              </a:rPr>
              <a:t>).</a:t>
            </a:r>
          </a:p>
          <a:p>
            <a:pPr marL="1897063" indent="-285750">
              <a:spcBef>
                <a:spcPct val="20000"/>
              </a:spcBef>
              <a:buFont typeface="Arial" panose="020B0604020202020204" pitchFamily="34" charset="0"/>
              <a:buChar char="−"/>
            </a:pPr>
            <a:r>
              <a:rPr lang="en-GB" altLang="en-US" sz="1600" dirty="0" smtClean="0">
                <a:solidFill>
                  <a:srgbClr val="000000"/>
                </a:solidFill>
              </a:rPr>
              <a:t>Standard </a:t>
            </a:r>
            <a:r>
              <a:rPr lang="en-GB" altLang="en-US" sz="1600" dirty="0">
                <a:solidFill>
                  <a:srgbClr val="000000"/>
                </a:solidFill>
              </a:rPr>
              <a:t>in emerging markets projects (especially for jurisdiction without established record for successful PPP projects/insolvency risk)</a:t>
            </a:r>
          </a:p>
          <a:p>
            <a:pPr marL="1897063" indent="-285750">
              <a:spcBef>
                <a:spcPct val="20000"/>
              </a:spcBef>
              <a:buFont typeface="Arial" panose="020B0604020202020204" pitchFamily="34" charset="0"/>
              <a:buChar char="−"/>
            </a:pPr>
            <a:r>
              <a:rPr lang="en-GB" altLang="en-US" sz="1600" dirty="0">
                <a:solidFill>
                  <a:srgbClr val="000000"/>
                </a:solidFill>
              </a:rPr>
              <a:t>In “boom time” some CEE precedent for pay-out on </a:t>
            </a:r>
            <a:r>
              <a:rPr lang="pl-PL" altLang="en-US" sz="1600" dirty="0" err="1" smtClean="0">
                <a:solidFill>
                  <a:srgbClr val="000000"/>
                </a:solidFill>
              </a:rPr>
              <a:t>Private</a:t>
            </a:r>
            <a:r>
              <a:rPr lang="pl-PL" altLang="en-US" sz="1600" dirty="0" smtClean="0">
                <a:solidFill>
                  <a:srgbClr val="000000"/>
                </a:solidFill>
              </a:rPr>
              <a:t> Partner </a:t>
            </a:r>
            <a:r>
              <a:rPr lang="en-GB" altLang="en-US" sz="1600" dirty="0" smtClean="0">
                <a:solidFill>
                  <a:srgbClr val="000000"/>
                </a:solidFill>
              </a:rPr>
              <a:t>default </a:t>
            </a:r>
            <a:r>
              <a:rPr lang="en-GB" altLang="en-US" sz="1600" dirty="0">
                <a:solidFill>
                  <a:srgbClr val="000000"/>
                </a:solidFill>
              </a:rPr>
              <a:t>being limited to percentage of asset value (investment), but market has hardened</a:t>
            </a:r>
          </a:p>
          <a:p>
            <a:pPr marL="1897063" indent="-285750">
              <a:spcBef>
                <a:spcPct val="20000"/>
              </a:spcBef>
              <a:buFont typeface="Arial" panose="020B0604020202020204" pitchFamily="34" charset="0"/>
              <a:buChar char="−"/>
            </a:pPr>
            <a:r>
              <a:rPr lang="en-GB" altLang="en-US" sz="1600" dirty="0">
                <a:solidFill>
                  <a:srgbClr val="000000"/>
                </a:solidFill>
              </a:rPr>
              <a:t>Some examples of no termination payment for </a:t>
            </a:r>
            <a:r>
              <a:rPr lang="pl-PL" altLang="en-US" sz="1600" dirty="0" err="1" smtClean="0">
                <a:solidFill>
                  <a:srgbClr val="000000"/>
                </a:solidFill>
              </a:rPr>
              <a:t>Private</a:t>
            </a:r>
            <a:r>
              <a:rPr lang="pl-PL" altLang="en-US" sz="1600" dirty="0" smtClean="0">
                <a:solidFill>
                  <a:srgbClr val="000000"/>
                </a:solidFill>
              </a:rPr>
              <a:t> Partner </a:t>
            </a:r>
            <a:r>
              <a:rPr lang="en-GB" altLang="en-US" sz="1600" dirty="0" smtClean="0">
                <a:solidFill>
                  <a:srgbClr val="000000"/>
                </a:solidFill>
              </a:rPr>
              <a:t>default </a:t>
            </a:r>
            <a:r>
              <a:rPr lang="en-GB" altLang="en-US" sz="1600" dirty="0">
                <a:solidFill>
                  <a:srgbClr val="000000"/>
                </a:solidFill>
              </a:rPr>
              <a:t>but only in </a:t>
            </a:r>
            <a:r>
              <a:rPr lang="en-GB" altLang="en-US" sz="1600" dirty="0" smtClean="0">
                <a:solidFill>
                  <a:srgbClr val="000000"/>
                </a:solidFill>
              </a:rPr>
              <a:t>markets</a:t>
            </a:r>
            <a:r>
              <a:rPr lang="pl-PL" altLang="en-US" sz="1600" dirty="0" smtClean="0">
                <a:solidFill>
                  <a:srgbClr val="000000"/>
                </a:solidFill>
              </a:rPr>
              <a:t> with</a:t>
            </a:r>
            <a:r>
              <a:rPr lang="en-GB" altLang="en-US" sz="1600" dirty="0" smtClean="0">
                <a:solidFill>
                  <a:srgbClr val="000000"/>
                </a:solidFill>
              </a:rPr>
              <a:t>:</a:t>
            </a:r>
            <a:endParaRPr lang="en-GB" altLang="en-US" sz="1600" dirty="0">
              <a:solidFill>
                <a:srgbClr val="000000"/>
              </a:solidFill>
            </a:endParaRPr>
          </a:p>
          <a:p>
            <a:pPr marL="2154238" indent="-279400">
              <a:spcBef>
                <a:spcPct val="20000"/>
              </a:spcBef>
              <a:buFont typeface="Arial" panose="020B0604020202020204" pitchFamily="34" charset="0"/>
              <a:buChar char="−"/>
            </a:pPr>
            <a:r>
              <a:rPr lang="en-GB" altLang="en-US" sz="1600" dirty="0" smtClean="0">
                <a:solidFill>
                  <a:srgbClr val="000000"/>
                </a:solidFill>
              </a:rPr>
              <a:t>long-established </a:t>
            </a:r>
            <a:r>
              <a:rPr lang="en-GB" altLang="en-US" sz="1600" dirty="0">
                <a:solidFill>
                  <a:srgbClr val="000000"/>
                </a:solidFill>
              </a:rPr>
              <a:t>PPP track-record; </a:t>
            </a:r>
          </a:p>
          <a:p>
            <a:pPr marL="2154238" indent="-279400">
              <a:spcBef>
                <a:spcPct val="20000"/>
              </a:spcBef>
              <a:buFont typeface="Arial" panose="020B0604020202020204" pitchFamily="34" charset="0"/>
              <a:buChar char="−"/>
            </a:pPr>
            <a:r>
              <a:rPr lang="en-GB" altLang="en-US" sz="1600" dirty="0">
                <a:solidFill>
                  <a:srgbClr val="000000"/>
                </a:solidFill>
              </a:rPr>
              <a:t>robust “step-in” rights for lenders; and</a:t>
            </a:r>
          </a:p>
          <a:p>
            <a:pPr marL="2154238" indent="-279400">
              <a:spcBef>
                <a:spcPct val="20000"/>
              </a:spcBef>
              <a:buFont typeface="Arial" panose="020B0604020202020204" pitchFamily="34" charset="0"/>
              <a:buChar char="−"/>
            </a:pPr>
            <a:r>
              <a:rPr lang="en-GB" altLang="en-US" sz="1600" dirty="0">
                <a:solidFill>
                  <a:srgbClr val="000000"/>
                </a:solidFill>
              </a:rPr>
              <a:t>settled and predictable legal system.</a:t>
            </a:r>
          </a:p>
          <a:p>
            <a:pPr marL="1611313" indent="0">
              <a:spcBef>
                <a:spcPct val="20000"/>
              </a:spcBef>
            </a:pPr>
            <a:endParaRPr lang="en-GB" altLang="en-US" sz="1600" dirty="0" smtClean="0">
              <a:solidFill>
                <a:srgbClr val="000000"/>
              </a:solidFill>
            </a:endParaRPr>
          </a:p>
          <a:p>
            <a:pPr marL="1611313" indent="0">
              <a:spcBef>
                <a:spcPct val="20000"/>
              </a:spcBef>
            </a:pPr>
            <a:endParaRPr lang="en-GB" altLang="en-US" sz="1600" b="1" dirty="0">
              <a:solidFill>
                <a:srgbClr val="000000"/>
              </a:solidFill>
            </a:endParaRPr>
          </a:p>
          <a:p>
            <a:pPr marL="1611313" indent="0">
              <a:spcBef>
                <a:spcPct val="20000"/>
              </a:spcBef>
            </a:pPr>
            <a:endParaRPr lang="en-GB" altLang="en-US" sz="1600" b="1" dirty="0">
              <a:solidFill>
                <a:srgbClr val="000000"/>
              </a:solidFill>
            </a:endParaRPr>
          </a:p>
        </p:txBody>
      </p:sp>
      <p:grpSp>
        <p:nvGrpSpPr>
          <p:cNvPr id="35" name="Group 34"/>
          <p:cNvGrpSpPr/>
          <p:nvPr/>
        </p:nvGrpSpPr>
        <p:grpSpPr>
          <a:xfrm>
            <a:off x="256906" y="1862515"/>
            <a:ext cx="1620000" cy="1620000"/>
            <a:chOff x="4690400" y="2786944"/>
            <a:chExt cx="972000" cy="972000"/>
          </a:xfrm>
        </p:grpSpPr>
        <p:sp>
          <p:nvSpPr>
            <p:cNvPr id="36" name="Oval 35"/>
            <p:cNvSpPr/>
            <p:nvPr/>
          </p:nvSpPr>
          <p:spPr>
            <a:xfrm>
              <a:off x="4690400" y="2786944"/>
              <a:ext cx="972000" cy="972000"/>
            </a:xfrm>
            <a:prstGeom prst="ellipse">
              <a:avLst/>
            </a:prstGeom>
            <a:solidFill>
              <a:srgbClr val="5C6F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pic>
          <p:nvPicPr>
            <p:cNvPr id="3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699" y="2976040"/>
              <a:ext cx="633402" cy="54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664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2" name="Straight Connector 41"/>
          <p:cNvCxnSpPr/>
          <p:nvPr/>
        </p:nvCxnSpPr>
        <p:spPr>
          <a:xfrm>
            <a:off x="2132500" y="3285548"/>
            <a:ext cx="2196353" cy="0"/>
          </a:xfrm>
          <a:prstGeom prst="line">
            <a:avLst/>
          </a:prstGeom>
          <a:ln w="28575">
            <a:solidFill>
              <a:srgbClr val="67914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GB" dirty="0"/>
              <a:t>Security and step-in rights</a:t>
            </a:r>
          </a:p>
        </p:txBody>
      </p:sp>
      <p:sp>
        <p:nvSpPr>
          <p:cNvPr id="35" name="Rectangle 34"/>
          <p:cNvSpPr/>
          <p:nvPr/>
        </p:nvSpPr>
        <p:spPr>
          <a:xfrm>
            <a:off x="2495229" y="1874542"/>
            <a:ext cx="6277594" cy="2604469"/>
          </a:xfrm>
          <a:prstGeom prst="rect">
            <a:avLst/>
          </a:prstGeom>
          <a:solidFill>
            <a:srgbClr val="FFFFFF"/>
          </a:solidFill>
          <a:ln>
            <a:solidFill>
              <a:srgbClr val="679146"/>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z="1600" dirty="0" smtClean="0">
                <a:solidFill>
                  <a:srgbClr val="000000"/>
                </a:solidFill>
              </a:rPr>
              <a:t>International </a:t>
            </a:r>
            <a:r>
              <a:rPr lang="en-GB" sz="1600" dirty="0">
                <a:solidFill>
                  <a:srgbClr val="000000"/>
                </a:solidFill>
              </a:rPr>
              <a:t>practice shows that is not critical for </a:t>
            </a:r>
            <a:r>
              <a:rPr lang="pl-PL" sz="1600" dirty="0" err="1" smtClean="0">
                <a:solidFill>
                  <a:srgbClr val="000000"/>
                </a:solidFill>
              </a:rPr>
              <a:t>Private</a:t>
            </a:r>
            <a:r>
              <a:rPr lang="pl-PL" sz="1600" dirty="0" smtClean="0">
                <a:solidFill>
                  <a:srgbClr val="000000"/>
                </a:solidFill>
              </a:rPr>
              <a:t> Partner </a:t>
            </a:r>
            <a:r>
              <a:rPr lang="en-GB" sz="1600" dirty="0" smtClean="0">
                <a:solidFill>
                  <a:srgbClr val="000000"/>
                </a:solidFill>
              </a:rPr>
              <a:t>to </a:t>
            </a:r>
            <a:r>
              <a:rPr lang="en-GB" sz="1600" dirty="0">
                <a:solidFill>
                  <a:srgbClr val="000000"/>
                </a:solidFill>
              </a:rPr>
              <a:t>own and create security over project tangible assets if</a:t>
            </a:r>
            <a:r>
              <a:rPr lang="en-GB" sz="1600" dirty="0" smtClean="0">
                <a:solidFill>
                  <a:srgbClr val="000000"/>
                </a:solidFill>
              </a:rPr>
              <a:t>:</a:t>
            </a:r>
            <a:endParaRPr lang="en-GB" sz="1600" dirty="0">
              <a:solidFill>
                <a:srgbClr val="000000"/>
              </a:solidFill>
            </a:endParaRPr>
          </a:p>
          <a:p>
            <a:pPr marL="263525" indent="-263525">
              <a:buFont typeface="Arial" panose="020B0604020202020204" pitchFamily="34" charset="0"/>
              <a:buChar char="–"/>
            </a:pPr>
            <a:endParaRPr lang="en-GB" sz="1600" dirty="0" smtClean="0">
              <a:solidFill>
                <a:srgbClr val="000000"/>
              </a:solidFill>
            </a:endParaRPr>
          </a:p>
          <a:p>
            <a:pPr marL="263525" indent="-263525">
              <a:buFont typeface="Arial" panose="020B0604020202020204" pitchFamily="34" charset="0"/>
              <a:buChar char="–"/>
            </a:pPr>
            <a:r>
              <a:rPr lang="pl-PL" sz="1600" dirty="0" err="1" smtClean="0">
                <a:solidFill>
                  <a:srgbClr val="000000"/>
                </a:solidFill>
              </a:rPr>
              <a:t>Private</a:t>
            </a:r>
            <a:r>
              <a:rPr lang="pl-PL" sz="1600" dirty="0" smtClean="0">
                <a:solidFill>
                  <a:srgbClr val="000000"/>
                </a:solidFill>
              </a:rPr>
              <a:t> Partner</a:t>
            </a:r>
            <a:r>
              <a:rPr lang="en-GB" sz="1600" dirty="0" smtClean="0">
                <a:solidFill>
                  <a:srgbClr val="000000"/>
                </a:solidFill>
              </a:rPr>
              <a:t>’s </a:t>
            </a:r>
            <a:r>
              <a:rPr lang="en-GB" sz="1600" dirty="0">
                <a:solidFill>
                  <a:srgbClr val="000000"/>
                </a:solidFill>
              </a:rPr>
              <a:t>rights to use and exploit the assets is assured and can’t be interfered with; </a:t>
            </a:r>
          </a:p>
          <a:p>
            <a:pPr marL="263525" indent="-263525">
              <a:buFont typeface="Arial" panose="020B0604020202020204" pitchFamily="34" charset="0"/>
              <a:buChar char="–"/>
            </a:pPr>
            <a:r>
              <a:rPr lang="pl-PL" sz="1600" dirty="0">
                <a:solidFill>
                  <a:srgbClr val="000000"/>
                </a:solidFill>
              </a:rPr>
              <a:t>l</a:t>
            </a:r>
            <a:r>
              <a:rPr lang="en-GB" sz="1600" dirty="0" smtClean="0">
                <a:solidFill>
                  <a:srgbClr val="000000"/>
                </a:solidFill>
              </a:rPr>
              <a:t>enders </a:t>
            </a:r>
            <a:r>
              <a:rPr lang="en-GB" sz="1600" dirty="0">
                <a:solidFill>
                  <a:srgbClr val="000000"/>
                </a:solidFill>
              </a:rPr>
              <a:t>have ability to remedy Private </a:t>
            </a:r>
            <a:r>
              <a:rPr lang="en-GB" sz="1600" dirty="0" smtClean="0">
                <a:solidFill>
                  <a:srgbClr val="000000"/>
                </a:solidFill>
              </a:rPr>
              <a:t>Partner</a:t>
            </a:r>
            <a:r>
              <a:rPr lang="pl-PL" sz="1600" dirty="0" smtClean="0">
                <a:solidFill>
                  <a:srgbClr val="000000"/>
                </a:solidFill>
              </a:rPr>
              <a:t> </a:t>
            </a:r>
            <a:r>
              <a:rPr lang="en-GB" sz="1600" dirty="0" smtClean="0">
                <a:solidFill>
                  <a:srgbClr val="000000"/>
                </a:solidFill>
              </a:rPr>
              <a:t>failures </a:t>
            </a:r>
            <a:r>
              <a:rPr lang="en-GB" sz="1600" dirty="0">
                <a:solidFill>
                  <a:srgbClr val="000000"/>
                </a:solidFill>
              </a:rPr>
              <a:t>e.g. by taking over management of project or arranging for another operator to do so; and</a:t>
            </a:r>
          </a:p>
          <a:p>
            <a:pPr marL="263525" indent="-263525">
              <a:buFont typeface="Arial" panose="020B0604020202020204" pitchFamily="34" charset="0"/>
              <a:buChar char="–"/>
            </a:pPr>
            <a:r>
              <a:rPr lang="pl-PL" sz="1600" dirty="0">
                <a:solidFill>
                  <a:srgbClr val="000000"/>
                </a:solidFill>
              </a:rPr>
              <a:t>l</a:t>
            </a:r>
            <a:r>
              <a:rPr lang="en-GB" sz="1600" dirty="0" smtClean="0">
                <a:solidFill>
                  <a:srgbClr val="000000"/>
                </a:solidFill>
              </a:rPr>
              <a:t>enders </a:t>
            </a:r>
            <a:r>
              <a:rPr lang="en-GB" sz="1600" dirty="0">
                <a:solidFill>
                  <a:srgbClr val="000000"/>
                </a:solidFill>
              </a:rPr>
              <a:t>have good security over Private Partner revenues and over all its contract rights including </a:t>
            </a:r>
            <a:r>
              <a:rPr lang="pl-PL" sz="1600" dirty="0" smtClean="0">
                <a:solidFill>
                  <a:srgbClr val="000000"/>
                </a:solidFill>
              </a:rPr>
              <a:t>c</a:t>
            </a:r>
            <a:r>
              <a:rPr lang="en-GB" sz="1600" dirty="0" err="1" smtClean="0">
                <a:solidFill>
                  <a:srgbClr val="000000"/>
                </a:solidFill>
              </a:rPr>
              <a:t>oncession</a:t>
            </a:r>
            <a:r>
              <a:rPr lang="en-GB" sz="1600" dirty="0" smtClean="0">
                <a:solidFill>
                  <a:srgbClr val="000000"/>
                </a:solidFill>
              </a:rPr>
              <a:t> agreement</a:t>
            </a:r>
            <a:r>
              <a:rPr lang="pl-PL" sz="1600" dirty="0" smtClean="0">
                <a:solidFill>
                  <a:srgbClr val="000000"/>
                </a:solidFill>
              </a:rPr>
              <a:t>.</a:t>
            </a:r>
            <a:endParaRPr lang="en-GB" sz="1600" dirty="0">
              <a:solidFill>
                <a:srgbClr val="000000"/>
              </a:solidFill>
            </a:endParaRPr>
          </a:p>
        </p:txBody>
      </p:sp>
      <p:sp>
        <p:nvSpPr>
          <p:cNvPr id="37" name="Oval 36"/>
          <p:cNvSpPr/>
          <p:nvPr/>
        </p:nvSpPr>
        <p:spPr>
          <a:xfrm>
            <a:off x="304966" y="2252642"/>
            <a:ext cx="1848840" cy="1848840"/>
          </a:xfrm>
          <a:prstGeom prst="ellipse">
            <a:avLst/>
          </a:prstGeom>
          <a:solidFill>
            <a:srgbClr val="679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b="1" dirty="0" smtClean="0"/>
              <a:t>Security</a:t>
            </a:r>
            <a:endParaRPr lang="en-GB" b="1" dirty="0"/>
          </a:p>
        </p:txBody>
      </p:sp>
      <p:grpSp>
        <p:nvGrpSpPr>
          <p:cNvPr id="43" name="Group 80"/>
          <p:cNvGrpSpPr>
            <a:grpSpLocks/>
          </p:cNvGrpSpPr>
          <p:nvPr/>
        </p:nvGrpSpPr>
        <p:grpSpPr bwMode="auto">
          <a:xfrm>
            <a:off x="1043058" y="2400850"/>
            <a:ext cx="432000" cy="684000"/>
            <a:chOff x="2410" y="2341"/>
            <a:chExt cx="326" cy="557"/>
          </a:xfrm>
          <a:solidFill>
            <a:schemeClr val="accent1"/>
          </a:solidFill>
        </p:grpSpPr>
        <p:sp>
          <p:nvSpPr>
            <p:cNvPr id="44" name="Freeform 173"/>
            <p:cNvSpPr>
              <a:spLocks noEditPoints="1"/>
            </p:cNvSpPr>
            <p:nvPr/>
          </p:nvSpPr>
          <p:spPr bwMode="gray">
            <a:xfrm>
              <a:off x="2410" y="2341"/>
              <a:ext cx="326" cy="557"/>
            </a:xfrm>
            <a:custGeom>
              <a:avLst/>
              <a:gdLst>
                <a:gd name="T0" fmla="*/ 0 w 2143"/>
                <a:gd name="T1" fmla="*/ 0 h 3662"/>
                <a:gd name="T2" fmla="*/ 0 w 2143"/>
                <a:gd name="T3" fmla="*/ 0 h 3662"/>
                <a:gd name="T4" fmla="*/ 0 w 2143"/>
                <a:gd name="T5" fmla="*/ 0 h 3662"/>
                <a:gd name="T6" fmla="*/ 0 w 2143"/>
                <a:gd name="T7" fmla="*/ 0 h 3662"/>
                <a:gd name="T8" fmla="*/ 0 w 2143"/>
                <a:gd name="T9" fmla="*/ 0 h 3662"/>
                <a:gd name="T10" fmla="*/ 0 w 2143"/>
                <a:gd name="T11" fmla="*/ 0 h 3662"/>
                <a:gd name="T12" fmla="*/ 0 w 2143"/>
                <a:gd name="T13" fmla="*/ 0 h 3662"/>
                <a:gd name="T14" fmla="*/ 0 w 2143"/>
                <a:gd name="T15" fmla="*/ 0 h 3662"/>
                <a:gd name="T16" fmla="*/ 0 w 2143"/>
                <a:gd name="T17" fmla="*/ 0 h 3662"/>
                <a:gd name="T18" fmla="*/ 0 w 2143"/>
                <a:gd name="T19" fmla="*/ 0 h 3662"/>
                <a:gd name="T20" fmla="*/ 0 w 2143"/>
                <a:gd name="T21" fmla="*/ 0 h 3662"/>
                <a:gd name="T22" fmla="*/ 0 w 2143"/>
                <a:gd name="T23" fmla="*/ 0 h 3662"/>
                <a:gd name="T24" fmla="*/ 0 w 2143"/>
                <a:gd name="T25" fmla="*/ 0 h 3662"/>
                <a:gd name="T26" fmla="*/ 0 w 2143"/>
                <a:gd name="T27" fmla="*/ 0 h 3662"/>
                <a:gd name="T28" fmla="*/ 0 w 2143"/>
                <a:gd name="T29" fmla="*/ 0 h 3662"/>
                <a:gd name="T30" fmla="*/ 0 w 2143"/>
                <a:gd name="T31" fmla="*/ 0 h 3662"/>
                <a:gd name="T32" fmla="*/ 0 w 2143"/>
                <a:gd name="T33" fmla="*/ 0 h 3662"/>
                <a:gd name="T34" fmla="*/ 0 w 2143"/>
                <a:gd name="T35" fmla="*/ 0 h 3662"/>
                <a:gd name="T36" fmla="*/ 0 w 2143"/>
                <a:gd name="T37" fmla="*/ 0 h 3662"/>
                <a:gd name="T38" fmla="*/ 0 w 2143"/>
                <a:gd name="T39" fmla="*/ 0 h 3662"/>
                <a:gd name="T40" fmla="*/ 0 w 2143"/>
                <a:gd name="T41" fmla="*/ 0 h 3662"/>
                <a:gd name="T42" fmla="*/ 0 w 2143"/>
                <a:gd name="T43" fmla="*/ 0 h 3662"/>
                <a:gd name="T44" fmla="*/ 0 w 2143"/>
                <a:gd name="T45" fmla="*/ 0 h 3662"/>
                <a:gd name="T46" fmla="*/ 0 w 2143"/>
                <a:gd name="T47" fmla="*/ 0 h 3662"/>
                <a:gd name="T48" fmla="*/ 0 w 2143"/>
                <a:gd name="T49" fmla="*/ 0 h 3662"/>
                <a:gd name="T50" fmla="*/ 0 w 2143"/>
                <a:gd name="T51" fmla="*/ 0 h 3662"/>
                <a:gd name="T52" fmla="*/ 0 w 2143"/>
                <a:gd name="T53" fmla="*/ 0 h 3662"/>
                <a:gd name="T54" fmla="*/ 0 w 2143"/>
                <a:gd name="T55" fmla="*/ 0 h 3662"/>
                <a:gd name="T56" fmla="*/ 0 w 2143"/>
                <a:gd name="T57" fmla="*/ 0 h 3662"/>
                <a:gd name="T58" fmla="*/ 0 w 2143"/>
                <a:gd name="T59" fmla="*/ 0 h 3662"/>
                <a:gd name="T60" fmla="*/ 0 w 2143"/>
                <a:gd name="T61" fmla="*/ 0 h 3662"/>
                <a:gd name="T62" fmla="*/ 0 w 2143"/>
                <a:gd name="T63" fmla="*/ 0 h 3662"/>
                <a:gd name="T64" fmla="*/ 0 w 2143"/>
                <a:gd name="T65" fmla="*/ 0 h 3662"/>
                <a:gd name="T66" fmla="*/ 0 w 2143"/>
                <a:gd name="T67" fmla="*/ 0 h 3662"/>
                <a:gd name="T68" fmla="*/ 0 w 2143"/>
                <a:gd name="T69" fmla="*/ 0 h 3662"/>
                <a:gd name="T70" fmla="*/ 0 w 2143"/>
                <a:gd name="T71" fmla="*/ 0 h 3662"/>
                <a:gd name="T72" fmla="*/ 0 w 2143"/>
                <a:gd name="T73" fmla="*/ 0 h 3662"/>
                <a:gd name="T74" fmla="*/ 0 w 2143"/>
                <a:gd name="T75" fmla="*/ 0 h 3662"/>
                <a:gd name="T76" fmla="*/ 0 w 2143"/>
                <a:gd name="T77" fmla="*/ 0 h 3662"/>
                <a:gd name="T78" fmla="*/ 0 w 2143"/>
                <a:gd name="T79" fmla="*/ 0 h 3662"/>
                <a:gd name="T80" fmla="*/ 0 w 2143"/>
                <a:gd name="T81" fmla="*/ 0 h 3662"/>
                <a:gd name="T82" fmla="*/ 0 w 2143"/>
                <a:gd name="T83" fmla="*/ 0 h 3662"/>
                <a:gd name="T84" fmla="*/ 0 w 2143"/>
                <a:gd name="T85" fmla="*/ 0 h 3662"/>
                <a:gd name="T86" fmla="*/ 0 w 2143"/>
                <a:gd name="T87" fmla="*/ 0 h 3662"/>
                <a:gd name="T88" fmla="*/ 0 w 2143"/>
                <a:gd name="T89" fmla="*/ 0 h 3662"/>
                <a:gd name="T90" fmla="*/ 0 w 2143"/>
                <a:gd name="T91" fmla="*/ 0 h 3662"/>
                <a:gd name="T92" fmla="*/ 0 w 2143"/>
                <a:gd name="T93" fmla="*/ 0 h 3662"/>
                <a:gd name="T94" fmla="*/ 0 w 2143"/>
                <a:gd name="T95" fmla="*/ 0 h 3662"/>
                <a:gd name="T96" fmla="*/ 0 w 2143"/>
                <a:gd name="T97" fmla="*/ 0 h 3662"/>
                <a:gd name="T98" fmla="*/ 0 w 2143"/>
                <a:gd name="T99" fmla="*/ 0 h 3662"/>
                <a:gd name="T100" fmla="*/ 0 w 2143"/>
                <a:gd name="T101" fmla="*/ 0 h 3662"/>
                <a:gd name="T102" fmla="*/ 0 w 2143"/>
                <a:gd name="T103" fmla="*/ 0 h 3662"/>
                <a:gd name="T104" fmla="*/ 0 w 2143"/>
                <a:gd name="T105" fmla="*/ 0 h 3662"/>
                <a:gd name="T106" fmla="*/ 0 w 2143"/>
                <a:gd name="T107" fmla="*/ 0 h 3662"/>
                <a:gd name="T108" fmla="*/ 0 w 2143"/>
                <a:gd name="T109" fmla="*/ 0 h 3662"/>
                <a:gd name="T110" fmla="*/ 0 w 2143"/>
                <a:gd name="T111" fmla="*/ 0 h 3662"/>
                <a:gd name="T112" fmla="*/ 0 w 2143"/>
                <a:gd name="T113" fmla="*/ 0 h 3662"/>
                <a:gd name="T114" fmla="*/ 0 w 2143"/>
                <a:gd name="T115" fmla="*/ 0 h 3662"/>
                <a:gd name="T116" fmla="*/ 0 w 2143"/>
                <a:gd name="T117" fmla="*/ 0 h 36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43" h="3662">
                  <a:moveTo>
                    <a:pt x="1021" y="2233"/>
                  </a:moveTo>
                  <a:cubicBezTo>
                    <a:pt x="1031" y="2222"/>
                    <a:pt x="1045" y="2215"/>
                    <a:pt x="1062" y="2210"/>
                  </a:cubicBezTo>
                  <a:cubicBezTo>
                    <a:pt x="1062" y="2324"/>
                    <a:pt x="1062" y="2324"/>
                    <a:pt x="1062" y="2324"/>
                  </a:cubicBezTo>
                  <a:cubicBezTo>
                    <a:pt x="1043" y="2318"/>
                    <a:pt x="1029" y="2310"/>
                    <a:pt x="1020" y="2300"/>
                  </a:cubicBezTo>
                  <a:cubicBezTo>
                    <a:pt x="1011" y="2290"/>
                    <a:pt x="1006" y="2279"/>
                    <a:pt x="1006" y="2268"/>
                  </a:cubicBezTo>
                  <a:cubicBezTo>
                    <a:pt x="1006" y="2255"/>
                    <a:pt x="1011" y="2243"/>
                    <a:pt x="1021" y="2233"/>
                  </a:cubicBezTo>
                  <a:close/>
                  <a:moveTo>
                    <a:pt x="2143" y="1709"/>
                  </a:moveTo>
                  <a:cubicBezTo>
                    <a:pt x="2143" y="2587"/>
                    <a:pt x="2143" y="2587"/>
                    <a:pt x="2143" y="2587"/>
                  </a:cubicBezTo>
                  <a:cubicBezTo>
                    <a:pt x="2142" y="2641"/>
                    <a:pt x="2142" y="2641"/>
                    <a:pt x="2142" y="2641"/>
                  </a:cubicBezTo>
                  <a:cubicBezTo>
                    <a:pt x="2134" y="2699"/>
                    <a:pt x="2134" y="2699"/>
                    <a:pt x="2134" y="2699"/>
                  </a:cubicBezTo>
                  <a:cubicBezTo>
                    <a:pt x="2130" y="2751"/>
                    <a:pt x="2130" y="2751"/>
                    <a:pt x="2130" y="2751"/>
                  </a:cubicBezTo>
                  <a:cubicBezTo>
                    <a:pt x="2119" y="2805"/>
                    <a:pt x="2119" y="2805"/>
                    <a:pt x="2119" y="2805"/>
                  </a:cubicBezTo>
                  <a:cubicBezTo>
                    <a:pt x="2116" y="2829"/>
                    <a:pt x="2116" y="2829"/>
                    <a:pt x="2116" y="2829"/>
                  </a:cubicBezTo>
                  <a:cubicBezTo>
                    <a:pt x="2109" y="2856"/>
                    <a:pt x="2109" y="2856"/>
                    <a:pt x="2109" y="2856"/>
                  </a:cubicBezTo>
                  <a:cubicBezTo>
                    <a:pt x="2101" y="2882"/>
                    <a:pt x="2101" y="2882"/>
                    <a:pt x="2101" y="2882"/>
                  </a:cubicBezTo>
                  <a:cubicBezTo>
                    <a:pt x="2095" y="2906"/>
                    <a:pt x="2095" y="2906"/>
                    <a:pt x="2095" y="2906"/>
                  </a:cubicBezTo>
                  <a:cubicBezTo>
                    <a:pt x="2086" y="2932"/>
                    <a:pt x="2086" y="2932"/>
                    <a:pt x="2086" y="2932"/>
                  </a:cubicBezTo>
                  <a:cubicBezTo>
                    <a:pt x="2077" y="2955"/>
                    <a:pt x="2077" y="2955"/>
                    <a:pt x="2077" y="2955"/>
                  </a:cubicBezTo>
                  <a:cubicBezTo>
                    <a:pt x="2066" y="2982"/>
                    <a:pt x="2066" y="2982"/>
                    <a:pt x="2066" y="2982"/>
                  </a:cubicBezTo>
                  <a:cubicBezTo>
                    <a:pt x="2058" y="3004"/>
                    <a:pt x="2058" y="3004"/>
                    <a:pt x="2058" y="3004"/>
                  </a:cubicBezTo>
                  <a:cubicBezTo>
                    <a:pt x="2053" y="3018"/>
                    <a:pt x="2053" y="3018"/>
                    <a:pt x="2053" y="3018"/>
                  </a:cubicBezTo>
                  <a:cubicBezTo>
                    <a:pt x="2047" y="3030"/>
                    <a:pt x="2047" y="3030"/>
                    <a:pt x="2047" y="3030"/>
                  </a:cubicBezTo>
                  <a:cubicBezTo>
                    <a:pt x="2043" y="3042"/>
                    <a:pt x="2043" y="3042"/>
                    <a:pt x="2043" y="3042"/>
                  </a:cubicBezTo>
                  <a:cubicBezTo>
                    <a:pt x="2035" y="3055"/>
                    <a:pt x="2035" y="3055"/>
                    <a:pt x="2035" y="3055"/>
                  </a:cubicBezTo>
                  <a:cubicBezTo>
                    <a:pt x="2032" y="3065"/>
                    <a:pt x="2032" y="3065"/>
                    <a:pt x="2032" y="3065"/>
                  </a:cubicBezTo>
                  <a:cubicBezTo>
                    <a:pt x="2027" y="3077"/>
                    <a:pt x="2027" y="3077"/>
                    <a:pt x="2027" y="3077"/>
                  </a:cubicBezTo>
                  <a:cubicBezTo>
                    <a:pt x="2018" y="3090"/>
                    <a:pt x="2018" y="3090"/>
                    <a:pt x="2018" y="3090"/>
                  </a:cubicBezTo>
                  <a:cubicBezTo>
                    <a:pt x="2012" y="3100"/>
                    <a:pt x="2012" y="3100"/>
                    <a:pt x="2012" y="3100"/>
                  </a:cubicBezTo>
                  <a:cubicBezTo>
                    <a:pt x="2006" y="3110"/>
                    <a:pt x="2006" y="3110"/>
                    <a:pt x="2006" y="3110"/>
                  </a:cubicBezTo>
                  <a:cubicBezTo>
                    <a:pt x="2000" y="3123"/>
                    <a:pt x="2000" y="3123"/>
                    <a:pt x="2000" y="3123"/>
                  </a:cubicBezTo>
                  <a:cubicBezTo>
                    <a:pt x="1992" y="3135"/>
                    <a:pt x="1992" y="3135"/>
                    <a:pt x="1992" y="3135"/>
                  </a:cubicBezTo>
                  <a:cubicBezTo>
                    <a:pt x="1987" y="3144"/>
                    <a:pt x="1987" y="3144"/>
                    <a:pt x="1987" y="3144"/>
                  </a:cubicBezTo>
                  <a:cubicBezTo>
                    <a:pt x="1981" y="3156"/>
                    <a:pt x="1981" y="3156"/>
                    <a:pt x="1981" y="3156"/>
                  </a:cubicBezTo>
                  <a:cubicBezTo>
                    <a:pt x="1973" y="3166"/>
                    <a:pt x="1973" y="3166"/>
                    <a:pt x="1973" y="3166"/>
                  </a:cubicBezTo>
                  <a:cubicBezTo>
                    <a:pt x="1966" y="3177"/>
                    <a:pt x="1966" y="3177"/>
                    <a:pt x="1966" y="3177"/>
                  </a:cubicBezTo>
                  <a:cubicBezTo>
                    <a:pt x="1959" y="3187"/>
                    <a:pt x="1959" y="3187"/>
                    <a:pt x="1959" y="3187"/>
                  </a:cubicBezTo>
                  <a:cubicBezTo>
                    <a:pt x="1952" y="3199"/>
                    <a:pt x="1952" y="3199"/>
                    <a:pt x="1952" y="3199"/>
                  </a:cubicBezTo>
                  <a:cubicBezTo>
                    <a:pt x="1943" y="3209"/>
                    <a:pt x="1943" y="3209"/>
                    <a:pt x="1943" y="3209"/>
                  </a:cubicBezTo>
                  <a:cubicBezTo>
                    <a:pt x="1936" y="3220"/>
                    <a:pt x="1936" y="3220"/>
                    <a:pt x="1936" y="3220"/>
                  </a:cubicBezTo>
                  <a:cubicBezTo>
                    <a:pt x="1927" y="3231"/>
                    <a:pt x="1927" y="3231"/>
                    <a:pt x="1927" y="3231"/>
                  </a:cubicBezTo>
                  <a:cubicBezTo>
                    <a:pt x="1921" y="3242"/>
                    <a:pt x="1921" y="3242"/>
                    <a:pt x="1921" y="3242"/>
                  </a:cubicBezTo>
                  <a:cubicBezTo>
                    <a:pt x="1915" y="3251"/>
                    <a:pt x="1915" y="3251"/>
                    <a:pt x="1915" y="3251"/>
                  </a:cubicBezTo>
                  <a:cubicBezTo>
                    <a:pt x="1907" y="3263"/>
                    <a:pt x="1907" y="3263"/>
                    <a:pt x="1907" y="3263"/>
                  </a:cubicBezTo>
                  <a:cubicBezTo>
                    <a:pt x="1896" y="3271"/>
                    <a:pt x="1896" y="3271"/>
                    <a:pt x="1896" y="3271"/>
                  </a:cubicBezTo>
                  <a:cubicBezTo>
                    <a:pt x="1890" y="3282"/>
                    <a:pt x="1890" y="3282"/>
                    <a:pt x="1890" y="3282"/>
                  </a:cubicBezTo>
                  <a:cubicBezTo>
                    <a:pt x="1879" y="3292"/>
                    <a:pt x="1879" y="3292"/>
                    <a:pt x="1879" y="3292"/>
                  </a:cubicBezTo>
                  <a:cubicBezTo>
                    <a:pt x="1873" y="3301"/>
                    <a:pt x="1873" y="3301"/>
                    <a:pt x="1873" y="3301"/>
                  </a:cubicBezTo>
                  <a:cubicBezTo>
                    <a:pt x="1863" y="3311"/>
                    <a:pt x="1863" y="3311"/>
                    <a:pt x="1863" y="3311"/>
                  </a:cubicBezTo>
                  <a:cubicBezTo>
                    <a:pt x="1854" y="3319"/>
                    <a:pt x="1854" y="3319"/>
                    <a:pt x="1854" y="3319"/>
                  </a:cubicBezTo>
                  <a:cubicBezTo>
                    <a:pt x="1845" y="3329"/>
                    <a:pt x="1845" y="3329"/>
                    <a:pt x="1845" y="3329"/>
                  </a:cubicBezTo>
                  <a:cubicBezTo>
                    <a:pt x="1838" y="3340"/>
                    <a:pt x="1838" y="3340"/>
                    <a:pt x="1838" y="3340"/>
                  </a:cubicBezTo>
                  <a:cubicBezTo>
                    <a:pt x="1828" y="3346"/>
                    <a:pt x="1828" y="3346"/>
                    <a:pt x="1828" y="3346"/>
                  </a:cubicBezTo>
                  <a:cubicBezTo>
                    <a:pt x="1819" y="3357"/>
                    <a:pt x="1819" y="3357"/>
                    <a:pt x="1819" y="3357"/>
                  </a:cubicBezTo>
                  <a:cubicBezTo>
                    <a:pt x="1811" y="3366"/>
                    <a:pt x="1811" y="3366"/>
                    <a:pt x="1811" y="3366"/>
                  </a:cubicBezTo>
                  <a:cubicBezTo>
                    <a:pt x="1801" y="3375"/>
                    <a:pt x="1801" y="3375"/>
                    <a:pt x="1801" y="3375"/>
                  </a:cubicBezTo>
                  <a:cubicBezTo>
                    <a:pt x="1791" y="3383"/>
                    <a:pt x="1791" y="3383"/>
                    <a:pt x="1791" y="3383"/>
                  </a:cubicBezTo>
                  <a:cubicBezTo>
                    <a:pt x="1781" y="3392"/>
                    <a:pt x="1781" y="3392"/>
                    <a:pt x="1781" y="3392"/>
                  </a:cubicBezTo>
                  <a:cubicBezTo>
                    <a:pt x="1772" y="3402"/>
                    <a:pt x="1772" y="3402"/>
                    <a:pt x="1772" y="3402"/>
                  </a:cubicBezTo>
                  <a:cubicBezTo>
                    <a:pt x="1762" y="3410"/>
                    <a:pt x="1762" y="3410"/>
                    <a:pt x="1762" y="3410"/>
                  </a:cubicBezTo>
                  <a:cubicBezTo>
                    <a:pt x="1751" y="3418"/>
                    <a:pt x="1751" y="3418"/>
                    <a:pt x="1751" y="3418"/>
                  </a:cubicBezTo>
                  <a:cubicBezTo>
                    <a:pt x="1743" y="3425"/>
                    <a:pt x="1743" y="3425"/>
                    <a:pt x="1743" y="3425"/>
                  </a:cubicBezTo>
                  <a:cubicBezTo>
                    <a:pt x="1732" y="3433"/>
                    <a:pt x="1732" y="3433"/>
                    <a:pt x="1732" y="3433"/>
                  </a:cubicBezTo>
                  <a:cubicBezTo>
                    <a:pt x="1720" y="3441"/>
                    <a:pt x="1720" y="3441"/>
                    <a:pt x="1720" y="3441"/>
                  </a:cubicBezTo>
                  <a:cubicBezTo>
                    <a:pt x="1713" y="3451"/>
                    <a:pt x="1713" y="3451"/>
                    <a:pt x="1713" y="3451"/>
                  </a:cubicBezTo>
                  <a:cubicBezTo>
                    <a:pt x="1701" y="3458"/>
                    <a:pt x="1701" y="3458"/>
                    <a:pt x="1701" y="3458"/>
                  </a:cubicBezTo>
                  <a:cubicBezTo>
                    <a:pt x="1692" y="3465"/>
                    <a:pt x="1692" y="3465"/>
                    <a:pt x="1692" y="3465"/>
                  </a:cubicBezTo>
                  <a:cubicBezTo>
                    <a:pt x="1680" y="3472"/>
                    <a:pt x="1680" y="3472"/>
                    <a:pt x="1680" y="3472"/>
                  </a:cubicBezTo>
                  <a:cubicBezTo>
                    <a:pt x="1669" y="3478"/>
                    <a:pt x="1669" y="3478"/>
                    <a:pt x="1669" y="3478"/>
                  </a:cubicBezTo>
                  <a:cubicBezTo>
                    <a:pt x="1658" y="3486"/>
                    <a:pt x="1658" y="3486"/>
                    <a:pt x="1658" y="3486"/>
                  </a:cubicBezTo>
                  <a:cubicBezTo>
                    <a:pt x="1648" y="3491"/>
                    <a:pt x="1648" y="3491"/>
                    <a:pt x="1648" y="3491"/>
                  </a:cubicBezTo>
                  <a:cubicBezTo>
                    <a:pt x="1636" y="3500"/>
                    <a:pt x="1636" y="3500"/>
                    <a:pt x="1636" y="3500"/>
                  </a:cubicBezTo>
                  <a:cubicBezTo>
                    <a:pt x="1627" y="3507"/>
                    <a:pt x="1627" y="3507"/>
                    <a:pt x="1627" y="3507"/>
                  </a:cubicBezTo>
                  <a:cubicBezTo>
                    <a:pt x="1615" y="3514"/>
                    <a:pt x="1615" y="3514"/>
                    <a:pt x="1615" y="3514"/>
                  </a:cubicBezTo>
                  <a:cubicBezTo>
                    <a:pt x="1603" y="3521"/>
                    <a:pt x="1603" y="3521"/>
                    <a:pt x="1603" y="3521"/>
                  </a:cubicBezTo>
                  <a:cubicBezTo>
                    <a:pt x="1592" y="3526"/>
                    <a:pt x="1592" y="3526"/>
                    <a:pt x="1592" y="3526"/>
                  </a:cubicBezTo>
                  <a:cubicBezTo>
                    <a:pt x="1582" y="3534"/>
                    <a:pt x="1582" y="3534"/>
                    <a:pt x="1582" y="3534"/>
                  </a:cubicBezTo>
                  <a:cubicBezTo>
                    <a:pt x="1570" y="3538"/>
                    <a:pt x="1570" y="3538"/>
                    <a:pt x="1570" y="3538"/>
                  </a:cubicBezTo>
                  <a:cubicBezTo>
                    <a:pt x="1558" y="3546"/>
                    <a:pt x="1558" y="3546"/>
                    <a:pt x="1558" y="3546"/>
                  </a:cubicBezTo>
                  <a:cubicBezTo>
                    <a:pt x="1536" y="3556"/>
                    <a:pt x="1536" y="3556"/>
                    <a:pt x="1536" y="3556"/>
                  </a:cubicBezTo>
                  <a:cubicBezTo>
                    <a:pt x="1511" y="3568"/>
                    <a:pt x="1511" y="3568"/>
                    <a:pt x="1511" y="3568"/>
                  </a:cubicBezTo>
                  <a:cubicBezTo>
                    <a:pt x="1488" y="3579"/>
                    <a:pt x="1488" y="3579"/>
                    <a:pt x="1488" y="3579"/>
                  </a:cubicBezTo>
                  <a:cubicBezTo>
                    <a:pt x="1462" y="3588"/>
                    <a:pt x="1462" y="3588"/>
                    <a:pt x="1462" y="3588"/>
                  </a:cubicBezTo>
                  <a:cubicBezTo>
                    <a:pt x="1439" y="3598"/>
                    <a:pt x="1439" y="3598"/>
                    <a:pt x="1439" y="3598"/>
                  </a:cubicBezTo>
                  <a:cubicBezTo>
                    <a:pt x="1414" y="3605"/>
                    <a:pt x="1414" y="3605"/>
                    <a:pt x="1414" y="3605"/>
                  </a:cubicBezTo>
                  <a:cubicBezTo>
                    <a:pt x="1391" y="3615"/>
                    <a:pt x="1391" y="3615"/>
                    <a:pt x="1391" y="3615"/>
                  </a:cubicBezTo>
                  <a:cubicBezTo>
                    <a:pt x="1364" y="3624"/>
                    <a:pt x="1364" y="3624"/>
                    <a:pt x="1364" y="3624"/>
                  </a:cubicBezTo>
                  <a:cubicBezTo>
                    <a:pt x="1337" y="3629"/>
                    <a:pt x="1337" y="3629"/>
                    <a:pt x="1337" y="3629"/>
                  </a:cubicBezTo>
                  <a:cubicBezTo>
                    <a:pt x="1314" y="3635"/>
                    <a:pt x="1314" y="3635"/>
                    <a:pt x="1314" y="3635"/>
                  </a:cubicBezTo>
                  <a:cubicBezTo>
                    <a:pt x="1288" y="3642"/>
                    <a:pt x="1288" y="3642"/>
                    <a:pt x="1288" y="3642"/>
                  </a:cubicBezTo>
                  <a:cubicBezTo>
                    <a:pt x="1234" y="3650"/>
                    <a:pt x="1234" y="3650"/>
                    <a:pt x="1234" y="3650"/>
                  </a:cubicBezTo>
                  <a:cubicBezTo>
                    <a:pt x="1180" y="3659"/>
                    <a:pt x="1180" y="3659"/>
                    <a:pt x="1180" y="3659"/>
                  </a:cubicBezTo>
                  <a:cubicBezTo>
                    <a:pt x="1072" y="3662"/>
                    <a:pt x="1072" y="3662"/>
                    <a:pt x="1072" y="3662"/>
                  </a:cubicBezTo>
                  <a:cubicBezTo>
                    <a:pt x="964" y="3659"/>
                    <a:pt x="964" y="3659"/>
                    <a:pt x="964" y="3659"/>
                  </a:cubicBezTo>
                  <a:cubicBezTo>
                    <a:pt x="855" y="3642"/>
                    <a:pt x="855" y="3642"/>
                    <a:pt x="855" y="3642"/>
                  </a:cubicBezTo>
                  <a:cubicBezTo>
                    <a:pt x="803" y="3629"/>
                    <a:pt x="803" y="3629"/>
                    <a:pt x="803" y="3629"/>
                  </a:cubicBezTo>
                  <a:cubicBezTo>
                    <a:pt x="779" y="3624"/>
                    <a:pt x="779" y="3624"/>
                    <a:pt x="779" y="3624"/>
                  </a:cubicBezTo>
                  <a:cubicBezTo>
                    <a:pt x="754" y="3615"/>
                    <a:pt x="754" y="3615"/>
                    <a:pt x="754" y="3615"/>
                  </a:cubicBezTo>
                  <a:cubicBezTo>
                    <a:pt x="729" y="3608"/>
                    <a:pt x="729" y="3608"/>
                    <a:pt x="729" y="3608"/>
                  </a:cubicBezTo>
                  <a:cubicBezTo>
                    <a:pt x="702" y="3598"/>
                    <a:pt x="702" y="3598"/>
                    <a:pt x="702" y="3598"/>
                  </a:cubicBezTo>
                  <a:cubicBezTo>
                    <a:pt x="678" y="3589"/>
                    <a:pt x="678" y="3589"/>
                    <a:pt x="678" y="3589"/>
                  </a:cubicBezTo>
                  <a:cubicBezTo>
                    <a:pt x="655" y="3579"/>
                    <a:pt x="655" y="3579"/>
                    <a:pt x="655" y="3579"/>
                  </a:cubicBezTo>
                  <a:cubicBezTo>
                    <a:pt x="631" y="3568"/>
                    <a:pt x="631" y="3568"/>
                    <a:pt x="631" y="3568"/>
                  </a:cubicBezTo>
                  <a:cubicBezTo>
                    <a:pt x="610" y="3556"/>
                    <a:pt x="610" y="3556"/>
                    <a:pt x="610" y="3556"/>
                  </a:cubicBezTo>
                  <a:cubicBezTo>
                    <a:pt x="584" y="3547"/>
                    <a:pt x="584" y="3547"/>
                    <a:pt x="584" y="3547"/>
                  </a:cubicBezTo>
                  <a:cubicBezTo>
                    <a:pt x="559" y="3535"/>
                    <a:pt x="559" y="3535"/>
                    <a:pt x="559" y="3535"/>
                  </a:cubicBezTo>
                  <a:cubicBezTo>
                    <a:pt x="551" y="3526"/>
                    <a:pt x="551" y="3526"/>
                    <a:pt x="551" y="3526"/>
                  </a:cubicBezTo>
                  <a:cubicBezTo>
                    <a:pt x="539" y="3521"/>
                    <a:pt x="539" y="3521"/>
                    <a:pt x="539" y="3521"/>
                  </a:cubicBezTo>
                  <a:cubicBezTo>
                    <a:pt x="526" y="3514"/>
                    <a:pt x="526" y="3514"/>
                    <a:pt x="526" y="3514"/>
                  </a:cubicBezTo>
                  <a:cubicBezTo>
                    <a:pt x="518" y="3507"/>
                    <a:pt x="518" y="3507"/>
                    <a:pt x="518" y="3507"/>
                  </a:cubicBezTo>
                  <a:cubicBezTo>
                    <a:pt x="505" y="3500"/>
                    <a:pt x="505" y="3500"/>
                    <a:pt x="505" y="3500"/>
                  </a:cubicBezTo>
                  <a:cubicBezTo>
                    <a:pt x="493" y="3493"/>
                    <a:pt x="493" y="3493"/>
                    <a:pt x="493" y="3493"/>
                  </a:cubicBezTo>
                  <a:cubicBezTo>
                    <a:pt x="485" y="3486"/>
                    <a:pt x="485" y="3486"/>
                    <a:pt x="485" y="3486"/>
                  </a:cubicBezTo>
                  <a:cubicBezTo>
                    <a:pt x="472" y="3478"/>
                    <a:pt x="472" y="3478"/>
                    <a:pt x="472" y="3478"/>
                  </a:cubicBezTo>
                  <a:cubicBezTo>
                    <a:pt x="462" y="3472"/>
                    <a:pt x="462" y="3472"/>
                    <a:pt x="462" y="3472"/>
                  </a:cubicBezTo>
                  <a:cubicBezTo>
                    <a:pt x="453" y="3465"/>
                    <a:pt x="453" y="3465"/>
                    <a:pt x="453" y="3465"/>
                  </a:cubicBezTo>
                  <a:cubicBezTo>
                    <a:pt x="443" y="3458"/>
                    <a:pt x="443" y="3458"/>
                    <a:pt x="443" y="3458"/>
                  </a:cubicBezTo>
                  <a:cubicBezTo>
                    <a:pt x="431" y="3451"/>
                    <a:pt x="431" y="3451"/>
                    <a:pt x="431" y="3451"/>
                  </a:cubicBezTo>
                  <a:cubicBezTo>
                    <a:pt x="422" y="3443"/>
                    <a:pt x="422" y="3443"/>
                    <a:pt x="422" y="3443"/>
                  </a:cubicBezTo>
                  <a:cubicBezTo>
                    <a:pt x="410" y="3435"/>
                    <a:pt x="410" y="3435"/>
                    <a:pt x="410" y="3435"/>
                  </a:cubicBezTo>
                  <a:cubicBezTo>
                    <a:pt x="399" y="3425"/>
                    <a:pt x="399" y="3425"/>
                    <a:pt x="399" y="3425"/>
                  </a:cubicBezTo>
                  <a:cubicBezTo>
                    <a:pt x="391" y="3418"/>
                    <a:pt x="391" y="3418"/>
                    <a:pt x="391" y="3418"/>
                  </a:cubicBezTo>
                  <a:cubicBezTo>
                    <a:pt x="380" y="3410"/>
                    <a:pt x="380" y="3410"/>
                    <a:pt x="380" y="3410"/>
                  </a:cubicBezTo>
                  <a:cubicBezTo>
                    <a:pt x="369" y="3402"/>
                    <a:pt x="369" y="3402"/>
                    <a:pt x="369" y="3402"/>
                  </a:cubicBezTo>
                  <a:cubicBezTo>
                    <a:pt x="361" y="3393"/>
                    <a:pt x="361" y="3393"/>
                    <a:pt x="361" y="3393"/>
                  </a:cubicBezTo>
                  <a:cubicBezTo>
                    <a:pt x="350" y="3383"/>
                    <a:pt x="350" y="3383"/>
                    <a:pt x="350" y="3383"/>
                  </a:cubicBezTo>
                  <a:cubicBezTo>
                    <a:pt x="344" y="3375"/>
                    <a:pt x="344" y="3375"/>
                    <a:pt x="344" y="3375"/>
                  </a:cubicBezTo>
                  <a:cubicBezTo>
                    <a:pt x="333" y="3366"/>
                    <a:pt x="333" y="3366"/>
                    <a:pt x="333" y="3366"/>
                  </a:cubicBezTo>
                  <a:cubicBezTo>
                    <a:pt x="323" y="3358"/>
                    <a:pt x="323" y="3358"/>
                    <a:pt x="323" y="3358"/>
                  </a:cubicBezTo>
                  <a:cubicBezTo>
                    <a:pt x="314" y="3348"/>
                    <a:pt x="314" y="3348"/>
                    <a:pt x="314" y="3348"/>
                  </a:cubicBezTo>
                  <a:cubicBezTo>
                    <a:pt x="303" y="3340"/>
                    <a:pt x="303" y="3340"/>
                    <a:pt x="303" y="3340"/>
                  </a:cubicBezTo>
                  <a:cubicBezTo>
                    <a:pt x="296" y="3331"/>
                    <a:pt x="296" y="3331"/>
                    <a:pt x="296" y="3331"/>
                  </a:cubicBezTo>
                  <a:cubicBezTo>
                    <a:pt x="288" y="3321"/>
                    <a:pt x="288" y="3321"/>
                    <a:pt x="288" y="3321"/>
                  </a:cubicBezTo>
                  <a:cubicBezTo>
                    <a:pt x="279" y="3311"/>
                    <a:pt x="279" y="3311"/>
                    <a:pt x="279" y="3311"/>
                  </a:cubicBezTo>
                  <a:cubicBezTo>
                    <a:pt x="270" y="3301"/>
                    <a:pt x="270" y="3301"/>
                    <a:pt x="270" y="3301"/>
                  </a:cubicBezTo>
                  <a:cubicBezTo>
                    <a:pt x="261" y="3292"/>
                    <a:pt x="261" y="3292"/>
                    <a:pt x="261" y="3292"/>
                  </a:cubicBezTo>
                  <a:cubicBezTo>
                    <a:pt x="255" y="3282"/>
                    <a:pt x="255" y="3282"/>
                    <a:pt x="255" y="3282"/>
                  </a:cubicBezTo>
                  <a:cubicBezTo>
                    <a:pt x="246" y="3271"/>
                    <a:pt x="246" y="3271"/>
                    <a:pt x="246" y="3271"/>
                  </a:cubicBezTo>
                  <a:cubicBezTo>
                    <a:pt x="237" y="3263"/>
                    <a:pt x="237" y="3263"/>
                    <a:pt x="237" y="3263"/>
                  </a:cubicBezTo>
                  <a:cubicBezTo>
                    <a:pt x="230" y="3252"/>
                    <a:pt x="230" y="3252"/>
                    <a:pt x="230" y="3252"/>
                  </a:cubicBezTo>
                  <a:cubicBezTo>
                    <a:pt x="220" y="3242"/>
                    <a:pt x="220" y="3242"/>
                    <a:pt x="220" y="3242"/>
                  </a:cubicBezTo>
                  <a:cubicBezTo>
                    <a:pt x="211" y="3231"/>
                    <a:pt x="211" y="3231"/>
                    <a:pt x="211" y="3231"/>
                  </a:cubicBezTo>
                  <a:cubicBezTo>
                    <a:pt x="206" y="3220"/>
                    <a:pt x="206" y="3220"/>
                    <a:pt x="206" y="3220"/>
                  </a:cubicBezTo>
                  <a:cubicBezTo>
                    <a:pt x="199" y="3210"/>
                    <a:pt x="199" y="3210"/>
                    <a:pt x="199" y="3210"/>
                  </a:cubicBezTo>
                  <a:cubicBezTo>
                    <a:pt x="190" y="3199"/>
                    <a:pt x="190" y="3199"/>
                    <a:pt x="190" y="3199"/>
                  </a:cubicBezTo>
                  <a:cubicBezTo>
                    <a:pt x="185" y="3189"/>
                    <a:pt x="185" y="3189"/>
                    <a:pt x="185" y="3189"/>
                  </a:cubicBezTo>
                  <a:cubicBezTo>
                    <a:pt x="176" y="3179"/>
                    <a:pt x="176" y="3179"/>
                    <a:pt x="176" y="3179"/>
                  </a:cubicBezTo>
                  <a:cubicBezTo>
                    <a:pt x="170" y="3168"/>
                    <a:pt x="170" y="3168"/>
                    <a:pt x="170" y="3168"/>
                  </a:cubicBezTo>
                  <a:cubicBezTo>
                    <a:pt x="162" y="3156"/>
                    <a:pt x="162" y="3156"/>
                    <a:pt x="162" y="3156"/>
                  </a:cubicBezTo>
                  <a:cubicBezTo>
                    <a:pt x="155" y="3144"/>
                    <a:pt x="155" y="3144"/>
                    <a:pt x="155" y="3144"/>
                  </a:cubicBezTo>
                  <a:cubicBezTo>
                    <a:pt x="150" y="3135"/>
                    <a:pt x="150" y="3135"/>
                    <a:pt x="150" y="3135"/>
                  </a:cubicBezTo>
                  <a:cubicBezTo>
                    <a:pt x="143" y="3123"/>
                    <a:pt x="143" y="3123"/>
                    <a:pt x="143" y="3123"/>
                  </a:cubicBezTo>
                  <a:cubicBezTo>
                    <a:pt x="137" y="3110"/>
                    <a:pt x="137" y="3110"/>
                    <a:pt x="137" y="3110"/>
                  </a:cubicBezTo>
                  <a:cubicBezTo>
                    <a:pt x="129" y="3100"/>
                    <a:pt x="129" y="3100"/>
                    <a:pt x="129" y="3100"/>
                  </a:cubicBezTo>
                  <a:cubicBezTo>
                    <a:pt x="122" y="3090"/>
                    <a:pt x="122" y="3090"/>
                    <a:pt x="122" y="3090"/>
                  </a:cubicBezTo>
                  <a:cubicBezTo>
                    <a:pt x="115" y="3077"/>
                    <a:pt x="115" y="3077"/>
                    <a:pt x="115" y="3077"/>
                  </a:cubicBezTo>
                  <a:cubicBezTo>
                    <a:pt x="112" y="3065"/>
                    <a:pt x="112" y="3065"/>
                    <a:pt x="112" y="3065"/>
                  </a:cubicBezTo>
                  <a:cubicBezTo>
                    <a:pt x="106" y="3055"/>
                    <a:pt x="106" y="3055"/>
                    <a:pt x="106" y="3055"/>
                  </a:cubicBezTo>
                  <a:cubicBezTo>
                    <a:pt x="100" y="3042"/>
                    <a:pt x="100" y="3042"/>
                    <a:pt x="100" y="3042"/>
                  </a:cubicBezTo>
                  <a:cubicBezTo>
                    <a:pt x="94" y="3030"/>
                    <a:pt x="94" y="3030"/>
                    <a:pt x="94" y="3030"/>
                  </a:cubicBezTo>
                  <a:cubicBezTo>
                    <a:pt x="89" y="3018"/>
                    <a:pt x="89" y="3018"/>
                    <a:pt x="89" y="3018"/>
                  </a:cubicBezTo>
                  <a:cubicBezTo>
                    <a:pt x="83" y="3004"/>
                    <a:pt x="83" y="3004"/>
                    <a:pt x="83" y="3004"/>
                  </a:cubicBezTo>
                  <a:cubicBezTo>
                    <a:pt x="73" y="2984"/>
                    <a:pt x="73" y="2984"/>
                    <a:pt x="73" y="2984"/>
                  </a:cubicBezTo>
                  <a:cubicBezTo>
                    <a:pt x="65" y="2957"/>
                    <a:pt x="65" y="2957"/>
                    <a:pt x="65" y="2957"/>
                  </a:cubicBezTo>
                  <a:cubicBezTo>
                    <a:pt x="56" y="2932"/>
                    <a:pt x="56" y="2932"/>
                    <a:pt x="56" y="2932"/>
                  </a:cubicBezTo>
                  <a:cubicBezTo>
                    <a:pt x="48" y="2906"/>
                    <a:pt x="48" y="2906"/>
                    <a:pt x="48" y="2906"/>
                  </a:cubicBezTo>
                  <a:cubicBezTo>
                    <a:pt x="40" y="2882"/>
                    <a:pt x="40" y="2882"/>
                    <a:pt x="40" y="2882"/>
                  </a:cubicBezTo>
                  <a:cubicBezTo>
                    <a:pt x="33" y="2858"/>
                    <a:pt x="33" y="2858"/>
                    <a:pt x="33" y="2858"/>
                  </a:cubicBezTo>
                  <a:cubicBezTo>
                    <a:pt x="27" y="2829"/>
                    <a:pt x="27" y="2829"/>
                    <a:pt x="27" y="2829"/>
                  </a:cubicBezTo>
                  <a:cubicBezTo>
                    <a:pt x="23" y="2805"/>
                    <a:pt x="23" y="2805"/>
                    <a:pt x="23" y="2805"/>
                  </a:cubicBezTo>
                  <a:cubicBezTo>
                    <a:pt x="13" y="2751"/>
                    <a:pt x="13" y="2751"/>
                    <a:pt x="13" y="2751"/>
                  </a:cubicBezTo>
                  <a:cubicBezTo>
                    <a:pt x="4" y="2699"/>
                    <a:pt x="4" y="2699"/>
                    <a:pt x="4" y="2699"/>
                  </a:cubicBezTo>
                  <a:cubicBezTo>
                    <a:pt x="0" y="2587"/>
                    <a:pt x="0" y="2587"/>
                    <a:pt x="0" y="2587"/>
                  </a:cubicBezTo>
                  <a:cubicBezTo>
                    <a:pt x="0" y="1709"/>
                    <a:pt x="0" y="1709"/>
                    <a:pt x="0" y="1709"/>
                  </a:cubicBezTo>
                  <a:cubicBezTo>
                    <a:pt x="118" y="1709"/>
                    <a:pt x="118" y="1709"/>
                    <a:pt x="118" y="1709"/>
                  </a:cubicBezTo>
                  <a:cubicBezTo>
                    <a:pt x="118" y="948"/>
                    <a:pt x="118" y="948"/>
                    <a:pt x="118" y="948"/>
                  </a:cubicBezTo>
                  <a:cubicBezTo>
                    <a:pt x="426" y="948"/>
                    <a:pt x="426" y="948"/>
                    <a:pt x="426" y="948"/>
                  </a:cubicBezTo>
                  <a:cubicBezTo>
                    <a:pt x="426" y="1709"/>
                    <a:pt x="426" y="1709"/>
                    <a:pt x="426" y="1709"/>
                  </a:cubicBezTo>
                  <a:cubicBezTo>
                    <a:pt x="1707" y="1709"/>
                    <a:pt x="1707" y="1709"/>
                    <a:pt x="1707" y="1709"/>
                  </a:cubicBezTo>
                  <a:cubicBezTo>
                    <a:pt x="1707" y="948"/>
                    <a:pt x="1707" y="948"/>
                    <a:pt x="1707" y="948"/>
                  </a:cubicBezTo>
                  <a:cubicBezTo>
                    <a:pt x="1708" y="948"/>
                    <a:pt x="1708" y="948"/>
                    <a:pt x="1708" y="948"/>
                  </a:cubicBezTo>
                  <a:cubicBezTo>
                    <a:pt x="1708" y="594"/>
                    <a:pt x="1421" y="307"/>
                    <a:pt x="1066" y="307"/>
                  </a:cubicBezTo>
                  <a:cubicBezTo>
                    <a:pt x="712" y="307"/>
                    <a:pt x="425" y="594"/>
                    <a:pt x="425" y="948"/>
                  </a:cubicBezTo>
                  <a:cubicBezTo>
                    <a:pt x="118" y="948"/>
                    <a:pt x="118" y="948"/>
                    <a:pt x="118" y="948"/>
                  </a:cubicBezTo>
                  <a:cubicBezTo>
                    <a:pt x="118" y="425"/>
                    <a:pt x="542" y="0"/>
                    <a:pt x="1066" y="0"/>
                  </a:cubicBezTo>
                  <a:cubicBezTo>
                    <a:pt x="1590" y="0"/>
                    <a:pt x="2015" y="425"/>
                    <a:pt x="2015" y="948"/>
                  </a:cubicBezTo>
                  <a:cubicBezTo>
                    <a:pt x="2015" y="1709"/>
                    <a:pt x="2015" y="1709"/>
                    <a:pt x="2015" y="1709"/>
                  </a:cubicBezTo>
                  <a:lnTo>
                    <a:pt x="2143" y="1709"/>
                  </a:lnTo>
                  <a:close/>
                  <a:moveTo>
                    <a:pt x="1948" y="2587"/>
                  </a:moveTo>
                  <a:cubicBezTo>
                    <a:pt x="1948" y="1906"/>
                    <a:pt x="1948" y="1906"/>
                    <a:pt x="1948" y="1906"/>
                  </a:cubicBezTo>
                  <a:cubicBezTo>
                    <a:pt x="193" y="1906"/>
                    <a:pt x="193" y="1906"/>
                    <a:pt x="193" y="1906"/>
                  </a:cubicBezTo>
                  <a:cubicBezTo>
                    <a:pt x="193" y="2587"/>
                    <a:pt x="193" y="2587"/>
                    <a:pt x="193" y="2587"/>
                  </a:cubicBezTo>
                  <a:cubicBezTo>
                    <a:pt x="199" y="2678"/>
                    <a:pt x="199" y="2678"/>
                    <a:pt x="199" y="2678"/>
                  </a:cubicBezTo>
                  <a:cubicBezTo>
                    <a:pt x="206" y="2721"/>
                    <a:pt x="206" y="2721"/>
                    <a:pt x="206" y="2721"/>
                  </a:cubicBezTo>
                  <a:cubicBezTo>
                    <a:pt x="211" y="2765"/>
                    <a:pt x="211" y="2765"/>
                    <a:pt x="211" y="2765"/>
                  </a:cubicBezTo>
                  <a:cubicBezTo>
                    <a:pt x="218" y="2788"/>
                    <a:pt x="218" y="2788"/>
                    <a:pt x="218" y="2788"/>
                  </a:cubicBezTo>
                  <a:cubicBezTo>
                    <a:pt x="222" y="2808"/>
                    <a:pt x="222" y="2808"/>
                    <a:pt x="222" y="2808"/>
                  </a:cubicBezTo>
                  <a:cubicBezTo>
                    <a:pt x="226" y="2827"/>
                    <a:pt x="226" y="2827"/>
                    <a:pt x="226" y="2827"/>
                  </a:cubicBezTo>
                  <a:cubicBezTo>
                    <a:pt x="234" y="2850"/>
                    <a:pt x="234" y="2850"/>
                    <a:pt x="234" y="2850"/>
                  </a:cubicBezTo>
                  <a:cubicBezTo>
                    <a:pt x="241" y="2870"/>
                    <a:pt x="241" y="2870"/>
                    <a:pt x="241" y="2870"/>
                  </a:cubicBezTo>
                  <a:cubicBezTo>
                    <a:pt x="247" y="2891"/>
                    <a:pt x="247" y="2891"/>
                    <a:pt x="247" y="2891"/>
                  </a:cubicBezTo>
                  <a:cubicBezTo>
                    <a:pt x="255" y="2910"/>
                    <a:pt x="255" y="2910"/>
                    <a:pt x="255" y="2910"/>
                  </a:cubicBezTo>
                  <a:cubicBezTo>
                    <a:pt x="263" y="2931"/>
                    <a:pt x="263" y="2931"/>
                    <a:pt x="263" y="2931"/>
                  </a:cubicBezTo>
                  <a:cubicBezTo>
                    <a:pt x="269" y="2939"/>
                    <a:pt x="269" y="2939"/>
                    <a:pt x="269" y="2939"/>
                  </a:cubicBezTo>
                  <a:cubicBezTo>
                    <a:pt x="272" y="2950"/>
                    <a:pt x="272" y="2950"/>
                    <a:pt x="272" y="2950"/>
                  </a:cubicBezTo>
                  <a:cubicBezTo>
                    <a:pt x="277" y="2961"/>
                    <a:pt x="277" y="2961"/>
                    <a:pt x="277" y="2961"/>
                  </a:cubicBezTo>
                  <a:cubicBezTo>
                    <a:pt x="282" y="2969"/>
                    <a:pt x="282" y="2969"/>
                    <a:pt x="282" y="2969"/>
                  </a:cubicBezTo>
                  <a:cubicBezTo>
                    <a:pt x="286" y="2980"/>
                    <a:pt x="286" y="2980"/>
                    <a:pt x="286" y="2980"/>
                  </a:cubicBezTo>
                  <a:cubicBezTo>
                    <a:pt x="290" y="2988"/>
                    <a:pt x="290" y="2988"/>
                    <a:pt x="290" y="2988"/>
                  </a:cubicBezTo>
                  <a:cubicBezTo>
                    <a:pt x="296" y="2997"/>
                    <a:pt x="296" y="2997"/>
                    <a:pt x="296" y="2997"/>
                  </a:cubicBezTo>
                  <a:cubicBezTo>
                    <a:pt x="302" y="3007"/>
                    <a:pt x="302" y="3007"/>
                    <a:pt x="302" y="3007"/>
                  </a:cubicBezTo>
                  <a:cubicBezTo>
                    <a:pt x="305" y="3017"/>
                    <a:pt x="305" y="3017"/>
                    <a:pt x="305" y="3017"/>
                  </a:cubicBezTo>
                  <a:cubicBezTo>
                    <a:pt x="311" y="3027"/>
                    <a:pt x="311" y="3027"/>
                    <a:pt x="311" y="3027"/>
                  </a:cubicBezTo>
                  <a:cubicBezTo>
                    <a:pt x="317" y="3034"/>
                    <a:pt x="317" y="3034"/>
                    <a:pt x="317" y="3034"/>
                  </a:cubicBezTo>
                  <a:cubicBezTo>
                    <a:pt x="321" y="3044"/>
                    <a:pt x="321" y="3044"/>
                    <a:pt x="321" y="3044"/>
                  </a:cubicBezTo>
                  <a:cubicBezTo>
                    <a:pt x="328" y="3055"/>
                    <a:pt x="328" y="3055"/>
                    <a:pt x="328" y="3055"/>
                  </a:cubicBezTo>
                  <a:cubicBezTo>
                    <a:pt x="333" y="3062"/>
                    <a:pt x="333" y="3062"/>
                    <a:pt x="333" y="3062"/>
                  </a:cubicBezTo>
                  <a:cubicBezTo>
                    <a:pt x="338" y="3073"/>
                    <a:pt x="338" y="3073"/>
                    <a:pt x="338" y="3073"/>
                  </a:cubicBezTo>
                  <a:cubicBezTo>
                    <a:pt x="346" y="3079"/>
                    <a:pt x="346" y="3079"/>
                    <a:pt x="346" y="3079"/>
                  </a:cubicBezTo>
                  <a:cubicBezTo>
                    <a:pt x="350" y="3090"/>
                    <a:pt x="350" y="3090"/>
                    <a:pt x="350" y="3090"/>
                  </a:cubicBezTo>
                  <a:cubicBezTo>
                    <a:pt x="358" y="3096"/>
                    <a:pt x="358" y="3096"/>
                    <a:pt x="358" y="3096"/>
                  </a:cubicBezTo>
                  <a:cubicBezTo>
                    <a:pt x="363" y="3106"/>
                    <a:pt x="363" y="3106"/>
                    <a:pt x="363" y="3106"/>
                  </a:cubicBezTo>
                  <a:cubicBezTo>
                    <a:pt x="368" y="3114"/>
                    <a:pt x="368" y="3114"/>
                    <a:pt x="368" y="3114"/>
                  </a:cubicBezTo>
                  <a:cubicBezTo>
                    <a:pt x="377" y="3123"/>
                    <a:pt x="377" y="3123"/>
                    <a:pt x="377" y="3123"/>
                  </a:cubicBezTo>
                  <a:cubicBezTo>
                    <a:pt x="381" y="3130"/>
                    <a:pt x="381" y="3130"/>
                    <a:pt x="381" y="3130"/>
                  </a:cubicBezTo>
                  <a:cubicBezTo>
                    <a:pt x="389" y="3139"/>
                    <a:pt x="389" y="3139"/>
                    <a:pt x="389" y="3139"/>
                  </a:cubicBezTo>
                  <a:cubicBezTo>
                    <a:pt x="394" y="3147"/>
                    <a:pt x="394" y="3147"/>
                    <a:pt x="394" y="3147"/>
                  </a:cubicBezTo>
                  <a:cubicBezTo>
                    <a:pt x="401" y="3156"/>
                    <a:pt x="401" y="3156"/>
                    <a:pt x="401" y="3156"/>
                  </a:cubicBezTo>
                  <a:cubicBezTo>
                    <a:pt x="408" y="3163"/>
                    <a:pt x="408" y="3163"/>
                    <a:pt x="408" y="3163"/>
                  </a:cubicBezTo>
                  <a:cubicBezTo>
                    <a:pt x="415" y="3172"/>
                    <a:pt x="415" y="3172"/>
                    <a:pt x="415" y="3172"/>
                  </a:cubicBezTo>
                  <a:cubicBezTo>
                    <a:pt x="424" y="3179"/>
                    <a:pt x="424" y="3179"/>
                    <a:pt x="424" y="3179"/>
                  </a:cubicBezTo>
                  <a:cubicBezTo>
                    <a:pt x="429" y="3187"/>
                    <a:pt x="429" y="3187"/>
                    <a:pt x="429" y="3187"/>
                  </a:cubicBezTo>
                  <a:cubicBezTo>
                    <a:pt x="437" y="3195"/>
                    <a:pt x="437" y="3195"/>
                    <a:pt x="437" y="3195"/>
                  </a:cubicBezTo>
                  <a:cubicBezTo>
                    <a:pt x="445" y="3203"/>
                    <a:pt x="445" y="3203"/>
                    <a:pt x="445" y="3203"/>
                  </a:cubicBezTo>
                  <a:cubicBezTo>
                    <a:pt x="453" y="3209"/>
                    <a:pt x="453" y="3209"/>
                    <a:pt x="453" y="3209"/>
                  </a:cubicBezTo>
                  <a:cubicBezTo>
                    <a:pt x="460" y="3217"/>
                    <a:pt x="460" y="3217"/>
                    <a:pt x="460" y="3217"/>
                  </a:cubicBezTo>
                  <a:cubicBezTo>
                    <a:pt x="466" y="3224"/>
                    <a:pt x="466" y="3224"/>
                    <a:pt x="466" y="3224"/>
                  </a:cubicBezTo>
                  <a:cubicBezTo>
                    <a:pt x="474" y="3233"/>
                    <a:pt x="474" y="3233"/>
                    <a:pt x="474" y="3233"/>
                  </a:cubicBezTo>
                  <a:cubicBezTo>
                    <a:pt x="485" y="3238"/>
                    <a:pt x="485" y="3238"/>
                    <a:pt x="485" y="3238"/>
                  </a:cubicBezTo>
                  <a:cubicBezTo>
                    <a:pt x="490" y="3247"/>
                    <a:pt x="490" y="3247"/>
                    <a:pt x="490" y="3247"/>
                  </a:cubicBezTo>
                  <a:cubicBezTo>
                    <a:pt x="497" y="3254"/>
                    <a:pt x="497" y="3254"/>
                    <a:pt x="497" y="3254"/>
                  </a:cubicBezTo>
                  <a:cubicBezTo>
                    <a:pt x="505" y="3261"/>
                    <a:pt x="505" y="3261"/>
                    <a:pt x="505" y="3261"/>
                  </a:cubicBezTo>
                  <a:cubicBezTo>
                    <a:pt x="512" y="3266"/>
                    <a:pt x="512" y="3266"/>
                    <a:pt x="512" y="3266"/>
                  </a:cubicBezTo>
                  <a:cubicBezTo>
                    <a:pt x="523" y="3273"/>
                    <a:pt x="523" y="3273"/>
                    <a:pt x="523" y="3273"/>
                  </a:cubicBezTo>
                  <a:cubicBezTo>
                    <a:pt x="532" y="3280"/>
                    <a:pt x="532" y="3280"/>
                    <a:pt x="532" y="3280"/>
                  </a:cubicBezTo>
                  <a:cubicBezTo>
                    <a:pt x="539" y="3286"/>
                    <a:pt x="539" y="3286"/>
                    <a:pt x="539" y="3286"/>
                  </a:cubicBezTo>
                  <a:cubicBezTo>
                    <a:pt x="547" y="3294"/>
                    <a:pt x="547" y="3294"/>
                    <a:pt x="547" y="3294"/>
                  </a:cubicBezTo>
                  <a:cubicBezTo>
                    <a:pt x="556" y="3299"/>
                    <a:pt x="556" y="3299"/>
                    <a:pt x="556" y="3299"/>
                  </a:cubicBezTo>
                  <a:cubicBezTo>
                    <a:pt x="565" y="3304"/>
                    <a:pt x="565" y="3304"/>
                    <a:pt x="565" y="3304"/>
                  </a:cubicBezTo>
                  <a:cubicBezTo>
                    <a:pt x="574" y="3311"/>
                    <a:pt x="574" y="3311"/>
                    <a:pt x="574" y="3311"/>
                  </a:cubicBezTo>
                  <a:cubicBezTo>
                    <a:pt x="582" y="3319"/>
                    <a:pt x="582" y="3319"/>
                    <a:pt x="582" y="3319"/>
                  </a:cubicBezTo>
                  <a:cubicBezTo>
                    <a:pt x="600" y="3329"/>
                    <a:pt x="600" y="3329"/>
                    <a:pt x="600" y="3329"/>
                  </a:cubicBezTo>
                  <a:cubicBezTo>
                    <a:pt x="617" y="3341"/>
                    <a:pt x="617" y="3341"/>
                    <a:pt x="617" y="3341"/>
                  </a:cubicBezTo>
                  <a:cubicBezTo>
                    <a:pt x="636" y="3352"/>
                    <a:pt x="636" y="3352"/>
                    <a:pt x="636" y="3352"/>
                  </a:cubicBezTo>
                  <a:cubicBezTo>
                    <a:pt x="654" y="3360"/>
                    <a:pt x="654" y="3360"/>
                    <a:pt x="654" y="3360"/>
                  </a:cubicBezTo>
                  <a:cubicBezTo>
                    <a:pt x="671" y="3373"/>
                    <a:pt x="671" y="3373"/>
                    <a:pt x="671" y="3373"/>
                  </a:cubicBezTo>
                  <a:cubicBezTo>
                    <a:pt x="692" y="3381"/>
                    <a:pt x="692" y="3381"/>
                    <a:pt x="692" y="3381"/>
                  </a:cubicBezTo>
                  <a:cubicBezTo>
                    <a:pt x="711" y="3390"/>
                    <a:pt x="711" y="3390"/>
                    <a:pt x="711" y="3390"/>
                  </a:cubicBezTo>
                  <a:cubicBezTo>
                    <a:pt x="731" y="3399"/>
                    <a:pt x="731" y="3399"/>
                    <a:pt x="731" y="3399"/>
                  </a:cubicBezTo>
                  <a:cubicBezTo>
                    <a:pt x="750" y="3408"/>
                    <a:pt x="750" y="3408"/>
                    <a:pt x="750" y="3408"/>
                  </a:cubicBezTo>
                  <a:cubicBezTo>
                    <a:pt x="770" y="3414"/>
                    <a:pt x="770" y="3414"/>
                    <a:pt x="770" y="3414"/>
                  </a:cubicBezTo>
                  <a:cubicBezTo>
                    <a:pt x="789" y="3422"/>
                    <a:pt x="789" y="3422"/>
                    <a:pt x="789" y="3422"/>
                  </a:cubicBezTo>
                  <a:cubicBezTo>
                    <a:pt x="810" y="3429"/>
                    <a:pt x="810" y="3429"/>
                    <a:pt x="810" y="3429"/>
                  </a:cubicBezTo>
                  <a:cubicBezTo>
                    <a:pt x="830" y="3435"/>
                    <a:pt x="830" y="3435"/>
                    <a:pt x="830" y="3435"/>
                  </a:cubicBezTo>
                  <a:cubicBezTo>
                    <a:pt x="853" y="3441"/>
                    <a:pt x="853" y="3441"/>
                    <a:pt x="853" y="3441"/>
                  </a:cubicBezTo>
                  <a:cubicBezTo>
                    <a:pt x="894" y="3451"/>
                    <a:pt x="894" y="3451"/>
                    <a:pt x="894" y="3451"/>
                  </a:cubicBezTo>
                  <a:cubicBezTo>
                    <a:pt x="938" y="3458"/>
                    <a:pt x="938" y="3458"/>
                    <a:pt x="938" y="3458"/>
                  </a:cubicBezTo>
                  <a:cubicBezTo>
                    <a:pt x="983" y="3465"/>
                    <a:pt x="983" y="3465"/>
                    <a:pt x="983" y="3465"/>
                  </a:cubicBezTo>
                  <a:cubicBezTo>
                    <a:pt x="1072" y="3468"/>
                    <a:pt x="1072" y="3468"/>
                    <a:pt x="1072" y="3468"/>
                  </a:cubicBezTo>
                  <a:cubicBezTo>
                    <a:pt x="1161" y="3465"/>
                    <a:pt x="1161" y="3465"/>
                    <a:pt x="1161" y="3465"/>
                  </a:cubicBezTo>
                  <a:cubicBezTo>
                    <a:pt x="1248" y="3451"/>
                    <a:pt x="1248" y="3451"/>
                    <a:pt x="1248" y="3451"/>
                  </a:cubicBezTo>
                  <a:cubicBezTo>
                    <a:pt x="1290" y="3439"/>
                    <a:pt x="1290" y="3439"/>
                    <a:pt x="1290" y="3439"/>
                  </a:cubicBezTo>
                  <a:cubicBezTo>
                    <a:pt x="1331" y="3429"/>
                    <a:pt x="1331" y="3429"/>
                    <a:pt x="1331" y="3429"/>
                  </a:cubicBezTo>
                  <a:cubicBezTo>
                    <a:pt x="1350" y="3422"/>
                    <a:pt x="1350" y="3422"/>
                    <a:pt x="1350" y="3422"/>
                  </a:cubicBezTo>
                  <a:cubicBezTo>
                    <a:pt x="1372" y="3414"/>
                    <a:pt x="1372" y="3414"/>
                    <a:pt x="1372" y="3414"/>
                  </a:cubicBezTo>
                  <a:cubicBezTo>
                    <a:pt x="1394" y="3408"/>
                    <a:pt x="1394" y="3408"/>
                    <a:pt x="1394" y="3408"/>
                  </a:cubicBezTo>
                  <a:cubicBezTo>
                    <a:pt x="1412" y="3397"/>
                    <a:pt x="1412" y="3397"/>
                    <a:pt x="1412" y="3397"/>
                  </a:cubicBezTo>
                  <a:cubicBezTo>
                    <a:pt x="1431" y="3390"/>
                    <a:pt x="1431" y="3390"/>
                    <a:pt x="1431" y="3390"/>
                  </a:cubicBezTo>
                  <a:cubicBezTo>
                    <a:pt x="1450" y="3381"/>
                    <a:pt x="1450" y="3381"/>
                    <a:pt x="1450" y="3381"/>
                  </a:cubicBezTo>
                  <a:cubicBezTo>
                    <a:pt x="1471" y="3373"/>
                    <a:pt x="1471" y="3373"/>
                    <a:pt x="1471" y="3373"/>
                  </a:cubicBezTo>
                  <a:cubicBezTo>
                    <a:pt x="1490" y="3360"/>
                    <a:pt x="1490" y="3360"/>
                    <a:pt x="1490" y="3360"/>
                  </a:cubicBezTo>
                  <a:cubicBezTo>
                    <a:pt x="1507" y="3350"/>
                    <a:pt x="1507" y="3350"/>
                    <a:pt x="1507" y="3350"/>
                  </a:cubicBezTo>
                  <a:cubicBezTo>
                    <a:pt x="1525" y="3340"/>
                    <a:pt x="1525" y="3340"/>
                    <a:pt x="1525" y="3340"/>
                  </a:cubicBezTo>
                  <a:cubicBezTo>
                    <a:pt x="1542" y="3329"/>
                    <a:pt x="1542" y="3329"/>
                    <a:pt x="1542" y="3329"/>
                  </a:cubicBezTo>
                  <a:cubicBezTo>
                    <a:pt x="1559" y="3317"/>
                    <a:pt x="1559" y="3317"/>
                    <a:pt x="1559" y="3317"/>
                  </a:cubicBezTo>
                  <a:cubicBezTo>
                    <a:pt x="1577" y="3304"/>
                    <a:pt x="1577" y="3304"/>
                    <a:pt x="1577" y="3304"/>
                  </a:cubicBezTo>
                  <a:cubicBezTo>
                    <a:pt x="1596" y="3292"/>
                    <a:pt x="1596" y="3292"/>
                    <a:pt x="1596" y="3292"/>
                  </a:cubicBezTo>
                  <a:cubicBezTo>
                    <a:pt x="1603" y="3286"/>
                    <a:pt x="1603" y="3286"/>
                    <a:pt x="1603" y="3286"/>
                  </a:cubicBezTo>
                  <a:cubicBezTo>
                    <a:pt x="1612" y="3280"/>
                    <a:pt x="1612" y="3280"/>
                    <a:pt x="1612" y="3280"/>
                  </a:cubicBezTo>
                  <a:cubicBezTo>
                    <a:pt x="1621" y="3271"/>
                    <a:pt x="1621" y="3271"/>
                    <a:pt x="1621" y="3271"/>
                  </a:cubicBezTo>
                  <a:cubicBezTo>
                    <a:pt x="1629" y="3266"/>
                    <a:pt x="1629" y="3266"/>
                    <a:pt x="1629" y="3266"/>
                  </a:cubicBezTo>
                  <a:cubicBezTo>
                    <a:pt x="1636" y="3261"/>
                    <a:pt x="1636" y="3261"/>
                    <a:pt x="1636" y="3261"/>
                  </a:cubicBezTo>
                  <a:cubicBezTo>
                    <a:pt x="1645" y="3252"/>
                    <a:pt x="1645" y="3252"/>
                    <a:pt x="1645" y="3252"/>
                  </a:cubicBezTo>
                  <a:cubicBezTo>
                    <a:pt x="1652" y="3247"/>
                    <a:pt x="1652" y="3247"/>
                    <a:pt x="1652" y="3247"/>
                  </a:cubicBezTo>
                  <a:cubicBezTo>
                    <a:pt x="1661" y="3238"/>
                    <a:pt x="1661" y="3238"/>
                    <a:pt x="1661" y="3238"/>
                  </a:cubicBezTo>
                  <a:cubicBezTo>
                    <a:pt x="1668" y="3231"/>
                    <a:pt x="1668" y="3231"/>
                    <a:pt x="1668" y="3231"/>
                  </a:cubicBezTo>
                  <a:cubicBezTo>
                    <a:pt x="1677" y="3224"/>
                    <a:pt x="1677" y="3224"/>
                    <a:pt x="1677" y="3224"/>
                  </a:cubicBezTo>
                  <a:cubicBezTo>
                    <a:pt x="1683" y="3217"/>
                    <a:pt x="1683" y="3217"/>
                    <a:pt x="1683" y="3217"/>
                  </a:cubicBezTo>
                  <a:cubicBezTo>
                    <a:pt x="1692" y="3209"/>
                    <a:pt x="1692" y="3209"/>
                    <a:pt x="1692" y="3209"/>
                  </a:cubicBezTo>
                  <a:cubicBezTo>
                    <a:pt x="1699" y="3201"/>
                    <a:pt x="1699" y="3201"/>
                    <a:pt x="1699" y="3201"/>
                  </a:cubicBezTo>
                  <a:cubicBezTo>
                    <a:pt x="1704" y="3193"/>
                    <a:pt x="1704" y="3193"/>
                    <a:pt x="1704" y="3193"/>
                  </a:cubicBezTo>
                  <a:cubicBezTo>
                    <a:pt x="1713" y="3186"/>
                    <a:pt x="1713" y="3186"/>
                    <a:pt x="1713" y="3186"/>
                  </a:cubicBezTo>
                  <a:cubicBezTo>
                    <a:pt x="1720" y="3179"/>
                    <a:pt x="1720" y="3179"/>
                    <a:pt x="1720" y="3179"/>
                  </a:cubicBezTo>
                  <a:cubicBezTo>
                    <a:pt x="1727" y="3172"/>
                    <a:pt x="1727" y="3172"/>
                    <a:pt x="1727" y="3172"/>
                  </a:cubicBezTo>
                  <a:cubicBezTo>
                    <a:pt x="1734" y="3163"/>
                    <a:pt x="1734" y="3163"/>
                    <a:pt x="1734" y="3163"/>
                  </a:cubicBezTo>
                  <a:cubicBezTo>
                    <a:pt x="1741" y="3156"/>
                    <a:pt x="1741" y="3156"/>
                    <a:pt x="1741" y="3156"/>
                  </a:cubicBezTo>
                  <a:cubicBezTo>
                    <a:pt x="1748" y="3145"/>
                    <a:pt x="1748" y="3145"/>
                    <a:pt x="1748" y="3145"/>
                  </a:cubicBezTo>
                  <a:cubicBezTo>
                    <a:pt x="1755" y="3139"/>
                    <a:pt x="1755" y="3139"/>
                    <a:pt x="1755" y="3139"/>
                  </a:cubicBezTo>
                  <a:cubicBezTo>
                    <a:pt x="1762" y="3130"/>
                    <a:pt x="1762" y="3130"/>
                    <a:pt x="1762" y="3130"/>
                  </a:cubicBezTo>
                  <a:cubicBezTo>
                    <a:pt x="1767" y="3123"/>
                    <a:pt x="1767" y="3123"/>
                    <a:pt x="1767" y="3123"/>
                  </a:cubicBezTo>
                  <a:cubicBezTo>
                    <a:pt x="1774" y="3114"/>
                    <a:pt x="1774" y="3114"/>
                    <a:pt x="1774" y="3114"/>
                  </a:cubicBezTo>
                  <a:cubicBezTo>
                    <a:pt x="1779" y="3106"/>
                    <a:pt x="1779" y="3106"/>
                    <a:pt x="1779" y="3106"/>
                  </a:cubicBezTo>
                  <a:cubicBezTo>
                    <a:pt x="1784" y="3095"/>
                    <a:pt x="1784" y="3095"/>
                    <a:pt x="1784" y="3095"/>
                  </a:cubicBezTo>
                  <a:cubicBezTo>
                    <a:pt x="1791" y="3090"/>
                    <a:pt x="1791" y="3090"/>
                    <a:pt x="1791" y="3090"/>
                  </a:cubicBezTo>
                  <a:cubicBezTo>
                    <a:pt x="1797" y="3079"/>
                    <a:pt x="1797" y="3079"/>
                    <a:pt x="1797" y="3079"/>
                  </a:cubicBezTo>
                  <a:cubicBezTo>
                    <a:pt x="1803" y="3071"/>
                    <a:pt x="1803" y="3071"/>
                    <a:pt x="1803" y="3071"/>
                  </a:cubicBezTo>
                  <a:cubicBezTo>
                    <a:pt x="1811" y="3060"/>
                    <a:pt x="1811" y="3060"/>
                    <a:pt x="1811" y="3060"/>
                  </a:cubicBezTo>
                  <a:cubicBezTo>
                    <a:pt x="1814" y="3055"/>
                    <a:pt x="1814" y="3055"/>
                    <a:pt x="1814" y="3055"/>
                  </a:cubicBezTo>
                  <a:cubicBezTo>
                    <a:pt x="1821" y="3044"/>
                    <a:pt x="1821" y="3044"/>
                    <a:pt x="1821" y="3044"/>
                  </a:cubicBezTo>
                  <a:cubicBezTo>
                    <a:pt x="1824" y="3034"/>
                    <a:pt x="1824" y="3034"/>
                    <a:pt x="1824" y="3034"/>
                  </a:cubicBezTo>
                  <a:cubicBezTo>
                    <a:pt x="1830" y="3027"/>
                    <a:pt x="1830" y="3027"/>
                    <a:pt x="1830" y="3027"/>
                  </a:cubicBezTo>
                  <a:cubicBezTo>
                    <a:pt x="1836" y="3017"/>
                    <a:pt x="1836" y="3017"/>
                    <a:pt x="1836" y="3017"/>
                  </a:cubicBezTo>
                  <a:cubicBezTo>
                    <a:pt x="1842" y="3007"/>
                    <a:pt x="1842" y="3007"/>
                    <a:pt x="1842" y="3007"/>
                  </a:cubicBezTo>
                  <a:cubicBezTo>
                    <a:pt x="1845" y="2997"/>
                    <a:pt x="1845" y="2997"/>
                    <a:pt x="1845" y="2997"/>
                  </a:cubicBezTo>
                  <a:cubicBezTo>
                    <a:pt x="1853" y="2986"/>
                    <a:pt x="1853" y="2986"/>
                    <a:pt x="1853" y="2986"/>
                  </a:cubicBezTo>
                  <a:cubicBezTo>
                    <a:pt x="1856" y="2978"/>
                    <a:pt x="1856" y="2978"/>
                    <a:pt x="1856" y="2978"/>
                  </a:cubicBezTo>
                  <a:cubicBezTo>
                    <a:pt x="1859" y="2969"/>
                    <a:pt x="1859" y="2969"/>
                    <a:pt x="1859" y="2969"/>
                  </a:cubicBezTo>
                  <a:cubicBezTo>
                    <a:pt x="1867" y="2961"/>
                    <a:pt x="1867" y="2961"/>
                    <a:pt x="1867" y="2961"/>
                  </a:cubicBezTo>
                  <a:cubicBezTo>
                    <a:pt x="1870" y="2950"/>
                    <a:pt x="1870" y="2950"/>
                    <a:pt x="1870" y="2950"/>
                  </a:cubicBezTo>
                  <a:cubicBezTo>
                    <a:pt x="1873" y="2939"/>
                    <a:pt x="1873" y="2939"/>
                    <a:pt x="1873" y="2939"/>
                  </a:cubicBezTo>
                  <a:cubicBezTo>
                    <a:pt x="1879" y="2931"/>
                    <a:pt x="1879" y="2931"/>
                    <a:pt x="1879" y="2931"/>
                  </a:cubicBezTo>
                  <a:cubicBezTo>
                    <a:pt x="1888" y="2910"/>
                    <a:pt x="1888" y="2910"/>
                    <a:pt x="1888" y="2910"/>
                  </a:cubicBezTo>
                  <a:cubicBezTo>
                    <a:pt x="1892" y="2889"/>
                    <a:pt x="1892" y="2889"/>
                    <a:pt x="1892" y="2889"/>
                  </a:cubicBezTo>
                  <a:cubicBezTo>
                    <a:pt x="1901" y="2870"/>
                    <a:pt x="1901" y="2870"/>
                    <a:pt x="1901" y="2870"/>
                  </a:cubicBezTo>
                  <a:cubicBezTo>
                    <a:pt x="1907" y="2850"/>
                    <a:pt x="1907" y="2850"/>
                    <a:pt x="1907" y="2850"/>
                  </a:cubicBezTo>
                  <a:cubicBezTo>
                    <a:pt x="1915" y="2827"/>
                    <a:pt x="1915" y="2827"/>
                    <a:pt x="1915" y="2827"/>
                  </a:cubicBezTo>
                  <a:cubicBezTo>
                    <a:pt x="1921" y="2808"/>
                    <a:pt x="1921" y="2808"/>
                    <a:pt x="1921" y="2808"/>
                  </a:cubicBezTo>
                  <a:cubicBezTo>
                    <a:pt x="1924" y="2788"/>
                    <a:pt x="1924" y="2788"/>
                    <a:pt x="1924" y="2788"/>
                  </a:cubicBezTo>
                  <a:cubicBezTo>
                    <a:pt x="1927" y="2765"/>
                    <a:pt x="1927" y="2765"/>
                    <a:pt x="1927" y="2765"/>
                  </a:cubicBezTo>
                  <a:cubicBezTo>
                    <a:pt x="1942" y="2678"/>
                    <a:pt x="1942" y="2678"/>
                    <a:pt x="1942" y="2678"/>
                  </a:cubicBezTo>
                  <a:lnTo>
                    <a:pt x="1948" y="2587"/>
                  </a:lnTo>
                  <a:close/>
                  <a:moveTo>
                    <a:pt x="1372" y="2381"/>
                  </a:moveTo>
                  <a:cubicBezTo>
                    <a:pt x="1370" y="2418"/>
                    <a:pt x="1370" y="2418"/>
                    <a:pt x="1370" y="2418"/>
                  </a:cubicBezTo>
                  <a:cubicBezTo>
                    <a:pt x="1364" y="2453"/>
                    <a:pt x="1364" y="2453"/>
                    <a:pt x="1364" y="2453"/>
                  </a:cubicBezTo>
                  <a:cubicBezTo>
                    <a:pt x="1352" y="2488"/>
                    <a:pt x="1352" y="2488"/>
                    <a:pt x="1352" y="2488"/>
                  </a:cubicBezTo>
                  <a:cubicBezTo>
                    <a:pt x="1339" y="2520"/>
                    <a:pt x="1339" y="2520"/>
                    <a:pt x="1339" y="2520"/>
                  </a:cubicBezTo>
                  <a:cubicBezTo>
                    <a:pt x="1321" y="2549"/>
                    <a:pt x="1321" y="2549"/>
                    <a:pt x="1321" y="2549"/>
                  </a:cubicBezTo>
                  <a:cubicBezTo>
                    <a:pt x="1296" y="2578"/>
                    <a:pt x="1296" y="2578"/>
                    <a:pt x="1296" y="2578"/>
                  </a:cubicBezTo>
                  <a:cubicBezTo>
                    <a:pt x="1272" y="2600"/>
                    <a:pt x="1272" y="2600"/>
                    <a:pt x="1272" y="2600"/>
                  </a:cubicBezTo>
                  <a:cubicBezTo>
                    <a:pt x="1241" y="2620"/>
                    <a:pt x="1241" y="2620"/>
                    <a:pt x="1241" y="2620"/>
                  </a:cubicBezTo>
                  <a:cubicBezTo>
                    <a:pt x="1216" y="2637"/>
                    <a:pt x="1216" y="2637"/>
                    <a:pt x="1216" y="2637"/>
                  </a:cubicBezTo>
                  <a:cubicBezTo>
                    <a:pt x="1331" y="3137"/>
                    <a:pt x="1331" y="3137"/>
                    <a:pt x="1331" y="3137"/>
                  </a:cubicBezTo>
                  <a:cubicBezTo>
                    <a:pt x="826" y="3137"/>
                    <a:pt x="826" y="3137"/>
                    <a:pt x="826" y="3137"/>
                  </a:cubicBezTo>
                  <a:cubicBezTo>
                    <a:pt x="945" y="2624"/>
                    <a:pt x="945" y="2624"/>
                    <a:pt x="945" y="2624"/>
                  </a:cubicBezTo>
                  <a:cubicBezTo>
                    <a:pt x="942" y="2622"/>
                    <a:pt x="942" y="2622"/>
                    <a:pt x="942" y="2622"/>
                  </a:cubicBezTo>
                  <a:cubicBezTo>
                    <a:pt x="913" y="2602"/>
                    <a:pt x="913" y="2602"/>
                    <a:pt x="913" y="2602"/>
                  </a:cubicBezTo>
                  <a:cubicBezTo>
                    <a:pt x="887" y="2578"/>
                    <a:pt x="887" y="2578"/>
                    <a:pt x="887" y="2578"/>
                  </a:cubicBezTo>
                  <a:cubicBezTo>
                    <a:pt x="865" y="2549"/>
                    <a:pt x="865" y="2549"/>
                    <a:pt x="865" y="2549"/>
                  </a:cubicBezTo>
                  <a:cubicBezTo>
                    <a:pt x="846" y="2522"/>
                    <a:pt x="846" y="2522"/>
                    <a:pt x="846" y="2522"/>
                  </a:cubicBezTo>
                  <a:cubicBezTo>
                    <a:pt x="830" y="2490"/>
                    <a:pt x="830" y="2490"/>
                    <a:pt x="830" y="2490"/>
                  </a:cubicBezTo>
                  <a:cubicBezTo>
                    <a:pt x="822" y="2454"/>
                    <a:pt x="822" y="2454"/>
                    <a:pt x="822" y="2454"/>
                  </a:cubicBezTo>
                  <a:cubicBezTo>
                    <a:pt x="814" y="2420"/>
                    <a:pt x="814" y="2420"/>
                    <a:pt x="814" y="2420"/>
                  </a:cubicBezTo>
                  <a:cubicBezTo>
                    <a:pt x="812" y="2386"/>
                    <a:pt x="812" y="2386"/>
                    <a:pt x="812" y="2386"/>
                  </a:cubicBezTo>
                  <a:cubicBezTo>
                    <a:pt x="814" y="2349"/>
                    <a:pt x="814" y="2349"/>
                    <a:pt x="814" y="2349"/>
                  </a:cubicBezTo>
                  <a:cubicBezTo>
                    <a:pt x="820" y="2316"/>
                    <a:pt x="820" y="2316"/>
                    <a:pt x="820" y="2316"/>
                  </a:cubicBezTo>
                  <a:cubicBezTo>
                    <a:pt x="830" y="2281"/>
                    <a:pt x="830" y="2281"/>
                    <a:pt x="830" y="2281"/>
                  </a:cubicBezTo>
                  <a:cubicBezTo>
                    <a:pt x="846" y="2248"/>
                    <a:pt x="846" y="2248"/>
                    <a:pt x="846" y="2248"/>
                  </a:cubicBezTo>
                  <a:cubicBezTo>
                    <a:pt x="865" y="2218"/>
                    <a:pt x="865" y="2218"/>
                    <a:pt x="865" y="2218"/>
                  </a:cubicBezTo>
                  <a:cubicBezTo>
                    <a:pt x="887" y="2191"/>
                    <a:pt x="887" y="2191"/>
                    <a:pt x="887" y="2191"/>
                  </a:cubicBezTo>
                  <a:cubicBezTo>
                    <a:pt x="913" y="2168"/>
                    <a:pt x="913" y="2168"/>
                    <a:pt x="913" y="2168"/>
                  </a:cubicBezTo>
                  <a:cubicBezTo>
                    <a:pt x="940" y="2148"/>
                    <a:pt x="940" y="2148"/>
                    <a:pt x="940" y="2148"/>
                  </a:cubicBezTo>
                  <a:cubicBezTo>
                    <a:pt x="972" y="2130"/>
                    <a:pt x="972" y="2130"/>
                    <a:pt x="972" y="2130"/>
                  </a:cubicBezTo>
                  <a:cubicBezTo>
                    <a:pt x="1006" y="2118"/>
                    <a:pt x="1006" y="2118"/>
                    <a:pt x="1006" y="2118"/>
                  </a:cubicBezTo>
                  <a:cubicBezTo>
                    <a:pt x="1040" y="2107"/>
                    <a:pt x="1040" y="2107"/>
                    <a:pt x="1040" y="2107"/>
                  </a:cubicBezTo>
                  <a:cubicBezTo>
                    <a:pt x="1072" y="2103"/>
                    <a:pt x="1072" y="2103"/>
                    <a:pt x="1072" y="2103"/>
                  </a:cubicBezTo>
                  <a:cubicBezTo>
                    <a:pt x="1107" y="2103"/>
                    <a:pt x="1107" y="2103"/>
                    <a:pt x="1107" y="2103"/>
                  </a:cubicBezTo>
                  <a:cubicBezTo>
                    <a:pt x="1144" y="2105"/>
                    <a:pt x="1144" y="2105"/>
                    <a:pt x="1144" y="2105"/>
                  </a:cubicBezTo>
                  <a:cubicBezTo>
                    <a:pt x="1178" y="2116"/>
                    <a:pt x="1178" y="2116"/>
                    <a:pt x="1178" y="2116"/>
                  </a:cubicBezTo>
                  <a:cubicBezTo>
                    <a:pt x="1211" y="2130"/>
                    <a:pt x="1211" y="2130"/>
                    <a:pt x="1211" y="2130"/>
                  </a:cubicBezTo>
                  <a:cubicBezTo>
                    <a:pt x="1239" y="2144"/>
                    <a:pt x="1239" y="2144"/>
                    <a:pt x="1239" y="2144"/>
                  </a:cubicBezTo>
                  <a:cubicBezTo>
                    <a:pt x="1270" y="2166"/>
                    <a:pt x="1270" y="2166"/>
                    <a:pt x="1270" y="2166"/>
                  </a:cubicBezTo>
                  <a:cubicBezTo>
                    <a:pt x="1295" y="2191"/>
                    <a:pt x="1295" y="2191"/>
                    <a:pt x="1295" y="2191"/>
                  </a:cubicBezTo>
                  <a:cubicBezTo>
                    <a:pt x="1318" y="2218"/>
                    <a:pt x="1318" y="2218"/>
                    <a:pt x="1318" y="2218"/>
                  </a:cubicBezTo>
                  <a:cubicBezTo>
                    <a:pt x="1338" y="2248"/>
                    <a:pt x="1338" y="2248"/>
                    <a:pt x="1338" y="2248"/>
                  </a:cubicBezTo>
                  <a:cubicBezTo>
                    <a:pt x="1352" y="2279"/>
                    <a:pt x="1352" y="2279"/>
                    <a:pt x="1352" y="2279"/>
                  </a:cubicBezTo>
                  <a:cubicBezTo>
                    <a:pt x="1364" y="2313"/>
                    <a:pt x="1364" y="2313"/>
                    <a:pt x="1364" y="2313"/>
                  </a:cubicBezTo>
                  <a:cubicBezTo>
                    <a:pt x="1370" y="2347"/>
                    <a:pt x="1370" y="2347"/>
                    <a:pt x="1370" y="2347"/>
                  </a:cubicBezTo>
                  <a:lnTo>
                    <a:pt x="1372" y="2381"/>
                  </a:lnTo>
                  <a:close/>
                  <a:moveTo>
                    <a:pt x="1302" y="2483"/>
                  </a:moveTo>
                  <a:cubicBezTo>
                    <a:pt x="1302" y="2448"/>
                    <a:pt x="1290" y="2419"/>
                    <a:pt x="1265" y="2396"/>
                  </a:cubicBezTo>
                  <a:cubicBezTo>
                    <a:pt x="1240" y="2373"/>
                    <a:pt x="1193" y="2355"/>
                    <a:pt x="1124" y="2340"/>
                  </a:cubicBezTo>
                  <a:cubicBezTo>
                    <a:pt x="1124" y="2211"/>
                    <a:pt x="1124" y="2211"/>
                    <a:pt x="1124" y="2211"/>
                  </a:cubicBezTo>
                  <a:cubicBezTo>
                    <a:pt x="1152" y="2221"/>
                    <a:pt x="1169" y="2238"/>
                    <a:pt x="1176" y="2264"/>
                  </a:cubicBezTo>
                  <a:cubicBezTo>
                    <a:pt x="1284" y="2253"/>
                    <a:pt x="1284" y="2253"/>
                    <a:pt x="1284" y="2253"/>
                  </a:cubicBezTo>
                  <a:cubicBezTo>
                    <a:pt x="1277" y="2220"/>
                    <a:pt x="1260" y="2194"/>
                    <a:pt x="1233" y="2174"/>
                  </a:cubicBezTo>
                  <a:cubicBezTo>
                    <a:pt x="1206" y="2155"/>
                    <a:pt x="1170" y="2143"/>
                    <a:pt x="1124" y="2138"/>
                  </a:cubicBezTo>
                  <a:cubicBezTo>
                    <a:pt x="1124" y="2106"/>
                    <a:pt x="1124" y="2106"/>
                    <a:pt x="1124" y="2106"/>
                  </a:cubicBezTo>
                  <a:cubicBezTo>
                    <a:pt x="1062" y="2106"/>
                    <a:pt x="1062" y="2106"/>
                    <a:pt x="1062" y="2106"/>
                  </a:cubicBezTo>
                  <a:cubicBezTo>
                    <a:pt x="1062" y="2138"/>
                    <a:pt x="1062" y="2138"/>
                    <a:pt x="1062" y="2138"/>
                  </a:cubicBezTo>
                  <a:cubicBezTo>
                    <a:pt x="1012" y="2142"/>
                    <a:pt x="973" y="2156"/>
                    <a:pt x="943" y="2181"/>
                  </a:cubicBezTo>
                  <a:cubicBezTo>
                    <a:pt x="914" y="2205"/>
                    <a:pt x="899" y="2236"/>
                    <a:pt x="899" y="2272"/>
                  </a:cubicBezTo>
                  <a:cubicBezTo>
                    <a:pt x="899" y="2307"/>
                    <a:pt x="912" y="2338"/>
                    <a:pt x="938" y="2363"/>
                  </a:cubicBezTo>
                  <a:cubicBezTo>
                    <a:pt x="964" y="2388"/>
                    <a:pt x="1006" y="2406"/>
                    <a:pt x="1062" y="2418"/>
                  </a:cubicBezTo>
                  <a:cubicBezTo>
                    <a:pt x="1062" y="2557"/>
                    <a:pt x="1062" y="2557"/>
                    <a:pt x="1062" y="2557"/>
                  </a:cubicBezTo>
                  <a:cubicBezTo>
                    <a:pt x="1046" y="2551"/>
                    <a:pt x="1032" y="2542"/>
                    <a:pt x="1020" y="2529"/>
                  </a:cubicBezTo>
                  <a:cubicBezTo>
                    <a:pt x="1007" y="2516"/>
                    <a:pt x="998" y="2501"/>
                    <a:pt x="994" y="2483"/>
                  </a:cubicBezTo>
                  <a:cubicBezTo>
                    <a:pt x="882" y="2493"/>
                    <a:pt x="882" y="2493"/>
                    <a:pt x="882" y="2493"/>
                  </a:cubicBezTo>
                  <a:cubicBezTo>
                    <a:pt x="890" y="2536"/>
                    <a:pt x="910" y="2570"/>
                    <a:pt x="941" y="2593"/>
                  </a:cubicBezTo>
                  <a:cubicBezTo>
                    <a:pt x="972" y="2617"/>
                    <a:pt x="1012" y="2631"/>
                    <a:pt x="1062" y="2636"/>
                  </a:cubicBezTo>
                  <a:cubicBezTo>
                    <a:pt x="1062" y="2696"/>
                    <a:pt x="1062" y="2696"/>
                    <a:pt x="1062" y="2696"/>
                  </a:cubicBezTo>
                  <a:cubicBezTo>
                    <a:pt x="1124" y="2696"/>
                    <a:pt x="1124" y="2696"/>
                    <a:pt x="1124" y="2696"/>
                  </a:cubicBezTo>
                  <a:cubicBezTo>
                    <a:pt x="1124" y="2634"/>
                    <a:pt x="1124" y="2634"/>
                    <a:pt x="1124" y="2634"/>
                  </a:cubicBezTo>
                  <a:cubicBezTo>
                    <a:pt x="1180" y="2628"/>
                    <a:pt x="1224" y="2611"/>
                    <a:pt x="1255" y="2584"/>
                  </a:cubicBezTo>
                  <a:cubicBezTo>
                    <a:pt x="1286" y="2557"/>
                    <a:pt x="1302" y="2523"/>
                    <a:pt x="1302" y="2483"/>
                  </a:cubicBezTo>
                  <a:close/>
                  <a:moveTo>
                    <a:pt x="1124" y="2433"/>
                  </a:moveTo>
                  <a:cubicBezTo>
                    <a:pt x="1124" y="2561"/>
                    <a:pt x="1124" y="2561"/>
                    <a:pt x="1124" y="2561"/>
                  </a:cubicBezTo>
                  <a:cubicBezTo>
                    <a:pt x="1146" y="2558"/>
                    <a:pt x="1163" y="2551"/>
                    <a:pt x="1177" y="2538"/>
                  </a:cubicBezTo>
                  <a:cubicBezTo>
                    <a:pt x="1190" y="2526"/>
                    <a:pt x="1197" y="2512"/>
                    <a:pt x="1197" y="2495"/>
                  </a:cubicBezTo>
                  <a:cubicBezTo>
                    <a:pt x="1197" y="2481"/>
                    <a:pt x="1191" y="2468"/>
                    <a:pt x="1180" y="2457"/>
                  </a:cubicBezTo>
                  <a:cubicBezTo>
                    <a:pt x="1168" y="2447"/>
                    <a:pt x="1150" y="2438"/>
                    <a:pt x="1124" y="2433"/>
                  </a:cubicBezTo>
                  <a:close/>
                </a:path>
              </a:pathLst>
            </a:custGeom>
            <a:solidFill>
              <a:srgbClr val="FFFFF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solidFill>
                  <a:srgbClr val="000000"/>
                </a:solidFill>
              </a:endParaRPr>
            </a:p>
          </p:txBody>
        </p:sp>
        <p:sp>
          <p:nvSpPr>
            <p:cNvPr id="45" name="Oval 1"/>
            <p:cNvSpPr>
              <a:spLocks noChangeArrowheads="1"/>
            </p:cNvSpPr>
            <p:nvPr/>
          </p:nvSpPr>
          <p:spPr bwMode="gray">
            <a:xfrm>
              <a:off x="2524" y="2662"/>
              <a:ext cx="100" cy="93"/>
            </a:xfrm>
            <a:prstGeom prst="ellipse">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847725">
                <a:defRPr sz="1500">
                  <a:solidFill>
                    <a:schemeClr val="tx1"/>
                  </a:solidFill>
                  <a:latin typeface="Arial" panose="020B0604020202020204" pitchFamily="34" charset="0"/>
                </a:defRPr>
              </a:lvl1pPr>
              <a:lvl2pPr marL="742950" indent="-285750" defTabSz="847725">
                <a:defRPr sz="1500">
                  <a:solidFill>
                    <a:schemeClr val="tx1"/>
                  </a:solidFill>
                  <a:latin typeface="Arial" panose="020B0604020202020204" pitchFamily="34" charset="0"/>
                </a:defRPr>
              </a:lvl2pPr>
              <a:lvl3pPr marL="1143000" indent="-228600" defTabSz="847725">
                <a:defRPr sz="1500">
                  <a:solidFill>
                    <a:schemeClr val="tx1"/>
                  </a:solidFill>
                  <a:latin typeface="Arial" panose="020B0604020202020204" pitchFamily="34" charset="0"/>
                </a:defRPr>
              </a:lvl3pPr>
              <a:lvl4pPr marL="1600200" indent="-228600" defTabSz="847725">
                <a:defRPr sz="1500">
                  <a:solidFill>
                    <a:schemeClr val="tx1"/>
                  </a:solidFill>
                  <a:latin typeface="Arial" panose="020B0604020202020204" pitchFamily="34" charset="0"/>
                </a:defRPr>
              </a:lvl4pPr>
              <a:lvl5pPr marL="2057400" indent="-228600" defTabSz="847725">
                <a:defRPr sz="1500">
                  <a:solidFill>
                    <a:schemeClr val="tx1"/>
                  </a:solidFill>
                  <a:latin typeface="Arial" panose="020B0604020202020204" pitchFamily="34" charset="0"/>
                </a:defRPr>
              </a:lvl5pPr>
              <a:lvl6pPr marL="2514600" indent="-228600" algn="ctr" defTabSz="847725" eaLnBrk="0" fontAlgn="base" hangingPunct="0">
                <a:spcBef>
                  <a:spcPct val="50000"/>
                </a:spcBef>
                <a:spcAft>
                  <a:spcPct val="0"/>
                </a:spcAft>
                <a:defRPr sz="1500">
                  <a:solidFill>
                    <a:schemeClr val="tx1"/>
                  </a:solidFill>
                  <a:latin typeface="Arial" panose="020B0604020202020204" pitchFamily="34" charset="0"/>
                </a:defRPr>
              </a:lvl6pPr>
              <a:lvl7pPr marL="2971800" indent="-228600" algn="ctr" defTabSz="847725" eaLnBrk="0" fontAlgn="base" hangingPunct="0">
                <a:spcBef>
                  <a:spcPct val="50000"/>
                </a:spcBef>
                <a:spcAft>
                  <a:spcPct val="0"/>
                </a:spcAft>
                <a:defRPr sz="1500">
                  <a:solidFill>
                    <a:schemeClr val="tx1"/>
                  </a:solidFill>
                  <a:latin typeface="Arial" panose="020B0604020202020204" pitchFamily="34" charset="0"/>
                </a:defRPr>
              </a:lvl7pPr>
              <a:lvl8pPr marL="3429000" indent="-228600" algn="ctr" defTabSz="847725" eaLnBrk="0" fontAlgn="base" hangingPunct="0">
                <a:spcBef>
                  <a:spcPct val="50000"/>
                </a:spcBef>
                <a:spcAft>
                  <a:spcPct val="0"/>
                </a:spcAft>
                <a:defRPr sz="1500">
                  <a:solidFill>
                    <a:schemeClr val="tx1"/>
                  </a:solidFill>
                  <a:latin typeface="Arial" panose="020B0604020202020204" pitchFamily="34" charset="0"/>
                </a:defRPr>
              </a:lvl8pPr>
              <a:lvl9pPr marL="3886200" indent="-228600" algn="ctr" defTabSz="847725" eaLnBrk="0" fontAlgn="base" hangingPunct="0">
                <a:spcBef>
                  <a:spcPct val="50000"/>
                </a:spcBef>
                <a:spcAft>
                  <a:spcPct val="0"/>
                </a:spcAft>
                <a:defRPr sz="1500">
                  <a:solidFill>
                    <a:schemeClr val="tx1"/>
                  </a:solidFill>
                  <a:latin typeface="Arial" panose="020B0604020202020204" pitchFamily="34" charset="0"/>
                </a:defRPr>
              </a:lvl9pPr>
            </a:lstStyle>
            <a:p>
              <a:endParaRPr lang="en-US" altLang="en-US">
                <a:solidFill>
                  <a:srgbClr val="FFFFFF"/>
                </a:solidFill>
                <a:cs typeface="Arial" panose="020B0604020202020204" pitchFamily="34" charset="0"/>
              </a:endParaRPr>
            </a:p>
          </p:txBody>
        </p:sp>
      </p:grpSp>
      <p:cxnSp>
        <p:nvCxnSpPr>
          <p:cNvPr id="46" name="Straight Connector 45"/>
          <p:cNvCxnSpPr/>
          <p:nvPr/>
        </p:nvCxnSpPr>
        <p:spPr>
          <a:xfrm>
            <a:off x="2132500" y="5342012"/>
            <a:ext cx="2196353" cy="0"/>
          </a:xfrm>
          <a:prstGeom prst="line">
            <a:avLst/>
          </a:prstGeom>
          <a:ln w="28575">
            <a:solidFill>
              <a:srgbClr val="5C6F7B"/>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495229" y="4846016"/>
            <a:ext cx="6277594" cy="1008000"/>
          </a:xfrm>
          <a:prstGeom prst="rect">
            <a:avLst/>
          </a:prstGeom>
          <a:solidFill>
            <a:srgbClr val="FFFFFF"/>
          </a:solidFill>
          <a:ln>
            <a:solidFill>
              <a:srgbClr val="5C6F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pl-PL" sz="1600" dirty="0" err="1" smtClean="0">
                <a:solidFill>
                  <a:srgbClr val="000000"/>
                </a:solidFill>
              </a:rPr>
              <a:t>Authorities</a:t>
            </a:r>
            <a:r>
              <a:rPr lang="pl-PL" sz="1600" dirty="0" smtClean="0">
                <a:solidFill>
                  <a:srgbClr val="000000"/>
                </a:solidFill>
              </a:rPr>
              <a:t> </a:t>
            </a:r>
            <a:r>
              <a:rPr lang="en-GB" sz="1600" dirty="0" smtClean="0">
                <a:solidFill>
                  <a:srgbClr val="000000"/>
                </a:solidFill>
              </a:rPr>
              <a:t>now </a:t>
            </a:r>
            <a:r>
              <a:rPr lang="en-GB" sz="1600" dirty="0">
                <a:solidFill>
                  <a:srgbClr val="000000"/>
                </a:solidFill>
              </a:rPr>
              <a:t>recognise that lenders can be their allies in </a:t>
            </a:r>
            <a:r>
              <a:rPr lang="en-GB" sz="1600" dirty="0" smtClean="0">
                <a:solidFill>
                  <a:srgbClr val="000000"/>
                </a:solidFill>
              </a:rPr>
              <a:t>policing</a:t>
            </a:r>
            <a:r>
              <a:rPr lang="pl-PL" sz="1600" dirty="0" smtClean="0">
                <a:solidFill>
                  <a:srgbClr val="000000"/>
                </a:solidFill>
              </a:rPr>
              <a:t> </a:t>
            </a:r>
            <a:r>
              <a:rPr lang="pl-PL" sz="1600" dirty="0" err="1" smtClean="0">
                <a:solidFill>
                  <a:srgbClr val="000000"/>
                </a:solidFill>
              </a:rPr>
              <a:t>Private</a:t>
            </a:r>
            <a:r>
              <a:rPr lang="pl-PL" sz="1600" dirty="0" smtClean="0">
                <a:solidFill>
                  <a:srgbClr val="000000"/>
                </a:solidFill>
              </a:rPr>
              <a:t> Partner</a:t>
            </a:r>
            <a:r>
              <a:rPr lang="en-GB" sz="1600" dirty="0" smtClean="0">
                <a:solidFill>
                  <a:srgbClr val="000000"/>
                </a:solidFill>
              </a:rPr>
              <a:t>’s </a:t>
            </a:r>
            <a:r>
              <a:rPr lang="en-GB" sz="1600" dirty="0">
                <a:solidFill>
                  <a:srgbClr val="000000"/>
                </a:solidFill>
              </a:rPr>
              <a:t>performance of its concession obligations. Direct agreement should help reinforce this alliance.</a:t>
            </a:r>
          </a:p>
        </p:txBody>
      </p:sp>
      <p:sp>
        <p:nvSpPr>
          <p:cNvPr id="48" name="Oval 47"/>
          <p:cNvSpPr/>
          <p:nvPr/>
        </p:nvSpPr>
        <p:spPr>
          <a:xfrm>
            <a:off x="283656" y="4402094"/>
            <a:ext cx="1848840" cy="1848840"/>
          </a:xfrm>
          <a:prstGeom prst="ellipse">
            <a:avLst/>
          </a:prstGeom>
          <a:solidFill>
            <a:srgbClr val="5C6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b="1" dirty="0" smtClean="0">
                <a:solidFill>
                  <a:srgbClr val="FFFFFF"/>
                </a:solidFill>
              </a:rPr>
              <a:t>Step-in Rights</a:t>
            </a:r>
            <a:endParaRPr lang="en-GB" b="1" dirty="0">
              <a:solidFill>
                <a:srgbClr val="FFFFFF"/>
              </a:solidFill>
            </a:endParaRPr>
          </a:p>
        </p:txBody>
      </p:sp>
      <p:grpSp>
        <p:nvGrpSpPr>
          <p:cNvPr id="52" name="Group 11"/>
          <p:cNvGrpSpPr>
            <a:grpSpLocks/>
          </p:cNvGrpSpPr>
          <p:nvPr/>
        </p:nvGrpSpPr>
        <p:grpSpPr bwMode="auto">
          <a:xfrm>
            <a:off x="877979" y="4558711"/>
            <a:ext cx="720000" cy="540000"/>
            <a:chOff x="-3071959" y="2420888"/>
            <a:chExt cx="2132310" cy="1645415"/>
          </a:xfrm>
          <a:solidFill>
            <a:schemeClr val="bg1"/>
          </a:solidFill>
        </p:grpSpPr>
        <p:grpSp>
          <p:nvGrpSpPr>
            <p:cNvPr id="53" name="Group 10"/>
            <p:cNvGrpSpPr>
              <a:grpSpLocks/>
            </p:cNvGrpSpPr>
            <p:nvPr/>
          </p:nvGrpSpPr>
          <p:grpSpPr bwMode="auto">
            <a:xfrm>
              <a:off x="-2131219" y="2420888"/>
              <a:ext cx="1191570" cy="819993"/>
              <a:chOff x="-2131219" y="2420888"/>
              <a:chExt cx="1191570" cy="819993"/>
            </a:xfrm>
            <a:grpFill/>
          </p:grpSpPr>
          <p:sp>
            <p:nvSpPr>
              <p:cNvPr id="57" name="Rectangle 6"/>
              <p:cNvSpPr>
                <a:spLocks/>
              </p:cNvSpPr>
              <p:nvPr/>
            </p:nvSpPr>
            <p:spPr bwMode="auto">
              <a:xfrm>
                <a:off x="-2130762" y="2502299"/>
                <a:ext cx="1191113" cy="738430"/>
              </a:xfrm>
              <a:custGeom>
                <a:avLst/>
                <a:gdLst>
                  <a:gd name="T0" fmla="*/ 589886 w 1191570"/>
                  <a:gd name="T1" fmla="*/ 1 h 738188"/>
                  <a:gd name="T2" fmla="*/ 1181190 w 1191570"/>
                  <a:gd name="T3" fmla="*/ 393094 h 738188"/>
                  <a:gd name="T4" fmla="*/ 1181920 w 1191570"/>
                  <a:gd name="T5" fmla="*/ 393094 h 738188"/>
                  <a:gd name="T6" fmla="*/ 1181920 w 1191570"/>
                  <a:gd name="T7" fmla="*/ 397626 h 738188"/>
                  <a:gd name="T8" fmla="*/ 1182463 w 1191570"/>
                  <a:gd name="T9" fmla="*/ 400990 h 738188"/>
                  <a:gd name="T10" fmla="*/ 1181920 w 1191570"/>
                  <a:gd name="T11" fmla="*/ 400994 h 738188"/>
                  <a:gd name="T12" fmla="*/ 1181920 w 1191570"/>
                  <a:gd name="T13" fmla="*/ 743042 h 738188"/>
                  <a:gd name="T14" fmla="*/ 936163 w 1191570"/>
                  <a:gd name="T15" fmla="*/ 743042 h 738188"/>
                  <a:gd name="T16" fmla="*/ 936163 w 1191570"/>
                  <a:gd name="T17" fmla="*/ 395908 h 738188"/>
                  <a:gd name="T18" fmla="*/ 590719 w 1191570"/>
                  <a:gd name="T19" fmla="*/ 248069 h 738188"/>
                  <a:gd name="T20" fmla="*/ 245100 w 1191570"/>
                  <a:gd name="T21" fmla="*/ 402681 h 738188"/>
                  <a:gd name="T22" fmla="*/ 245756 w 1191570"/>
                  <a:gd name="T23" fmla="*/ 402681 h 738188"/>
                  <a:gd name="T24" fmla="*/ 245756 w 1191570"/>
                  <a:gd name="T25" fmla="*/ 743041 h 738188"/>
                  <a:gd name="T26" fmla="*/ 0 w 1191570"/>
                  <a:gd name="T27" fmla="*/ 743041 h 738188"/>
                  <a:gd name="T28" fmla="*/ 0 w 1191570"/>
                  <a:gd name="T29" fmla="*/ 405077 h 738188"/>
                  <a:gd name="T30" fmla="*/ 0 w 1191570"/>
                  <a:gd name="T31" fmla="*/ 402681 h 738188"/>
                  <a:gd name="T32" fmla="*/ 355 w 1191570"/>
                  <a:gd name="T33" fmla="*/ 402681 h 738188"/>
                  <a:gd name="T34" fmla="*/ 589886 w 1191570"/>
                  <a:gd name="T35" fmla="*/ 1 h 738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91570" h="738188">
                    <a:moveTo>
                      <a:pt x="594429" y="1"/>
                    </a:moveTo>
                    <a:cubicBezTo>
                      <a:pt x="917766" y="-502"/>
                      <a:pt x="1181900" y="173131"/>
                      <a:pt x="1190287" y="390526"/>
                    </a:cubicBezTo>
                    <a:lnTo>
                      <a:pt x="1191023" y="390526"/>
                    </a:lnTo>
                    <a:lnTo>
                      <a:pt x="1191023" y="395026"/>
                    </a:lnTo>
                    <a:cubicBezTo>
                      <a:pt x="1191530" y="396131"/>
                      <a:pt x="1191553" y="397250"/>
                      <a:pt x="1191570" y="398370"/>
                    </a:cubicBezTo>
                    <a:lnTo>
                      <a:pt x="1191023" y="398374"/>
                    </a:lnTo>
                    <a:lnTo>
                      <a:pt x="1191023" y="738188"/>
                    </a:lnTo>
                    <a:lnTo>
                      <a:pt x="943373" y="738188"/>
                    </a:lnTo>
                    <a:lnTo>
                      <a:pt x="943373" y="393322"/>
                    </a:lnTo>
                    <a:cubicBezTo>
                      <a:pt x="933740" y="311098"/>
                      <a:pt x="781171" y="246323"/>
                      <a:pt x="595269" y="246449"/>
                    </a:cubicBezTo>
                    <a:cubicBezTo>
                      <a:pt x="404329" y="246579"/>
                      <a:pt x="249358" y="315084"/>
                      <a:pt x="246987" y="400050"/>
                    </a:cubicBezTo>
                    <a:lnTo>
                      <a:pt x="247650" y="400050"/>
                    </a:lnTo>
                    <a:lnTo>
                      <a:pt x="247650" y="738187"/>
                    </a:lnTo>
                    <a:lnTo>
                      <a:pt x="0" y="738187"/>
                    </a:lnTo>
                    <a:lnTo>
                      <a:pt x="0" y="402431"/>
                    </a:lnTo>
                    <a:lnTo>
                      <a:pt x="0" y="400050"/>
                    </a:lnTo>
                    <a:lnTo>
                      <a:pt x="355" y="400050"/>
                    </a:lnTo>
                    <a:cubicBezTo>
                      <a:pt x="1907" y="179248"/>
                      <a:pt x="267091" y="510"/>
                      <a:pt x="594429" y="1"/>
                    </a:cubicBezTo>
                    <a:close/>
                  </a:path>
                </a:pathLst>
              </a:custGeom>
              <a:grpFill/>
              <a:ln w="3175" cap="flat" cmpd="sng" algn="ctr">
                <a:solidFill>
                  <a:srgbClr val="C6C8CA"/>
                </a:solidFill>
                <a:prstDash val="solid"/>
                <a:round/>
                <a:headEnd type="none" w="med" len="med"/>
                <a:tailEnd type="none" w="med" len="med"/>
              </a:ln>
            </p:spPr>
            <p:txBody>
              <a:bodyPr wrap="none" anchor="ctr"/>
              <a:lstStyle/>
              <a:p>
                <a:endParaRPr lang="en-GB">
                  <a:solidFill>
                    <a:srgbClr val="000000"/>
                  </a:solidFill>
                </a:endParaRPr>
              </a:p>
            </p:txBody>
          </p:sp>
          <p:sp>
            <p:nvSpPr>
              <p:cNvPr id="58" name="Oval 9"/>
              <p:cNvSpPr>
                <a:spLocks noChangeArrowheads="1"/>
              </p:cNvSpPr>
              <p:nvPr/>
            </p:nvSpPr>
            <p:spPr bwMode="auto">
              <a:xfrm>
                <a:off x="-1763913" y="2420888"/>
                <a:ext cx="467733" cy="503371"/>
              </a:xfrm>
              <a:prstGeom prst="ellipse">
                <a:avLst/>
              </a:prstGeom>
              <a:grpFill/>
              <a:ln w="3175" algn="ctr">
                <a:solidFill>
                  <a:srgbClr val="C6C8CA"/>
                </a:solidFill>
                <a:round/>
                <a:headEnd/>
                <a:tailEnd/>
              </a:ln>
            </p:spPr>
            <p:txBody>
              <a:bodyPr wrap="none" anchor="ct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5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5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5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500">
                    <a:solidFill>
                      <a:schemeClr val="tx1"/>
                    </a:solidFill>
                    <a:latin typeface="Arial" panose="020B0604020202020204" pitchFamily="34" charset="0"/>
                  </a:defRPr>
                </a:lvl9pPr>
              </a:lstStyle>
              <a:p>
                <a:pPr eaLnBrk="1" hangingPunct="1">
                  <a:spcBef>
                    <a:spcPct val="0"/>
                  </a:spcBef>
                </a:pPr>
                <a:endParaRPr lang="en-US" altLang="en-US" sz="1800">
                  <a:solidFill>
                    <a:srgbClr val="000000"/>
                  </a:solidFill>
                  <a:cs typeface="Arial" panose="020B0604020202020204" pitchFamily="34" charset="0"/>
                </a:endParaRPr>
              </a:p>
            </p:txBody>
          </p:sp>
        </p:grpSp>
        <p:grpSp>
          <p:nvGrpSpPr>
            <p:cNvPr id="54" name="Group 66"/>
            <p:cNvGrpSpPr>
              <a:grpSpLocks/>
            </p:cNvGrpSpPr>
            <p:nvPr/>
          </p:nvGrpSpPr>
          <p:grpSpPr bwMode="auto">
            <a:xfrm flipV="1">
              <a:off x="-3071959" y="3246310"/>
              <a:ext cx="1191570" cy="819993"/>
              <a:chOff x="-2131219" y="2420888"/>
              <a:chExt cx="1191570" cy="819993"/>
            </a:xfrm>
            <a:grpFill/>
          </p:grpSpPr>
          <p:sp>
            <p:nvSpPr>
              <p:cNvPr id="55" name="Rectangle 6"/>
              <p:cNvSpPr>
                <a:spLocks/>
              </p:cNvSpPr>
              <p:nvPr/>
            </p:nvSpPr>
            <p:spPr bwMode="auto">
              <a:xfrm>
                <a:off x="-2131219" y="2502299"/>
                <a:ext cx="1191114" cy="738430"/>
              </a:xfrm>
              <a:custGeom>
                <a:avLst/>
                <a:gdLst>
                  <a:gd name="T0" fmla="*/ 589897 w 1191570"/>
                  <a:gd name="T1" fmla="*/ 1 h 738188"/>
                  <a:gd name="T2" fmla="*/ 1181210 w 1191570"/>
                  <a:gd name="T3" fmla="*/ 393094 h 738188"/>
                  <a:gd name="T4" fmla="*/ 1181940 w 1191570"/>
                  <a:gd name="T5" fmla="*/ 393094 h 738188"/>
                  <a:gd name="T6" fmla="*/ 1181940 w 1191570"/>
                  <a:gd name="T7" fmla="*/ 397626 h 738188"/>
                  <a:gd name="T8" fmla="*/ 1182483 w 1191570"/>
                  <a:gd name="T9" fmla="*/ 400990 h 738188"/>
                  <a:gd name="T10" fmla="*/ 1181940 w 1191570"/>
                  <a:gd name="T11" fmla="*/ 400994 h 738188"/>
                  <a:gd name="T12" fmla="*/ 1181940 w 1191570"/>
                  <a:gd name="T13" fmla="*/ 743042 h 738188"/>
                  <a:gd name="T14" fmla="*/ 936178 w 1191570"/>
                  <a:gd name="T15" fmla="*/ 743042 h 738188"/>
                  <a:gd name="T16" fmla="*/ 936178 w 1191570"/>
                  <a:gd name="T17" fmla="*/ 395908 h 738188"/>
                  <a:gd name="T18" fmla="*/ 590730 w 1191570"/>
                  <a:gd name="T19" fmla="*/ 248069 h 738188"/>
                  <a:gd name="T20" fmla="*/ 245106 w 1191570"/>
                  <a:gd name="T21" fmla="*/ 402681 h 738188"/>
                  <a:gd name="T22" fmla="*/ 245762 w 1191570"/>
                  <a:gd name="T23" fmla="*/ 402681 h 738188"/>
                  <a:gd name="T24" fmla="*/ 245762 w 1191570"/>
                  <a:gd name="T25" fmla="*/ 743041 h 738188"/>
                  <a:gd name="T26" fmla="*/ 0 w 1191570"/>
                  <a:gd name="T27" fmla="*/ 743041 h 738188"/>
                  <a:gd name="T28" fmla="*/ 0 w 1191570"/>
                  <a:gd name="T29" fmla="*/ 405077 h 738188"/>
                  <a:gd name="T30" fmla="*/ 0 w 1191570"/>
                  <a:gd name="T31" fmla="*/ 402681 h 738188"/>
                  <a:gd name="T32" fmla="*/ 355 w 1191570"/>
                  <a:gd name="T33" fmla="*/ 402681 h 738188"/>
                  <a:gd name="T34" fmla="*/ 589897 w 1191570"/>
                  <a:gd name="T35" fmla="*/ 1 h 738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91570" h="738188">
                    <a:moveTo>
                      <a:pt x="594429" y="1"/>
                    </a:moveTo>
                    <a:cubicBezTo>
                      <a:pt x="917766" y="-502"/>
                      <a:pt x="1181900" y="173131"/>
                      <a:pt x="1190287" y="390526"/>
                    </a:cubicBezTo>
                    <a:lnTo>
                      <a:pt x="1191023" y="390526"/>
                    </a:lnTo>
                    <a:lnTo>
                      <a:pt x="1191023" y="395026"/>
                    </a:lnTo>
                    <a:cubicBezTo>
                      <a:pt x="1191530" y="396131"/>
                      <a:pt x="1191553" y="397250"/>
                      <a:pt x="1191570" y="398370"/>
                    </a:cubicBezTo>
                    <a:lnTo>
                      <a:pt x="1191023" y="398374"/>
                    </a:lnTo>
                    <a:lnTo>
                      <a:pt x="1191023" y="738188"/>
                    </a:lnTo>
                    <a:lnTo>
                      <a:pt x="943373" y="738188"/>
                    </a:lnTo>
                    <a:lnTo>
                      <a:pt x="943373" y="393322"/>
                    </a:lnTo>
                    <a:cubicBezTo>
                      <a:pt x="933740" y="311098"/>
                      <a:pt x="781171" y="246323"/>
                      <a:pt x="595269" y="246449"/>
                    </a:cubicBezTo>
                    <a:cubicBezTo>
                      <a:pt x="404329" y="246579"/>
                      <a:pt x="249358" y="315084"/>
                      <a:pt x="246987" y="400050"/>
                    </a:cubicBezTo>
                    <a:lnTo>
                      <a:pt x="247650" y="400050"/>
                    </a:lnTo>
                    <a:lnTo>
                      <a:pt x="247650" y="738187"/>
                    </a:lnTo>
                    <a:lnTo>
                      <a:pt x="0" y="738187"/>
                    </a:lnTo>
                    <a:lnTo>
                      <a:pt x="0" y="402431"/>
                    </a:lnTo>
                    <a:lnTo>
                      <a:pt x="0" y="400050"/>
                    </a:lnTo>
                    <a:lnTo>
                      <a:pt x="355" y="400050"/>
                    </a:lnTo>
                    <a:cubicBezTo>
                      <a:pt x="1907" y="179248"/>
                      <a:pt x="267091" y="510"/>
                      <a:pt x="594429" y="1"/>
                    </a:cubicBezTo>
                    <a:close/>
                  </a:path>
                </a:pathLst>
              </a:custGeom>
              <a:grpFill/>
              <a:ln w="3175" cap="flat" cmpd="sng" algn="ctr">
                <a:solidFill>
                  <a:srgbClr val="C6C8CA"/>
                </a:solidFill>
                <a:prstDash val="solid"/>
                <a:round/>
                <a:headEnd type="none" w="med" len="med"/>
                <a:tailEnd type="none" w="med" len="med"/>
              </a:ln>
            </p:spPr>
            <p:txBody>
              <a:bodyPr wrap="none" anchor="ctr"/>
              <a:lstStyle/>
              <a:p>
                <a:endParaRPr lang="en-GB">
                  <a:solidFill>
                    <a:srgbClr val="000000"/>
                  </a:solidFill>
                </a:endParaRPr>
              </a:p>
            </p:txBody>
          </p:sp>
          <p:sp>
            <p:nvSpPr>
              <p:cNvPr id="56" name="Oval 68"/>
              <p:cNvSpPr>
                <a:spLocks noChangeArrowheads="1"/>
              </p:cNvSpPr>
              <p:nvPr/>
            </p:nvSpPr>
            <p:spPr bwMode="auto">
              <a:xfrm>
                <a:off x="-1764370" y="2420888"/>
                <a:ext cx="467733" cy="503371"/>
              </a:xfrm>
              <a:prstGeom prst="ellipse">
                <a:avLst/>
              </a:prstGeom>
              <a:grpFill/>
              <a:ln w="3175" algn="ctr">
                <a:solidFill>
                  <a:srgbClr val="C6C8CA"/>
                </a:solidFill>
                <a:round/>
                <a:headEnd/>
                <a:tailEnd/>
              </a:ln>
            </p:spPr>
            <p:txBody>
              <a:bodyPr rot="10800000" wrap="none" anchor="ct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5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5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5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500">
                    <a:solidFill>
                      <a:schemeClr val="tx1"/>
                    </a:solidFill>
                    <a:latin typeface="Arial" panose="020B0604020202020204" pitchFamily="34" charset="0"/>
                  </a:defRPr>
                </a:lvl9pPr>
              </a:lstStyle>
              <a:p>
                <a:pPr eaLnBrk="1" hangingPunct="1">
                  <a:spcBef>
                    <a:spcPct val="0"/>
                  </a:spcBef>
                </a:pPr>
                <a:endParaRPr lang="en-US" altLang="en-US" sz="1800">
                  <a:solidFill>
                    <a:srgbClr val="000000"/>
                  </a:solidFill>
                  <a:cs typeface="Arial" panose="020B0604020202020204" pitchFamily="34" charset="0"/>
                </a:endParaRPr>
              </a:p>
            </p:txBody>
          </p:sp>
        </p:grpSp>
      </p:grpSp>
    </p:spTree>
    <p:extLst>
      <p:ext uri="{BB962C8B-B14F-4D97-AF65-F5344CB8AC3E}">
        <p14:creationId xmlns:p14="http://schemas.microsoft.com/office/powerpoint/2010/main" val="181113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Traditional assumptions for PPP projects</a:t>
            </a:r>
          </a:p>
        </p:txBody>
      </p:sp>
      <p:sp>
        <p:nvSpPr>
          <p:cNvPr id="4" name="Oval 3"/>
          <p:cNvSpPr/>
          <p:nvPr/>
        </p:nvSpPr>
        <p:spPr>
          <a:xfrm>
            <a:off x="379956" y="4523022"/>
            <a:ext cx="1081087" cy="1081088"/>
          </a:xfrm>
          <a:prstGeom prst="ellips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5" name="Oval 4"/>
          <p:cNvSpPr/>
          <p:nvPr/>
        </p:nvSpPr>
        <p:spPr>
          <a:xfrm>
            <a:off x="497426" y="4640495"/>
            <a:ext cx="846137" cy="846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smtClean="0">
                <a:solidFill>
                  <a:srgbClr val="FFFFFF"/>
                </a:solidFill>
              </a:rPr>
              <a:t>1</a:t>
            </a:r>
            <a:endParaRPr lang="en-GB" sz="2000" b="1" dirty="0">
              <a:solidFill>
                <a:srgbClr val="FFFFFF"/>
              </a:solidFill>
            </a:endParaRPr>
          </a:p>
        </p:txBody>
      </p:sp>
      <p:sp>
        <p:nvSpPr>
          <p:cNvPr id="6" name="Oval 5"/>
          <p:cNvSpPr/>
          <p:nvPr/>
        </p:nvSpPr>
        <p:spPr>
          <a:xfrm>
            <a:off x="2875516" y="4523022"/>
            <a:ext cx="1081087" cy="1081088"/>
          </a:xfrm>
          <a:prstGeom prst="ellips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7" name="Oval 6"/>
          <p:cNvSpPr/>
          <p:nvPr/>
        </p:nvSpPr>
        <p:spPr>
          <a:xfrm>
            <a:off x="2992979" y="4640495"/>
            <a:ext cx="844550" cy="846137"/>
          </a:xfrm>
          <a:prstGeom prst="ellipse">
            <a:avLst/>
          </a:prstGeom>
          <a:solidFill>
            <a:srgbClr val="A19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smtClean="0">
                <a:solidFill>
                  <a:srgbClr val="FFFFFF"/>
                </a:solidFill>
              </a:rPr>
              <a:t>3</a:t>
            </a:r>
            <a:endParaRPr lang="en-GB" sz="2000" b="1" dirty="0">
              <a:solidFill>
                <a:srgbClr val="FFFFFF"/>
              </a:solidFill>
            </a:endParaRPr>
          </a:p>
        </p:txBody>
      </p:sp>
      <p:sp>
        <p:nvSpPr>
          <p:cNvPr id="8" name="Oval 7"/>
          <p:cNvSpPr/>
          <p:nvPr/>
        </p:nvSpPr>
        <p:spPr>
          <a:xfrm>
            <a:off x="5371049" y="4523022"/>
            <a:ext cx="1079500" cy="1081088"/>
          </a:xfrm>
          <a:prstGeom prst="ellips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9" name="Oval 8"/>
          <p:cNvSpPr/>
          <p:nvPr/>
        </p:nvSpPr>
        <p:spPr>
          <a:xfrm>
            <a:off x="5488524" y="4640495"/>
            <a:ext cx="844550" cy="846137"/>
          </a:xfrm>
          <a:prstGeom prst="ellipse">
            <a:avLst/>
          </a:prstGeom>
          <a:solidFill>
            <a:srgbClr val="EB44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smtClean="0">
                <a:solidFill>
                  <a:srgbClr val="FFFFFF"/>
                </a:solidFill>
              </a:rPr>
              <a:t>5</a:t>
            </a:r>
            <a:endParaRPr lang="en-GB" sz="2000" b="1" dirty="0">
              <a:solidFill>
                <a:srgbClr val="FFFFFF"/>
              </a:solidFill>
            </a:endParaRPr>
          </a:p>
        </p:txBody>
      </p:sp>
      <p:sp>
        <p:nvSpPr>
          <p:cNvPr id="10" name="Oval 9"/>
          <p:cNvSpPr/>
          <p:nvPr/>
        </p:nvSpPr>
        <p:spPr>
          <a:xfrm>
            <a:off x="7865011" y="4523022"/>
            <a:ext cx="1081088" cy="1081088"/>
          </a:xfrm>
          <a:prstGeom prst="ellips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11" name="Oval 10"/>
          <p:cNvSpPr/>
          <p:nvPr/>
        </p:nvSpPr>
        <p:spPr>
          <a:xfrm>
            <a:off x="7984079" y="4640495"/>
            <a:ext cx="844550" cy="846137"/>
          </a:xfrm>
          <a:prstGeom prst="ellipse">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smtClean="0">
                <a:solidFill>
                  <a:srgbClr val="FFFFFF"/>
                </a:solidFill>
              </a:rPr>
              <a:t>7</a:t>
            </a:r>
            <a:endParaRPr lang="en-GB" sz="2000" b="1" dirty="0">
              <a:solidFill>
                <a:srgbClr val="FFFFFF"/>
              </a:solidFill>
            </a:endParaRPr>
          </a:p>
        </p:txBody>
      </p:sp>
      <p:sp>
        <p:nvSpPr>
          <p:cNvPr id="12" name="Oval 11"/>
          <p:cNvSpPr/>
          <p:nvPr/>
        </p:nvSpPr>
        <p:spPr>
          <a:xfrm>
            <a:off x="1627751" y="3295882"/>
            <a:ext cx="1081087" cy="1077913"/>
          </a:xfrm>
          <a:prstGeom prst="ellips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13" name="Oval 12"/>
          <p:cNvSpPr/>
          <p:nvPr/>
        </p:nvSpPr>
        <p:spPr>
          <a:xfrm>
            <a:off x="1745199" y="3413363"/>
            <a:ext cx="844550" cy="842963"/>
          </a:xfrm>
          <a:prstGeom prst="ellipse">
            <a:avLst/>
          </a:prstGeom>
          <a:solidFill>
            <a:srgbClr val="679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smtClean="0">
                <a:solidFill>
                  <a:srgbClr val="FFFFFF"/>
                </a:solidFill>
              </a:rPr>
              <a:t>2</a:t>
            </a:r>
            <a:endParaRPr lang="en-GB" sz="2000" b="1" dirty="0">
              <a:solidFill>
                <a:srgbClr val="FFFFFF"/>
              </a:solidFill>
            </a:endParaRPr>
          </a:p>
        </p:txBody>
      </p:sp>
      <p:sp>
        <p:nvSpPr>
          <p:cNvPr id="14" name="Oval 13"/>
          <p:cNvSpPr/>
          <p:nvPr/>
        </p:nvSpPr>
        <p:spPr>
          <a:xfrm>
            <a:off x="4123274" y="3295882"/>
            <a:ext cx="1079500" cy="1077913"/>
          </a:xfrm>
          <a:prstGeom prst="ellips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15" name="Oval 14"/>
          <p:cNvSpPr/>
          <p:nvPr/>
        </p:nvSpPr>
        <p:spPr>
          <a:xfrm>
            <a:off x="4240749" y="3413363"/>
            <a:ext cx="844550" cy="842963"/>
          </a:xfrm>
          <a:prstGeom prst="ellipse">
            <a:avLst/>
          </a:prstGeom>
          <a:solidFill>
            <a:srgbClr val="569B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smtClean="0">
                <a:solidFill>
                  <a:srgbClr val="FFFFFF"/>
                </a:solidFill>
              </a:rPr>
              <a:t>4</a:t>
            </a:r>
            <a:endParaRPr lang="en-GB" sz="2000" b="1" dirty="0">
              <a:solidFill>
                <a:srgbClr val="FFFFFF"/>
              </a:solidFill>
            </a:endParaRPr>
          </a:p>
        </p:txBody>
      </p:sp>
      <p:sp>
        <p:nvSpPr>
          <p:cNvPr id="16" name="Oval 15"/>
          <p:cNvSpPr/>
          <p:nvPr/>
        </p:nvSpPr>
        <p:spPr>
          <a:xfrm>
            <a:off x="6617236" y="3295882"/>
            <a:ext cx="1081088" cy="1077913"/>
          </a:xfrm>
          <a:prstGeom prst="ellipse">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17" name="Oval 16"/>
          <p:cNvSpPr/>
          <p:nvPr/>
        </p:nvSpPr>
        <p:spPr>
          <a:xfrm>
            <a:off x="6736304" y="3413363"/>
            <a:ext cx="844550" cy="842963"/>
          </a:xfrm>
          <a:prstGeom prst="ellipse">
            <a:avLst/>
          </a:prstGeom>
          <a:solidFill>
            <a:srgbClr val="C2CD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smtClean="0">
                <a:solidFill>
                  <a:srgbClr val="FFFFFF"/>
                </a:solidFill>
              </a:rPr>
              <a:t>6</a:t>
            </a:r>
            <a:endParaRPr lang="en-GB" sz="2000" b="1" dirty="0">
              <a:solidFill>
                <a:srgbClr val="FFFFFF"/>
              </a:solidFill>
            </a:endParaRPr>
          </a:p>
        </p:txBody>
      </p:sp>
      <p:cxnSp>
        <p:nvCxnSpPr>
          <p:cNvPr id="18" name="Straight Connector 17"/>
          <p:cNvCxnSpPr/>
          <p:nvPr/>
        </p:nvCxnSpPr>
        <p:spPr>
          <a:xfrm flipV="1">
            <a:off x="919699" y="3295882"/>
            <a:ext cx="0" cy="1125538"/>
          </a:xfrm>
          <a:prstGeom prst="line">
            <a:avLst/>
          </a:prstGeom>
          <a:ln w="63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9" name="TextBox 42"/>
          <p:cNvSpPr txBox="1">
            <a:spLocks noChangeArrowheads="1"/>
          </p:cNvSpPr>
          <p:nvPr/>
        </p:nvSpPr>
        <p:spPr bwMode="auto">
          <a:xfrm>
            <a:off x="269586" y="2476101"/>
            <a:ext cx="13255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pPr>
            <a:r>
              <a:rPr lang="en-GB" altLang="en-US" sz="1600" dirty="0" smtClean="0">
                <a:solidFill>
                  <a:srgbClr val="000000"/>
                </a:solidFill>
                <a:latin typeface="+mn-lt"/>
              </a:rPr>
              <a:t>Social </a:t>
            </a:r>
          </a:p>
          <a:p>
            <a:pPr algn="ctr" eaLnBrk="1" fontAlgn="auto" hangingPunct="1">
              <a:spcBef>
                <a:spcPts val="0"/>
              </a:spcBef>
              <a:spcAft>
                <a:spcPts val="0"/>
              </a:spcAft>
            </a:pPr>
            <a:r>
              <a:rPr lang="en-GB" altLang="en-US" sz="1600" dirty="0" smtClean="0">
                <a:solidFill>
                  <a:srgbClr val="000000"/>
                </a:solidFill>
                <a:latin typeface="+mn-lt"/>
              </a:rPr>
              <a:t>infrastructure and transport</a:t>
            </a:r>
            <a:endParaRPr lang="en-GB" altLang="en-US" sz="1600" dirty="0">
              <a:solidFill>
                <a:srgbClr val="000000"/>
              </a:solidFill>
              <a:latin typeface="+mn-lt"/>
            </a:endParaRPr>
          </a:p>
        </p:txBody>
      </p:sp>
      <p:cxnSp>
        <p:nvCxnSpPr>
          <p:cNvPr id="20" name="Straight Connector 19"/>
          <p:cNvCxnSpPr/>
          <p:nvPr/>
        </p:nvCxnSpPr>
        <p:spPr>
          <a:xfrm flipV="1">
            <a:off x="3415249" y="3295882"/>
            <a:ext cx="0" cy="1125538"/>
          </a:xfrm>
          <a:prstGeom prst="line">
            <a:avLst/>
          </a:prstGeom>
          <a:ln w="63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1" name="TextBox 45"/>
          <p:cNvSpPr txBox="1">
            <a:spLocks noChangeArrowheads="1"/>
          </p:cNvSpPr>
          <p:nvPr/>
        </p:nvSpPr>
        <p:spPr bwMode="auto">
          <a:xfrm>
            <a:off x="2796124" y="2476101"/>
            <a:ext cx="13255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pPr>
            <a:r>
              <a:rPr lang="en-GB" altLang="en-US" sz="1600" dirty="0" smtClean="0">
                <a:solidFill>
                  <a:srgbClr val="000000"/>
                </a:solidFill>
                <a:latin typeface="+mn-lt"/>
              </a:rPr>
              <a:t>Long term debt, fixed at close</a:t>
            </a:r>
            <a:endParaRPr lang="en-GB" altLang="en-US" sz="1600" dirty="0">
              <a:solidFill>
                <a:srgbClr val="000000"/>
              </a:solidFill>
              <a:latin typeface="+mn-lt"/>
            </a:endParaRPr>
          </a:p>
        </p:txBody>
      </p:sp>
      <p:cxnSp>
        <p:nvCxnSpPr>
          <p:cNvPr id="22" name="Straight Connector 21"/>
          <p:cNvCxnSpPr/>
          <p:nvPr/>
        </p:nvCxnSpPr>
        <p:spPr>
          <a:xfrm flipV="1">
            <a:off x="5910799" y="3295882"/>
            <a:ext cx="0" cy="1125538"/>
          </a:xfrm>
          <a:prstGeom prst="line">
            <a:avLst/>
          </a:prstGeom>
          <a:ln w="63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3" name="TextBox 47"/>
          <p:cNvSpPr txBox="1">
            <a:spLocks noChangeArrowheads="1"/>
          </p:cNvSpPr>
          <p:nvPr/>
        </p:nvSpPr>
        <p:spPr bwMode="auto">
          <a:xfrm>
            <a:off x="5020211" y="2722324"/>
            <a:ext cx="17160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pPr>
            <a:r>
              <a:rPr lang="en-GB" altLang="en-US" sz="1600" dirty="0" smtClean="0">
                <a:solidFill>
                  <a:srgbClr val="000000"/>
                </a:solidFill>
                <a:latin typeface="+mn-lt"/>
              </a:rPr>
              <a:t>A programme run by government</a:t>
            </a:r>
            <a:endParaRPr lang="en-GB" altLang="en-US" sz="1600" dirty="0">
              <a:solidFill>
                <a:srgbClr val="000000"/>
              </a:solidFill>
              <a:latin typeface="+mn-lt"/>
            </a:endParaRPr>
          </a:p>
        </p:txBody>
      </p:sp>
      <p:cxnSp>
        <p:nvCxnSpPr>
          <p:cNvPr id="24" name="Straight Connector 23"/>
          <p:cNvCxnSpPr/>
          <p:nvPr/>
        </p:nvCxnSpPr>
        <p:spPr>
          <a:xfrm flipV="1">
            <a:off x="8406349" y="3295882"/>
            <a:ext cx="0" cy="1125538"/>
          </a:xfrm>
          <a:prstGeom prst="line">
            <a:avLst/>
          </a:prstGeom>
          <a:ln w="63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25" name="TextBox 49"/>
          <p:cNvSpPr txBox="1">
            <a:spLocks noChangeArrowheads="1"/>
          </p:cNvSpPr>
          <p:nvPr/>
        </p:nvSpPr>
        <p:spPr bwMode="auto">
          <a:xfrm>
            <a:off x="7723759" y="2229882"/>
            <a:ext cx="1332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pPr>
            <a:r>
              <a:rPr lang="en-GB" altLang="en-US" sz="1600" dirty="0" smtClean="0">
                <a:solidFill>
                  <a:srgbClr val="000000"/>
                </a:solidFill>
                <a:latin typeface="+mn-lt"/>
              </a:rPr>
              <a:t>Direct agreements </a:t>
            </a:r>
            <a:br>
              <a:rPr lang="en-GB" altLang="en-US" sz="1600" dirty="0" smtClean="0">
                <a:solidFill>
                  <a:srgbClr val="000000"/>
                </a:solidFill>
                <a:latin typeface="+mn-lt"/>
              </a:rPr>
            </a:br>
            <a:r>
              <a:rPr lang="en-GB" altLang="en-US" sz="1600" dirty="0" smtClean="0">
                <a:solidFill>
                  <a:srgbClr val="000000"/>
                </a:solidFill>
                <a:latin typeface="+mn-lt"/>
              </a:rPr>
              <a:t>with the </a:t>
            </a:r>
            <a:br>
              <a:rPr lang="en-GB" altLang="en-US" sz="1600" dirty="0" smtClean="0">
                <a:solidFill>
                  <a:srgbClr val="000000"/>
                </a:solidFill>
                <a:latin typeface="+mn-lt"/>
              </a:rPr>
            </a:br>
            <a:r>
              <a:rPr lang="en-GB" altLang="en-US" sz="1600" dirty="0" smtClean="0">
                <a:solidFill>
                  <a:srgbClr val="000000"/>
                </a:solidFill>
                <a:latin typeface="+mn-lt"/>
              </a:rPr>
              <a:t>authority</a:t>
            </a:r>
            <a:endParaRPr lang="en-GB" altLang="en-US" sz="1600" dirty="0">
              <a:solidFill>
                <a:srgbClr val="000000"/>
              </a:solidFill>
              <a:latin typeface="+mn-lt"/>
            </a:endParaRPr>
          </a:p>
        </p:txBody>
      </p:sp>
      <p:grpSp>
        <p:nvGrpSpPr>
          <p:cNvPr id="26" name="Group 25"/>
          <p:cNvGrpSpPr>
            <a:grpSpLocks/>
          </p:cNvGrpSpPr>
          <p:nvPr/>
        </p:nvGrpSpPr>
        <p:grpSpPr bwMode="auto">
          <a:xfrm>
            <a:off x="1103859" y="3949937"/>
            <a:ext cx="2130425" cy="1306513"/>
            <a:chOff x="995094" y="3593112"/>
            <a:chExt cx="2130376" cy="1305125"/>
          </a:xfrm>
        </p:grpSpPr>
        <p:sp>
          <p:nvSpPr>
            <p:cNvPr id="27" name="Arc 26"/>
            <p:cNvSpPr/>
            <p:nvPr/>
          </p:nvSpPr>
          <p:spPr>
            <a:xfrm>
              <a:off x="1820575" y="3593112"/>
              <a:ext cx="1304895" cy="1305125"/>
            </a:xfrm>
            <a:prstGeom prst="arc">
              <a:avLst>
                <a:gd name="adj1" fmla="val 16796091"/>
                <a:gd name="adj2" fmla="val 21160837"/>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28" name="Arc 27"/>
            <p:cNvSpPr/>
            <p:nvPr/>
          </p:nvSpPr>
          <p:spPr>
            <a:xfrm flipH="1">
              <a:off x="995094" y="3593112"/>
              <a:ext cx="1304895" cy="1305125"/>
            </a:xfrm>
            <a:prstGeom prst="arc">
              <a:avLst>
                <a:gd name="adj1" fmla="val 16796091"/>
                <a:gd name="adj2" fmla="val 21160837"/>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grpSp>
      <p:grpSp>
        <p:nvGrpSpPr>
          <p:cNvPr id="29" name="Group 50"/>
          <p:cNvGrpSpPr>
            <a:grpSpLocks/>
          </p:cNvGrpSpPr>
          <p:nvPr/>
        </p:nvGrpSpPr>
        <p:grpSpPr bwMode="auto">
          <a:xfrm>
            <a:off x="3601013" y="3943582"/>
            <a:ext cx="2130425" cy="1304925"/>
            <a:chOff x="995094" y="3593112"/>
            <a:chExt cx="2130376" cy="1305125"/>
          </a:xfrm>
        </p:grpSpPr>
        <p:sp>
          <p:nvSpPr>
            <p:cNvPr id="30" name="Arc 29"/>
            <p:cNvSpPr/>
            <p:nvPr/>
          </p:nvSpPr>
          <p:spPr>
            <a:xfrm>
              <a:off x="1820575" y="3593112"/>
              <a:ext cx="1304895" cy="1305125"/>
            </a:xfrm>
            <a:prstGeom prst="arc">
              <a:avLst>
                <a:gd name="adj1" fmla="val 16796091"/>
                <a:gd name="adj2" fmla="val 21160837"/>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31" name="Arc 30"/>
            <p:cNvSpPr/>
            <p:nvPr/>
          </p:nvSpPr>
          <p:spPr>
            <a:xfrm flipH="1">
              <a:off x="995094" y="3593112"/>
              <a:ext cx="1304895" cy="1305125"/>
            </a:xfrm>
            <a:prstGeom prst="arc">
              <a:avLst>
                <a:gd name="adj1" fmla="val 16796091"/>
                <a:gd name="adj2" fmla="val 21160837"/>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grpSp>
      <p:grpSp>
        <p:nvGrpSpPr>
          <p:cNvPr id="32" name="Group 56"/>
          <p:cNvGrpSpPr>
            <a:grpSpLocks/>
          </p:cNvGrpSpPr>
          <p:nvPr/>
        </p:nvGrpSpPr>
        <p:grpSpPr bwMode="auto">
          <a:xfrm>
            <a:off x="6093380" y="3949937"/>
            <a:ext cx="2130425" cy="1304925"/>
            <a:chOff x="995094" y="3593112"/>
            <a:chExt cx="2130376" cy="1305125"/>
          </a:xfrm>
        </p:grpSpPr>
        <p:sp>
          <p:nvSpPr>
            <p:cNvPr id="33" name="Arc 32"/>
            <p:cNvSpPr/>
            <p:nvPr/>
          </p:nvSpPr>
          <p:spPr>
            <a:xfrm>
              <a:off x="1820575" y="3593112"/>
              <a:ext cx="1304895" cy="1305125"/>
            </a:xfrm>
            <a:prstGeom prst="arc">
              <a:avLst>
                <a:gd name="adj1" fmla="val 16796091"/>
                <a:gd name="adj2" fmla="val 21160837"/>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sp>
          <p:nvSpPr>
            <p:cNvPr id="34" name="Arc 33"/>
            <p:cNvSpPr/>
            <p:nvPr/>
          </p:nvSpPr>
          <p:spPr>
            <a:xfrm flipH="1">
              <a:off x="995094" y="3593112"/>
              <a:ext cx="1304895" cy="1305125"/>
            </a:xfrm>
            <a:prstGeom prst="arc">
              <a:avLst>
                <a:gd name="adj1" fmla="val 16796091"/>
                <a:gd name="adj2" fmla="val 21160837"/>
              </a:avLst>
            </a:prstGeom>
            <a:ln w="38100" cap="rnd">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wrap="none" lIns="0" tIns="0" rIns="0" bIns="0" anchor="ctr"/>
            <a:lstStyle/>
            <a:p>
              <a:pPr algn="ctr" fontAlgn="auto">
                <a:spcBef>
                  <a:spcPts val="0"/>
                </a:spcBef>
                <a:spcAft>
                  <a:spcPts val="0"/>
                </a:spcAft>
                <a:defRPr/>
              </a:pPr>
              <a:endParaRPr lang="en-GB" sz="1600" b="1" dirty="0">
                <a:solidFill>
                  <a:srgbClr val="5C6F7B"/>
                </a:solidFill>
              </a:endParaRPr>
            </a:p>
          </p:txBody>
        </p:sp>
      </p:grpSp>
      <p:cxnSp>
        <p:nvCxnSpPr>
          <p:cNvPr id="35" name="Straight Connector 34"/>
          <p:cNvCxnSpPr/>
          <p:nvPr/>
        </p:nvCxnSpPr>
        <p:spPr>
          <a:xfrm flipV="1">
            <a:off x="2138899" y="4507148"/>
            <a:ext cx="0" cy="1127125"/>
          </a:xfrm>
          <a:prstGeom prst="line">
            <a:avLst/>
          </a:prstGeom>
          <a:ln w="63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634449" y="4507148"/>
            <a:ext cx="0" cy="1127125"/>
          </a:xfrm>
          <a:prstGeom prst="line">
            <a:avLst/>
          </a:prstGeom>
          <a:ln w="63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129999" y="4507148"/>
            <a:ext cx="0" cy="1127125"/>
          </a:xfrm>
          <a:prstGeom prst="line">
            <a:avLst/>
          </a:prstGeom>
          <a:ln w="63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8" name="TextBox 62"/>
          <p:cNvSpPr txBox="1">
            <a:spLocks noChangeArrowheads="1"/>
          </p:cNvSpPr>
          <p:nvPr/>
        </p:nvSpPr>
        <p:spPr bwMode="auto">
          <a:xfrm>
            <a:off x="1111798" y="5743812"/>
            <a:ext cx="20542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pPr>
            <a:r>
              <a:rPr lang="en-GB" altLang="en-US" sz="1600" dirty="0" smtClean="0">
                <a:solidFill>
                  <a:srgbClr val="000000"/>
                </a:solidFill>
                <a:latin typeface="+mn-lt"/>
              </a:rPr>
              <a:t>An SPV</a:t>
            </a:r>
            <a:endParaRPr lang="en-GB" altLang="en-US" sz="1600" dirty="0">
              <a:solidFill>
                <a:srgbClr val="000000"/>
              </a:solidFill>
              <a:latin typeface="+mn-lt"/>
            </a:endParaRPr>
          </a:p>
        </p:txBody>
      </p:sp>
      <p:sp>
        <p:nvSpPr>
          <p:cNvPr id="39" name="TextBox 63"/>
          <p:cNvSpPr txBox="1">
            <a:spLocks noChangeArrowheads="1"/>
          </p:cNvSpPr>
          <p:nvPr/>
        </p:nvSpPr>
        <p:spPr bwMode="auto">
          <a:xfrm>
            <a:off x="3640679" y="5743810"/>
            <a:ext cx="19875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pPr>
            <a:r>
              <a:rPr lang="en-GB" altLang="en-US" sz="1600" dirty="0" smtClean="0">
                <a:solidFill>
                  <a:srgbClr val="000000"/>
                </a:solidFill>
                <a:latin typeface="+mn-lt"/>
              </a:rPr>
              <a:t>90:10 debt: equity in a limited liability company</a:t>
            </a:r>
            <a:endParaRPr lang="en-GB" altLang="en-US" sz="1600" dirty="0">
              <a:solidFill>
                <a:srgbClr val="000000"/>
              </a:solidFill>
              <a:latin typeface="+mn-lt"/>
            </a:endParaRPr>
          </a:p>
        </p:txBody>
      </p:sp>
      <p:sp>
        <p:nvSpPr>
          <p:cNvPr id="40" name="TextBox 64"/>
          <p:cNvSpPr txBox="1">
            <a:spLocks noChangeArrowheads="1"/>
          </p:cNvSpPr>
          <p:nvPr/>
        </p:nvSpPr>
        <p:spPr bwMode="auto">
          <a:xfrm>
            <a:off x="6258461" y="5743810"/>
            <a:ext cx="1739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pPr>
            <a:r>
              <a:rPr lang="en-GB" altLang="en-US" sz="1600" dirty="0" smtClean="0">
                <a:solidFill>
                  <a:srgbClr val="000000"/>
                </a:solidFill>
                <a:latin typeface="+mn-lt"/>
              </a:rPr>
              <a:t>A standard contractual risk allocation</a:t>
            </a:r>
            <a:endParaRPr lang="en-GB" altLang="en-US" sz="1600" dirty="0">
              <a:solidFill>
                <a:srgbClr val="000000"/>
              </a:solidFill>
              <a:latin typeface="+mn-lt"/>
            </a:endParaRPr>
          </a:p>
        </p:txBody>
      </p:sp>
      <p:sp>
        <p:nvSpPr>
          <p:cNvPr id="41" name="Rectangle 40"/>
          <p:cNvSpPr/>
          <p:nvPr/>
        </p:nvSpPr>
        <p:spPr>
          <a:xfrm>
            <a:off x="269587" y="1878013"/>
            <a:ext cx="8676513" cy="3053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PPP deals involve:</a:t>
            </a:r>
            <a:endParaRPr lang="en-GB" b="1" dirty="0"/>
          </a:p>
        </p:txBody>
      </p:sp>
    </p:spTree>
    <p:extLst>
      <p:ext uri="{BB962C8B-B14F-4D97-AF65-F5344CB8AC3E}">
        <p14:creationId xmlns:p14="http://schemas.microsoft.com/office/powerpoint/2010/main" val="60381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None of these assumptions is global</a:t>
            </a:r>
          </a:p>
        </p:txBody>
      </p:sp>
      <p:sp>
        <p:nvSpPr>
          <p:cNvPr id="40" name="Round Diagonal Corner Rectangle 39"/>
          <p:cNvSpPr/>
          <p:nvPr/>
        </p:nvSpPr>
        <p:spPr bwMode="auto">
          <a:xfrm>
            <a:off x="2499285" y="2551335"/>
            <a:ext cx="1818000" cy="1296000"/>
          </a:xfrm>
          <a:prstGeom prst="round2DiagRect">
            <a:avLst/>
          </a:prstGeom>
          <a:solidFill>
            <a:srgbClr val="569BBE"/>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lnSpc>
                <a:spcPct val="120000"/>
              </a:lnSpc>
              <a:spcBef>
                <a:spcPct val="20000"/>
              </a:spcBef>
              <a:tabLst>
                <a:tab pos="452438" algn="l"/>
                <a:tab pos="1438275" algn="l"/>
                <a:tab pos="2152650" algn="l"/>
              </a:tabLst>
            </a:pPr>
            <a:r>
              <a:rPr lang="en-GB" altLang="en-US" sz="1400" b="1" dirty="0">
                <a:solidFill>
                  <a:schemeClr val="bg1"/>
                </a:solidFill>
              </a:rPr>
              <a:t>French concession businesses work without SPVs</a:t>
            </a:r>
          </a:p>
        </p:txBody>
      </p:sp>
      <p:sp>
        <p:nvSpPr>
          <p:cNvPr id="41" name="Round Diagonal Corner Rectangle 40"/>
          <p:cNvSpPr/>
          <p:nvPr/>
        </p:nvSpPr>
        <p:spPr bwMode="auto">
          <a:xfrm>
            <a:off x="243034" y="4162796"/>
            <a:ext cx="1818000" cy="1296000"/>
          </a:xfrm>
          <a:prstGeom prst="round2DiagRect">
            <a:avLst/>
          </a:prstGeom>
          <a:solidFill>
            <a:srgbClr val="9F6614"/>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lnSpc>
                <a:spcPct val="120000"/>
              </a:lnSpc>
              <a:spcBef>
                <a:spcPct val="20000"/>
              </a:spcBef>
              <a:tabLst>
                <a:tab pos="452438" algn="l"/>
                <a:tab pos="1438275" algn="l"/>
                <a:tab pos="2152650" algn="l"/>
              </a:tabLst>
            </a:pPr>
            <a:r>
              <a:rPr lang="en-GB" altLang="en-US" sz="1400" b="1" dirty="0" smtClean="0">
                <a:solidFill>
                  <a:srgbClr val="FFFFFF"/>
                </a:solidFill>
              </a:rPr>
              <a:t>The </a:t>
            </a:r>
            <a:r>
              <a:rPr lang="en-GB" altLang="en-US" sz="1400" b="1" dirty="0">
                <a:solidFill>
                  <a:srgbClr val="FFFFFF"/>
                </a:solidFill>
              </a:rPr>
              <a:t>US has no PPP/P3 programme</a:t>
            </a:r>
          </a:p>
        </p:txBody>
      </p:sp>
      <p:sp>
        <p:nvSpPr>
          <p:cNvPr id="42" name="Round Diagonal Corner Rectangle 41"/>
          <p:cNvSpPr/>
          <p:nvPr/>
        </p:nvSpPr>
        <p:spPr bwMode="auto">
          <a:xfrm>
            <a:off x="4755536" y="2551335"/>
            <a:ext cx="1818000" cy="1296000"/>
          </a:xfrm>
          <a:prstGeom prst="round2DiagRect">
            <a:avLst/>
          </a:prstGeom>
          <a:solidFill>
            <a:srgbClr val="C6C8CA"/>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lnSpc>
                <a:spcPct val="120000"/>
              </a:lnSpc>
              <a:spcBef>
                <a:spcPct val="20000"/>
              </a:spcBef>
              <a:tabLst>
                <a:tab pos="452438" algn="l"/>
                <a:tab pos="1438275" algn="l"/>
                <a:tab pos="2152650" algn="l"/>
              </a:tabLst>
            </a:pPr>
            <a:r>
              <a:rPr lang="en-GB" altLang="en-US" sz="1400" b="1" dirty="0">
                <a:solidFill>
                  <a:srgbClr val="000000"/>
                </a:solidFill>
              </a:rPr>
              <a:t>Australian PPP does not have long-term debt</a:t>
            </a:r>
          </a:p>
        </p:txBody>
      </p:sp>
      <p:sp>
        <p:nvSpPr>
          <p:cNvPr id="43" name="Round Diagonal Corner Rectangle 42"/>
          <p:cNvSpPr/>
          <p:nvPr/>
        </p:nvSpPr>
        <p:spPr bwMode="auto">
          <a:xfrm>
            <a:off x="243034" y="2551335"/>
            <a:ext cx="1818000" cy="1296000"/>
          </a:xfrm>
          <a:prstGeom prst="round2DiagRect">
            <a:avLst/>
          </a:prstGeom>
          <a:solidFill>
            <a:srgbClr val="5C6F7B"/>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lnSpc>
                <a:spcPct val="120000"/>
              </a:lnSpc>
              <a:spcBef>
                <a:spcPct val="20000"/>
              </a:spcBef>
              <a:tabLst>
                <a:tab pos="452438" algn="l"/>
                <a:tab pos="1438275" algn="l"/>
                <a:tab pos="2152650" algn="l"/>
              </a:tabLst>
            </a:pPr>
            <a:r>
              <a:rPr lang="en-GB" altLang="en-US" sz="1400" b="1" dirty="0" smtClean="0">
                <a:solidFill>
                  <a:schemeClr val="bg1"/>
                </a:solidFill>
              </a:rPr>
              <a:t>Transmission </a:t>
            </a:r>
            <a:r>
              <a:rPr lang="en-GB" altLang="en-US" sz="1400" b="1" dirty="0">
                <a:solidFill>
                  <a:schemeClr val="bg1"/>
                </a:solidFill>
              </a:rPr>
              <a:t>capacity for African PPP projects</a:t>
            </a:r>
          </a:p>
        </p:txBody>
      </p:sp>
      <p:sp>
        <p:nvSpPr>
          <p:cNvPr id="44" name="Round Diagonal Corner Rectangle 43"/>
          <p:cNvSpPr/>
          <p:nvPr/>
        </p:nvSpPr>
        <p:spPr bwMode="auto">
          <a:xfrm>
            <a:off x="2499285" y="4162796"/>
            <a:ext cx="1818000" cy="1296000"/>
          </a:xfrm>
          <a:prstGeom prst="round2DiagRect">
            <a:avLst/>
          </a:prstGeom>
          <a:solidFill>
            <a:srgbClr val="C6C8CA"/>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lnSpc>
                <a:spcPct val="120000"/>
              </a:lnSpc>
              <a:spcBef>
                <a:spcPct val="20000"/>
              </a:spcBef>
              <a:tabLst>
                <a:tab pos="452438" algn="l"/>
                <a:tab pos="1438275" algn="l"/>
                <a:tab pos="2152650" algn="l"/>
              </a:tabLst>
            </a:pPr>
            <a:r>
              <a:rPr lang="en-GB" altLang="en-US" sz="1400" b="1" dirty="0" smtClean="0">
                <a:solidFill>
                  <a:srgbClr val="000000"/>
                </a:solidFill>
              </a:rPr>
              <a:t>Few</a:t>
            </a:r>
            <a:r>
              <a:rPr lang="en-GB" altLang="en-US" sz="1400" b="1" dirty="0">
                <a:solidFill>
                  <a:srgbClr val="000000"/>
                </a:solidFill>
              </a:rPr>
              <a:t>, if any, countries enforce a risk allocation as rigidly as the UK</a:t>
            </a:r>
          </a:p>
        </p:txBody>
      </p:sp>
      <p:sp>
        <p:nvSpPr>
          <p:cNvPr id="45" name="Round Diagonal Corner Rectangle 44"/>
          <p:cNvSpPr/>
          <p:nvPr/>
        </p:nvSpPr>
        <p:spPr bwMode="auto">
          <a:xfrm>
            <a:off x="7011786" y="2551335"/>
            <a:ext cx="1818000" cy="1296000"/>
          </a:xfrm>
          <a:prstGeom prst="round2DiagRect">
            <a:avLst/>
          </a:prstGeom>
          <a:solidFill>
            <a:srgbClr val="9F6614"/>
          </a:solidFill>
          <a:ln w="9525" cap="flat" cmpd="sng" algn="ctr">
            <a:noFill/>
            <a:prstDash val="solid"/>
            <a:round/>
            <a:headEnd type="none" w="med" len="med"/>
            <a:tailEnd type="none" w="med" len="med"/>
          </a:ln>
          <a:effectLst/>
          <a:extLst/>
        </p:spPr>
        <p:txBody>
          <a:bodyPr vert="horz" wrap="square" lIns="0" tIns="45720" rIns="91440" bIns="45720" numCol="1" rtlCol="0" anchor="ctr" anchorCtr="0" compatLnSpc="1">
            <a:prstTxWarp prst="textNoShape">
              <a:avLst/>
            </a:prstTxWarp>
          </a:bodyPr>
          <a:lstStyle/>
          <a:p>
            <a:pPr algn="ctr">
              <a:lnSpc>
                <a:spcPct val="120000"/>
              </a:lnSpc>
              <a:spcBef>
                <a:spcPct val="20000"/>
              </a:spcBef>
              <a:tabLst>
                <a:tab pos="452438" algn="l"/>
                <a:tab pos="1438275" algn="l"/>
                <a:tab pos="2152650" algn="l"/>
              </a:tabLst>
            </a:pPr>
            <a:r>
              <a:rPr lang="en-GB" altLang="en-US" sz="1400" b="1" dirty="0" smtClean="0">
                <a:solidFill>
                  <a:srgbClr val="FFFFFF"/>
                </a:solidFill>
              </a:rPr>
              <a:t>At </a:t>
            </a:r>
            <a:r>
              <a:rPr lang="en-GB" altLang="en-US" sz="1400" b="1" dirty="0">
                <a:solidFill>
                  <a:srgbClr val="FFFFFF"/>
                </a:solidFill>
              </a:rPr>
              <a:t>least one Netherlands deal did not fix debt</a:t>
            </a:r>
          </a:p>
        </p:txBody>
      </p:sp>
      <p:sp>
        <p:nvSpPr>
          <p:cNvPr id="46" name="Round Diagonal Corner Rectangle 45"/>
          <p:cNvSpPr/>
          <p:nvPr/>
        </p:nvSpPr>
        <p:spPr bwMode="auto">
          <a:xfrm>
            <a:off x="4755536" y="4162796"/>
            <a:ext cx="1818000" cy="1296000"/>
          </a:xfrm>
          <a:prstGeom prst="round2DiagRect">
            <a:avLst/>
          </a:prstGeom>
          <a:solidFill>
            <a:srgbClr val="569BBE"/>
          </a:solidFill>
          <a:ln w="9525" cap="flat" cmpd="sng" algn="ctr">
            <a:noFill/>
            <a:prstDash val="solid"/>
            <a:round/>
            <a:headEnd type="none" w="med" len="med"/>
            <a:tailEnd type="none" w="med" len="med"/>
          </a:ln>
          <a:effectLst/>
          <a:extLst/>
        </p:spPr>
        <p:txBody>
          <a:bodyPr vert="horz" wrap="square" lIns="0" tIns="45720" rIns="91440" bIns="45720" numCol="1" rtlCol="0" anchor="ctr" anchorCtr="0" compatLnSpc="1">
            <a:prstTxWarp prst="textNoShape">
              <a:avLst/>
            </a:prstTxWarp>
          </a:bodyPr>
          <a:lstStyle/>
          <a:p>
            <a:pPr algn="ctr">
              <a:lnSpc>
                <a:spcPct val="120000"/>
              </a:lnSpc>
              <a:spcBef>
                <a:spcPct val="20000"/>
              </a:spcBef>
              <a:tabLst>
                <a:tab pos="452438" algn="l"/>
                <a:tab pos="1438275" algn="l"/>
                <a:tab pos="2152650" algn="l"/>
              </a:tabLst>
            </a:pPr>
            <a:r>
              <a:rPr lang="en-GB" altLang="en-US" sz="1400" b="1" dirty="0">
                <a:solidFill>
                  <a:schemeClr val="bg1"/>
                </a:solidFill>
              </a:rPr>
              <a:t>French PPPs have been closed without direct agreements</a:t>
            </a:r>
          </a:p>
        </p:txBody>
      </p:sp>
      <p:sp>
        <p:nvSpPr>
          <p:cNvPr id="47" name="Round Diagonal Corner Rectangle 46"/>
          <p:cNvSpPr/>
          <p:nvPr/>
        </p:nvSpPr>
        <p:spPr>
          <a:xfrm>
            <a:off x="189576" y="2466993"/>
            <a:ext cx="1941969" cy="1440160"/>
          </a:xfrm>
          <a:prstGeom prst="round2Diag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48" name="Round Diagonal Corner Rectangle 47"/>
          <p:cNvSpPr/>
          <p:nvPr/>
        </p:nvSpPr>
        <p:spPr>
          <a:xfrm>
            <a:off x="2430120" y="2469265"/>
            <a:ext cx="1941969" cy="1440160"/>
          </a:xfrm>
          <a:prstGeom prst="round2Diag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49" name="Round Diagonal Corner Rectangle 48"/>
          <p:cNvSpPr/>
          <p:nvPr/>
        </p:nvSpPr>
        <p:spPr>
          <a:xfrm>
            <a:off x="4695691" y="2469265"/>
            <a:ext cx="1941969" cy="1440160"/>
          </a:xfrm>
          <a:prstGeom prst="round2Diag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50" name="Round Diagonal Corner Rectangle 49"/>
          <p:cNvSpPr/>
          <p:nvPr/>
        </p:nvSpPr>
        <p:spPr>
          <a:xfrm>
            <a:off x="6936235" y="2471539"/>
            <a:ext cx="1941969" cy="1440160"/>
          </a:xfrm>
          <a:prstGeom prst="round2Diag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51" name="Round Diagonal Corner Rectangle 50"/>
          <p:cNvSpPr/>
          <p:nvPr/>
        </p:nvSpPr>
        <p:spPr>
          <a:xfrm>
            <a:off x="178199" y="4082827"/>
            <a:ext cx="1941969" cy="1440160"/>
          </a:xfrm>
          <a:prstGeom prst="round2Diag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52" name="Round Diagonal Corner Rectangle 51"/>
          <p:cNvSpPr/>
          <p:nvPr/>
        </p:nvSpPr>
        <p:spPr>
          <a:xfrm>
            <a:off x="2418747" y="4085097"/>
            <a:ext cx="1941969" cy="1440160"/>
          </a:xfrm>
          <a:prstGeom prst="round2Diag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53" name="Round Diagonal Corner Rectangle 52"/>
          <p:cNvSpPr/>
          <p:nvPr/>
        </p:nvSpPr>
        <p:spPr>
          <a:xfrm>
            <a:off x="4684315" y="4085097"/>
            <a:ext cx="1941969" cy="1440160"/>
          </a:xfrm>
          <a:prstGeom prst="round2Diag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54" name="Rectangle 53"/>
          <p:cNvSpPr/>
          <p:nvPr/>
        </p:nvSpPr>
        <p:spPr>
          <a:xfrm>
            <a:off x="269587" y="1878013"/>
            <a:ext cx="8676513" cy="305373"/>
          </a:xfrm>
          <a:prstGeom prst="rect">
            <a:avLst/>
          </a:prstGeom>
          <a:solidFill>
            <a:srgbClr val="679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Some examples</a:t>
            </a:r>
            <a:endParaRPr lang="en-GB" b="1" dirty="0"/>
          </a:p>
        </p:txBody>
      </p:sp>
    </p:spTree>
    <p:extLst>
      <p:ext uri="{BB962C8B-B14F-4D97-AF65-F5344CB8AC3E}">
        <p14:creationId xmlns:p14="http://schemas.microsoft.com/office/powerpoint/2010/main" val="83060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Contacts</a:t>
            </a:r>
            <a:r>
              <a:rPr lang="pl-PL" dirty="0" smtClean="0"/>
              <a:t> – Allen &amp; Overy</a:t>
            </a:r>
            <a:endParaRPr lang="en-GB" dirty="0"/>
          </a:p>
        </p:txBody>
      </p:sp>
      <p:sp>
        <p:nvSpPr>
          <p:cNvPr id="13" name="Text Box 3"/>
          <p:cNvSpPr txBox="1">
            <a:spLocks noChangeArrowheads="1"/>
          </p:cNvSpPr>
          <p:nvPr/>
        </p:nvSpPr>
        <p:spPr bwMode="auto">
          <a:xfrm>
            <a:off x="2331762" y="2027769"/>
            <a:ext cx="3744913"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47725">
              <a:spcBef>
                <a:spcPct val="20000"/>
              </a:spcBef>
              <a:buFont typeface="Arial" charset="0"/>
              <a:buChar char="–"/>
              <a:defRPr sz="2400">
                <a:solidFill>
                  <a:schemeClr val="tx1"/>
                </a:solidFill>
                <a:latin typeface="Arial" charset="0"/>
              </a:defRPr>
            </a:lvl1pPr>
            <a:lvl2pPr marL="447675" indent="-222250" algn="l" defTabSz="847725">
              <a:spcBef>
                <a:spcPct val="20000"/>
              </a:spcBef>
              <a:buChar char="–"/>
              <a:defRPr sz="2200">
                <a:solidFill>
                  <a:schemeClr val="tx1"/>
                </a:solidFill>
                <a:latin typeface="Arial" charset="0"/>
              </a:defRPr>
            </a:lvl2pPr>
            <a:lvl3pPr marL="690563" indent="-241300" algn="l" defTabSz="847725">
              <a:spcBef>
                <a:spcPct val="20000"/>
              </a:spcBef>
              <a:buFont typeface="Arial" charset="0"/>
              <a:buChar char="–"/>
              <a:defRPr sz="2000">
                <a:solidFill>
                  <a:schemeClr val="tx1"/>
                </a:solidFill>
                <a:latin typeface="Arial" charset="0"/>
              </a:defRPr>
            </a:lvl3pPr>
            <a:lvl4pPr marL="896938" indent="-204788" algn="l" defTabSz="847725">
              <a:spcBef>
                <a:spcPct val="20000"/>
              </a:spcBef>
              <a:buChar char="–"/>
              <a:defRPr sz="1500">
                <a:solidFill>
                  <a:schemeClr val="tx1"/>
                </a:solidFill>
                <a:latin typeface="Arial" charset="0"/>
              </a:defRPr>
            </a:lvl4pPr>
            <a:lvl5pPr marL="1130300" indent="-231775" algn="l" defTabSz="847725">
              <a:spcBef>
                <a:spcPct val="20000"/>
              </a:spcBef>
              <a:buFont typeface="Arial" charset="0"/>
              <a:buChar char="–"/>
              <a:defRPr sz="1400">
                <a:solidFill>
                  <a:schemeClr val="tx1"/>
                </a:solidFill>
                <a:latin typeface="Arial" charset="0"/>
              </a:defRPr>
            </a:lvl5pPr>
            <a:lvl6pPr marL="1587500" indent="-231775" defTabSz="847725" eaLnBrk="0" fontAlgn="base" hangingPunct="0">
              <a:spcBef>
                <a:spcPct val="20000"/>
              </a:spcBef>
              <a:spcAft>
                <a:spcPct val="0"/>
              </a:spcAft>
              <a:buFont typeface="Arial" charset="0"/>
              <a:buChar char="–"/>
              <a:defRPr sz="1400">
                <a:solidFill>
                  <a:schemeClr val="tx1"/>
                </a:solidFill>
                <a:latin typeface="Arial" charset="0"/>
              </a:defRPr>
            </a:lvl6pPr>
            <a:lvl7pPr marL="2044700" indent="-231775" defTabSz="847725" eaLnBrk="0" fontAlgn="base" hangingPunct="0">
              <a:spcBef>
                <a:spcPct val="20000"/>
              </a:spcBef>
              <a:spcAft>
                <a:spcPct val="0"/>
              </a:spcAft>
              <a:buFont typeface="Arial" charset="0"/>
              <a:buChar char="–"/>
              <a:defRPr sz="1400">
                <a:solidFill>
                  <a:schemeClr val="tx1"/>
                </a:solidFill>
                <a:latin typeface="Arial" charset="0"/>
              </a:defRPr>
            </a:lvl7pPr>
            <a:lvl8pPr marL="2501900" indent="-231775" defTabSz="847725" eaLnBrk="0" fontAlgn="base" hangingPunct="0">
              <a:spcBef>
                <a:spcPct val="20000"/>
              </a:spcBef>
              <a:spcAft>
                <a:spcPct val="0"/>
              </a:spcAft>
              <a:buFont typeface="Arial" charset="0"/>
              <a:buChar char="–"/>
              <a:defRPr sz="1400">
                <a:solidFill>
                  <a:schemeClr val="tx1"/>
                </a:solidFill>
                <a:latin typeface="Arial" charset="0"/>
              </a:defRPr>
            </a:lvl8pPr>
            <a:lvl9pPr marL="2959100" indent="-231775" defTabSz="847725" eaLnBrk="0" fontAlgn="base" hangingPunct="0">
              <a:spcBef>
                <a:spcPct val="20000"/>
              </a:spcBef>
              <a:spcAft>
                <a:spcPct val="0"/>
              </a:spcAft>
              <a:buFont typeface="Arial" charset="0"/>
              <a:buChar char="–"/>
              <a:defRPr sz="1400">
                <a:solidFill>
                  <a:schemeClr val="tx1"/>
                </a:solidFill>
                <a:latin typeface="Arial" charset="0"/>
              </a:defRPr>
            </a:lvl9pPr>
          </a:lstStyle>
          <a:p>
            <a:pPr eaLnBrk="0" fontAlgn="base" hangingPunct="0">
              <a:spcAft>
                <a:spcPct val="0"/>
              </a:spcAft>
              <a:buFontTx/>
              <a:buNone/>
            </a:pPr>
            <a:r>
              <a:rPr lang="en-GB" altLang="en-US" sz="1500" b="1" dirty="0" smtClean="0">
                <a:solidFill>
                  <a:srgbClr val="006595"/>
                </a:solidFill>
                <a:cs typeface="Arial" charset="0"/>
              </a:rPr>
              <a:t>Dan Cocker</a:t>
            </a:r>
          </a:p>
          <a:p>
            <a:pPr eaLnBrk="0" fontAlgn="base" hangingPunct="0">
              <a:spcAft>
                <a:spcPct val="0"/>
              </a:spcAft>
              <a:buFontTx/>
              <a:buNone/>
            </a:pPr>
            <a:r>
              <a:rPr lang="pl-PL" altLang="en-US" sz="1500" dirty="0" smtClean="0">
                <a:solidFill>
                  <a:srgbClr val="000000"/>
                </a:solidFill>
                <a:cs typeface="Arial" charset="0"/>
              </a:rPr>
              <a:t>Partner</a:t>
            </a:r>
            <a:endParaRPr lang="en-GB" altLang="en-US" sz="1500" dirty="0" smtClean="0">
              <a:solidFill>
                <a:srgbClr val="000000"/>
              </a:solidFill>
              <a:cs typeface="Arial" charset="0"/>
            </a:endParaRPr>
          </a:p>
          <a:p>
            <a:pPr defTabSz="449263" eaLnBrk="0" fontAlgn="base" hangingPunct="0">
              <a:spcAft>
                <a:spcPct val="0"/>
              </a:spcAft>
              <a:buFontTx/>
              <a:buNone/>
            </a:pPr>
            <a:r>
              <a:rPr lang="en-GB" altLang="en-US" sz="1500" dirty="0" smtClean="0">
                <a:solidFill>
                  <a:srgbClr val="000000"/>
                </a:solidFill>
                <a:cs typeface="Arial" charset="0"/>
              </a:rPr>
              <a:t>Tel 	+</a:t>
            </a:r>
            <a:r>
              <a:rPr lang="pl-PL" altLang="en-US" sz="1500" dirty="0" smtClean="0">
                <a:solidFill>
                  <a:srgbClr val="000000"/>
                </a:solidFill>
                <a:cs typeface="Arial" charset="0"/>
              </a:rPr>
              <a:t>48</a:t>
            </a:r>
            <a:r>
              <a:rPr lang="en-GB" altLang="en-US" sz="1500" dirty="0" smtClean="0">
                <a:solidFill>
                  <a:srgbClr val="000000"/>
                </a:solidFill>
                <a:cs typeface="Arial" charset="0"/>
              </a:rPr>
              <a:t> </a:t>
            </a:r>
            <a:r>
              <a:rPr lang="pl-PL" altLang="en-US" sz="1500" dirty="0" smtClean="0">
                <a:solidFill>
                  <a:srgbClr val="000000"/>
                </a:solidFill>
                <a:cs typeface="Arial" charset="0"/>
              </a:rPr>
              <a:t>22</a:t>
            </a:r>
            <a:r>
              <a:rPr lang="en-GB" altLang="en-US" sz="1500" dirty="0" smtClean="0">
                <a:solidFill>
                  <a:srgbClr val="000000"/>
                </a:solidFill>
                <a:cs typeface="Arial" charset="0"/>
              </a:rPr>
              <a:t> </a:t>
            </a:r>
            <a:r>
              <a:rPr lang="pl-PL" altLang="en-US" sz="1500" dirty="0" smtClean="0">
                <a:solidFill>
                  <a:srgbClr val="000000"/>
                </a:solidFill>
                <a:cs typeface="Arial" charset="0"/>
              </a:rPr>
              <a:t>820 61</a:t>
            </a:r>
            <a:r>
              <a:rPr lang="en-GB" altLang="en-US" sz="1500" dirty="0" smtClean="0">
                <a:solidFill>
                  <a:srgbClr val="000000"/>
                </a:solidFill>
                <a:cs typeface="Arial" charset="0"/>
              </a:rPr>
              <a:t>55</a:t>
            </a:r>
          </a:p>
          <a:p>
            <a:pPr eaLnBrk="0" fontAlgn="base" hangingPunct="0">
              <a:spcAft>
                <a:spcPct val="0"/>
              </a:spcAft>
              <a:buFontTx/>
              <a:buNone/>
            </a:pPr>
            <a:r>
              <a:rPr lang="en-GB" altLang="en-US" sz="1500" dirty="0" err="1" smtClean="0">
                <a:solidFill>
                  <a:srgbClr val="000000"/>
                </a:solidFill>
                <a:cs typeface="Arial" charset="0"/>
              </a:rPr>
              <a:t>dan</a:t>
            </a:r>
            <a:r>
              <a:rPr lang="pl-PL" altLang="en-US" sz="1500" dirty="0" smtClean="0">
                <a:solidFill>
                  <a:srgbClr val="000000"/>
                </a:solidFill>
                <a:cs typeface="Arial" charset="0"/>
              </a:rPr>
              <a:t>.</a:t>
            </a:r>
            <a:r>
              <a:rPr lang="en-GB" altLang="en-US" sz="1500" dirty="0" smtClean="0">
                <a:solidFill>
                  <a:srgbClr val="000000"/>
                </a:solidFill>
                <a:cs typeface="Arial" charset="0"/>
              </a:rPr>
              <a:t>cocker@allenovery.com</a:t>
            </a:r>
          </a:p>
        </p:txBody>
      </p:sp>
      <p:pic>
        <p:nvPicPr>
          <p:cNvPr id="15" name="Picture 10" descr="High Res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33" y="1709247"/>
            <a:ext cx="13731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71463" y="2821925"/>
            <a:ext cx="8578850" cy="324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eaLnBrk="1" hangingPunct="1">
              <a:spcBef>
                <a:spcPct val="20000"/>
              </a:spcBef>
              <a:buFont typeface="Arial" charset="0"/>
              <a:buNone/>
            </a:pPr>
            <a:r>
              <a:rPr lang="en-GB" sz="1600" b="1" dirty="0">
                <a:cs typeface="Arial" charset="0"/>
              </a:rPr>
              <a:t>These are presentation slides only. The information within these slides does not constitute definitive advice and should not be used as the basis for giving definitive advice without checking the primary sources.</a:t>
            </a:r>
          </a:p>
          <a:p>
            <a:pPr algn="l" eaLnBrk="1" hangingPunct="1">
              <a:spcBef>
                <a:spcPct val="20000"/>
              </a:spcBef>
              <a:buFont typeface="Arial" charset="0"/>
              <a:buNone/>
            </a:pPr>
            <a:endParaRPr lang="en-GB" sz="1600" b="1" dirty="0">
              <a:cs typeface="Arial" charset="0"/>
            </a:endParaRPr>
          </a:p>
          <a:p>
            <a:pPr algn="l" eaLnBrk="1" hangingPunct="1">
              <a:spcBef>
                <a:spcPct val="20000"/>
              </a:spcBef>
              <a:buFont typeface="Arial" charset="0"/>
              <a:buNone/>
            </a:pPr>
            <a:r>
              <a:rPr lang="en-GB" sz="1600" b="1" dirty="0">
                <a:cs typeface="Arial" charset="0"/>
              </a:rPr>
              <a:t>Allen &amp; Overy means Allen &amp; Overy LLP and/or its affiliated undertakings.  The term partner is used to refer to a member of Allen &amp; Overy LLP or an employee or consultant with equivalent standing and qualifications or an individual with equivalent status in one of Allen &amp; Overy LLP's affiliated undertakings.</a:t>
            </a:r>
          </a:p>
        </p:txBody>
      </p:sp>
      <p:sp>
        <p:nvSpPr>
          <p:cNvPr id="5" name="Title 1"/>
          <p:cNvSpPr txBox="1">
            <a:spLocks/>
          </p:cNvSpPr>
          <p:nvPr/>
        </p:nvSpPr>
        <p:spPr>
          <a:xfrm>
            <a:off x="252003" y="2152663"/>
            <a:ext cx="8572037" cy="446173"/>
          </a:xfrm>
          <a:prstGeom prst="rect">
            <a:avLst/>
          </a:prstGeom>
        </p:spPr>
        <p:txBody>
          <a:bodyPr lIns="0" tIns="0" rIns="0" bIns="0">
            <a:spAutoFit/>
          </a:bodyPr>
          <a:lstStyle>
            <a:lvl1pPr algn="l" defTabSz="847725" rtl="0" eaLnBrk="1" fontAlgn="base" hangingPunct="1">
              <a:spcBef>
                <a:spcPct val="0"/>
              </a:spcBef>
              <a:spcAft>
                <a:spcPct val="0"/>
              </a:spcAft>
              <a:buFont typeface="Times New Roman" pitchFamily="18" charset="0"/>
              <a:defRPr lang="en-GB" sz="2900" b="1" kern="1200">
                <a:solidFill>
                  <a:srgbClr val="B23427"/>
                </a:solidFill>
                <a:latin typeface="Times New Roman" panose="02020603050405020304" pitchFamily="18" charset="0"/>
                <a:ea typeface="+mj-ea"/>
                <a:cs typeface="Times New Roman" panose="02020603050405020304" pitchFamily="18" charset="0"/>
              </a:defRPr>
            </a:lvl1pPr>
            <a:lvl2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2pPr>
            <a:lvl3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3pPr>
            <a:lvl4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4pPr>
            <a:lvl5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5pPr>
            <a:lvl6pPr marL="4572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6pPr>
            <a:lvl7pPr marL="9144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7pPr>
            <a:lvl8pPr marL="13716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8pPr>
            <a:lvl9pPr marL="18288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9pPr>
          </a:lstStyle>
          <a:p>
            <a:r>
              <a:rPr lang="en-GB" dirty="0" smtClean="0"/>
              <a:t>Questions?</a:t>
            </a:r>
            <a:endParaRPr lang="en-GB" dirty="0"/>
          </a:p>
        </p:txBody>
      </p:sp>
      <p:sp>
        <p:nvSpPr>
          <p:cNvPr id="2" name="TextBox 1"/>
          <p:cNvSpPr txBox="1"/>
          <p:nvPr/>
        </p:nvSpPr>
        <p:spPr>
          <a:xfrm>
            <a:off x="267502" y="6703895"/>
            <a:ext cx="1185351" cy="123111"/>
          </a:xfrm>
          <a:prstGeom prst="rect">
            <a:avLst/>
          </a:prstGeom>
          <a:noFill/>
        </p:spPr>
        <p:txBody>
          <a:bodyPr wrap="square" lIns="0" tIns="0" rIns="0" bIns="0" rtlCol="0">
            <a:spAutoFit/>
          </a:bodyPr>
          <a:lstStyle/>
          <a:p>
            <a:r>
              <a:rPr lang="en-GB" sz="800" dirty="0" smtClean="0"/>
              <a:t>WR5102216</a:t>
            </a:r>
          </a:p>
        </p:txBody>
      </p:sp>
    </p:spTree>
    <p:extLst>
      <p:ext uri="{BB962C8B-B14F-4D97-AF65-F5344CB8AC3E}">
        <p14:creationId xmlns:p14="http://schemas.microsoft.com/office/powerpoint/2010/main" val="230087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252003" y="424287"/>
            <a:ext cx="8572037" cy="892552"/>
          </a:xfrm>
        </p:spPr>
        <p:txBody>
          <a:bodyPr/>
          <a:lstStyle/>
          <a:p>
            <a:r>
              <a:rPr lang="en-GB" dirty="0"/>
              <a:t>Risk-reward relationship in PPP Projects by contract structure</a:t>
            </a:r>
          </a:p>
        </p:txBody>
      </p:sp>
      <p:sp>
        <p:nvSpPr>
          <p:cNvPr id="5" name="Line 3"/>
          <p:cNvSpPr>
            <a:spLocks noChangeShapeType="1"/>
          </p:cNvSpPr>
          <p:nvPr/>
        </p:nvSpPr>
        <p:spPr bwMode="auto">
          <a:xfrm>
            <a:off x="1838515" y="2063789"/>
            <a:ext cx="0" cy="3300971"/>
          </a:xfrm>
          <a:prstGeom prst="line">
            <a:avLst/>
          </a:prstGeom>
          <a:noFill/>
          <a:ln w="28575">
            <a:solidFill>
              <a:srgbClr val="0065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GB" sz="1500" b="0" i="0" u="none" strike="noStrike" kern="0" cap="none" spc="0" normalizeH="0" baseline="0" noProof="0" smtClean="0">
              <a:ln>
                <a:noFill/>
              </a:ln>
              <a:solidFill>
                <a:srgbClr val="000000"/>
              </a:solidFill>
              <a:effectLst/>
              <a:uLnTx/>
              <a:uFillTx/>
            </a:endParaRPr>
          </a:p>
        </p:txBody>
      </p:sp>
      <p:sp>
        <p:nvSpPr>
          <p:cNvPr id="6" name="Line 4"/>
          <p:cNvSpPr>
            <a:spLocks noChangeShapeType="1"/>
          </p:cNvSpPr>
          <p:nvPr/>
        </p:nvSpPr>
        <p:spPr bwMode="auto">
          <a:xfrm flipV="1">
            <a:off x="1851761" y="5363101"/>
            <a:ext cx="6744939" cy="1659"/>
          </a:xfrm>
          <a:prstGeom prst="line">
            <a:avLst/>
          </a:prstGeom>
          <a:noFill/>
          <a:ln w="28575">
            <a:solidFill>
              <a:srgbClr val="0065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GB" sz="1500" b="0" i="0" u="none" strike="noStrike" kern="0" cap="none" spc="0" normalizeH="0" baseline="0" noProof="0" smtClean="0">
              <a:ln>
                <a:noFill/>
              </a:ln>
              <a:solidFill>
                <a:srgbClr val="000000"/>
              </a:solidFill>
              <a:effectLst/>
              <a:uLnTx/>
              <a:uFillTx/>
            </a:endParaRPr>
          </a:p>
        </p:txBody>
      </p:sp>
      <p:sp>
        <p:nvSpPr>
          <p:cNvPr id="7" name="Rectangle 5"/>
          <p:cNvSpPr>
            <a:spLocks noChangeArrowheads="1"/>
          </p:cNvSpPr>
          <p:nvPr/>
        </p:nvSpPr>
        <p:spPr bwMode="auto">
          <a:xfrm>
            <a:off x="1004589" y="1994118"/>
            <a:ext cx="758722" cy="2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Arial" charset="0"/>
                <a:cs typeface="Arial" charset="0"/>
              </a:rPr>
              <a:t>High</a:t>
            </a:r>
          </a:p>
        </p:txBody>
      </p:sp>
      <p:sp>
        <p:nvSpPr>
          <p:cNvPr id="8" name="Rectangle 6"/>
          <p:cNvSpPr>
            <a:spLocks noChangeArrowheads="1"/>
          </p:cNvSpPr>
          <p:nvPr/>
        </p:nvSpPr>
        <p:spPr bwMode="auto">
          <a:xfrm>
            <a:off x="1004589" y="5082768"/>
            <a:ext cx="758722" cy="2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Arial" charset="0"/>
                <a:cs typeface="Arial" charset="0"/>
              </a:rPr>
              <a:t>Low</a:t>
            </a:r>
          </a:p>
        </p:txBody>
      </p:sp>
      <p:sp>
        <p:nvSpPr>
          <p:cNvPr id="9" name="Rectangle 7"/>
          <p:cNvSpPr>
            <a:spLocks noChangeArrowheads="1"/>
          </p:cNvSpPr>
          <p:nvPr/>
        </p:nvSpPr>
        <p:spPr bwMode="auto">
          <a:xfrm>
            <a:off x="8000208" y="5504096"/>
            <a:ext cx="641738" cy="2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600" b="0" i="0" u="none" strike="noStrike" kern="0" cap="none" spc="0" normalizeH="0" baseline="0" noProof="0" smtClean="0">
                <a:ln>
                  <a:noFill/>
                </a:ln>
                <a:solidFill>
                  <a:srgbClr val="000000"/>
                </a:solidFill>
                <a:effectLst/>
                <a:uLnTx/>
                <a:uFillTx/>
                <a:latin typeface="Arial" charset="0"/>
                <a:cs typeface="Arial" charset="0"/>
              </a:rPr>
              <a:t>High</a:t>
            </a:r>
          </a:p>
        </p:txBody>
      </p:sp>
      <p:sp>
        <p:nvSpPr>
          <p:cNvPr id="10" name="Rectangle 8"/>
          <p:cNvSpPr>
            <a:spLocks noChangeArrowheads="1"/>
          </p:cNvSpPr>
          <p:nvPr/>
        </p:nvSpPr>
        <p:spPr bwMode="auto">
          <a:xfrm>
            <a:off x="4153549" y="5708125"/>
            <a:ext cx="2045776" cy="2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dirty="0" smtClean="0">
                <a:ln>
                  <a:noFill/>
                </a:ln>
                <a:solidFill>
                  <a:srgbClr val="000000"/>
                </a:solidFill>
                <a:effectLst/>
                <a:uLnTx/>
                <a:uFillTx/>
                <a:latin typeface="Arial" charset="0"/>
                <a:cs typeface="Arial" charset="0"/>
              </a:rPr>
              <a:t>Private sector risk</a:t>
            </a:r>
          </a:p>
        </p:txBody>
      </p:sp>
      <p:sp>
        <p:nvSpPr>
          <p:cNvPr id="11" name="Rectangle 9"/>
          <p:cNvSpPr>
            <a:spLocks noChangeArrowheads="1"/>
          </p:cNvSpPr>
          <p:nvPr/>
        </p:nvSpPr>
        <p:spPr bwMode="auto">
          <a:xfrm rot="16200000">
            <a:off x="-575833" y="3334920"/>
            <a:ext cx="2458311" cy="75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dirty="0" smtClean="0">
                <a:ln>
                  <a:noFill/>
                </a:ln>
                <a:solidFill>
                  <a:srgbClr val="000000"/>
                </a:solidFill>
                <a:effectLst/>
                <a:uLnTx/>
                <a:uFillTx/>
                <a:latin typeface="Arial" charset="0"/>
                <a:cs typeface="Arial" charset="0"/>
              </a:rPr>
              <a:t>Private sector reward</a:t>
            </a:r>
          </a:p>
        </p:txBody>
      </p:sp>
      <p:sp>
        <p:nvSpPr>
          <p:cNvPr id="12" name="Arc 10"/>
          <p:cNvSpPr>
            <a:spLocks/>
          </p:cNvSpPr>
          <p:nvPr/>
        </p:nvSpPr>
        <p:spPr bwMode="auto">
          <a:xfrm rot="10800000" flipV="1">
            <a:off x="1838515" y="2354073"/>
            <a:ext cx="6410700" cy="3014002"/>
          </a:xfrm>
          <a:custGeom>
            <a:avLst/>
            <a:gdLst>
              <a:gd name="T0" fmla="*/ 0 w 21747"/>
              <a:gd name="T1" fmla="*/ 0 h 21600"/>
              <a:gd name="T2" fmla="*/ 21 w 21747"/>
              <a:gd name="T3" fmla="*/ 1 h 21600"/>
              <a:gd name="T4" fmla="*/ 0 w 21747"/>
              <a:gd name="T5" fmla="*/ 1 h 21600"/>
              <a:gd name="T6" fmla="*/ 0 60000 65536"/>
              <a:gd name="T7" fmla="*/ 0 60000 65536"/>
              <a:gd name="T8" fmla="*/ 0 60000 65536"/>
            </a:gdLst>
            <a:ahLst/>
            <a:cxnLst>
              <a:cxn ang="T6">
                <a:pos x="T0" y="T1"/>
              </a:cxn>
              <a:cxn ang="T7">
                <a:pos x="T2" y="T3"/>
              </a:cxn>
              <a:cxn ang="T8">
                <a:pos x="T4" y="T5"/>
              </a:cxn>
            </a:cxnLst>
            <a:rect l="0" t="0" r="r" b="b"/>
            <a:pathLst>
              <a:path w="21747" h="21600" fill="none" extrusionOk="0">
                <a:moveTo>
                  <a:pt x="-1" y="0"/>
                </a:moveTo>
                <a:cubicBezTo>
                  <a:pt x="48" y="0"/>
                  <a:pt x="97" y="-1"/>
                  <a:pt x="147" y="0"/>
                </a:cubicBezTo>
                <a:cubicBezTo>
                  <a:pt x="12076" y="0"/>
                  <a:pt x="21747" y="9670"/>
                  <a:pt x="21747" y="21600"/>
                </a:cubicBezTo>
              </a:path>
              <a:path w="21747" h="21600" stroke="0" extrusionOk="0">
                <a:moveTo>
                  <a:pt x="-1" y="0"/>
                </a:moveTo>
                <a:cubicBezTo>
                  <a:pt x="48" y="0"/>
                  <a:pt x="97" y="-1"/>
                  <a:pt x="147" y="0"/>
                </a:cubicBezTo>
                <a:cubicBezTo>
                  <a:pt x="12076" y="0"/>
                  <a:pt x="21747" y="9670"/>
                  <a:pt x="21747" y="21600"/>
                </a:cubicBezTo>
                <a:lnTo>
                  <a:pt x="147" y="21600"/>
                </a:lnTo>
                <a:lnTo>
                  <a:pt x="-1" y="0"/>
                </a:lnTo>
                <a:close/>
              </a:path>
            </a:pathLst>
          </a:custGeom>
          <a:noFill/>
          <a:ln w="28575">
            <a:solidFill>
              <a:srgbClr val="A1958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GB" sz="1500" b="0" i="0" u="none" strike="noStrike" kern="0" cap="none" spc="0" normalizeH="0" baseline="0" noProof="0" smtClean="0">
              <a:ln>
                <a:noFill/>
              </a:ln>
              <a:solidFill>
                <a:srgbClr val="000000"/>
              </a:solidFill>
              <a:effectLst/>
              <a:uLnTx/>
              <a:uFillTx/>
            </a:endParaRPr>
          </a:p>
        </p:txBody>
      </p:sp>
      <p:sp>
        <p:nvSpPr>
          <p:cNvPr id="13" name="Rectangle 11"/>
          <p:cNvSpPr>
            <a:spLocks noChangeArrowheads="1"/>
          </p:cNvSpPr>
          <p:nvPr/>
        </p:nvSpPr>
        <p:spPr bwMode="auto">
          <a:xfrm>
            <a:off x="1641368" y="4918597"/>
            <a:ext cx="1818259" cy="35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dirty="0" smtClean="0">
                <a:ln>
                  <a:noFill/>
                </a:ln>
                <a:solidFill>
                  <a:srgbClr val="000000"/>
                </a:solidFill>
                <a:effectLst/>
                <a:uLnTx/>
                <a:uFillTx/>
                <a:latin typeface="Arial" charset="0"/>
                <a:cs typeface="Arial" charset="0"/>
              </a:rPr>
              <a:t>Service contract</a:t>
            </a:r>
          </a:p>
        </p:txBody>
      </p:sp>
      <p:sp>
        <p:nvSpPr>
          <p:cNvPr id="14" name="Rectangle 12"/>
          <p:cNvSpPr>
            <a:spLocks noChangeArrowheads="1"/>
          </p:cNvSpPr>
          <p:nvPr/>
        </p:nvSpPr>
        <p:spPr bwMode="auto">
          <a:xfrm>
            <a:off x="1665220" y="4522570"/>
            <a:ext cx="1818259" cy="35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dirty="0" smtClean="0">
                <a:ln>
                  <a:noFill/>
                </a:ln>
                <a:solidFill>
                  <a:srgbClr val="000000"/>
                </a:solidFill>
                <a:effectLst/>
                <a:uLnTx/>
                <a:uFillTx/>
                <a:latin typeface="Arial" charset="0"/>
                <a:cs typeface="Arial" charset="0"/>
              </a:rPr>
              <a:t>Outsourcing</a:t>
            </a:r>
          </a:p>
        </p:txBody>
      </p:sp>
      <p:sp>
        <p:nvSpPr>
          <p:cNvPr id="15" name="Rectangle 13"/>
          <p:cNvSpPr>
            <a:spLocks noChangeArrowheads="1"/>
          </p:cNvSpPr>
          <p:nvPr/>
        </p:nvSpPr>
        <p:spPr bwMode="auto">
          <a:xfrm>
            <a:off x="2120842" y="4186881"/>
            <a:ext cx="1818259" cy="35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dirty="0" smtClean="0">
                <a:ln>
                  <a:noFill/>
                </a:ln>
                <a:solidFill>
                  <a:srgbClr val="000000"/>
                </a:solidFill>
                <a:effectLst/>
                <a:uLnTx/>
                <a:uFillTx/>
                <a:latin typeface="Arial" charset="0"/>
                <a:cs typeface="Arial" charset="0"/>
              </a:rPr>
              <a:t>Partnering/alliancing</a:t>
            </a:r>
          </a:p>
        </p:txBody>
      </p:sp>
      <p:sp>
        <p:nvSpPr>
          <p:cNvPr id="16" name="Rectangle 14"/>
          <p:cNvSpPr>
            <a:spLocks noChangeArrowheads="1"/>
          </p:cNvSpPr>
          <p:nvPr/>
        </p:nvSpPr>
        <p:spPr bwMode="auto">
          <a:xfrm>
            <a:off x="3073495" y="3469011"/>
            <a:ext cx="3240000" cy="35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dirty="0" smtClean="0">
                <a:ln>
                  <a:noFill/>
                </a:ln>
                <a:solidFill>
                  <a:srgbClr val="000000"/>
                </a:solidFill>
                <a:effectLst/>
                <a:uLnTx/>
                <a:uFillTx/>
                <a:latin typeface="Arial" charset="0"/>
                <a:cs typeface="Arial" charset="0"/>
              </a:rPr>
              <a:t>Concession with availability and demand risks</a:t>
            </a:r>
          </a:p>
        </p:txBody>
      </p:sp>
      <p:sp>
        <p:nvSpPr>
          <p:cNvPr id="17" name="Rectangle 15"/>
          <p:cNvSpPr>
            <a:spLocks noChangeArrowheads="1"/>
          </p:cNvSpPr>
          <p:nvPr/>
        </p:nvSpPr>
        <p:spPr bwMode="auto">
          <a:xfrm>
            <a:off x="3552984" y="3071328"/>
            <a:ext cx="4847967" cy="43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dirty="0" smtClean="0">
                <a:ln>
                  <a:noFill/>
                </a:ln>
                <a:solidFill>
                  <a:srgbClr val="000000"/>
                </a:solidFill>
                <a:effectLst/>
                <a:uLnTx/>
                <a:uFillTx/>
                <a:latin typeface="Arial" charset="0"/>
                <a:cs typeface="Arial" charset="0"/>
              </a:rPr>
              <a:t>Concession with availability, demand and revenue collection risks</a:t>
            </a:r>
          </a:p>
        </p:txBody>
      </p:sp>
      <p:sp>
        <p:nvSpPr>
          <p:cNvPr id="18" name="Rectangle 16"/>
          <p:cNvSpPr>
            <a:spLocks noChangeArrowheads="1"/>
          </p:cNvSpPr>
          <p:nvPr/>
        </p:nvSpPr>
        <p:spPr bwMode="auto">
          <a:xfrm>
            <a:off x="6288719" y="2430949"/>
            <a:ext cx="2096737" cy="32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dirty="0" smtClean="0">
                <a:ln>
                  <a:noFill/>
                </a:ln>
                <a:solidFill>
                  <a:srgbClr val="000000"/>
                </a:solidFill>
                <a:effectLst/>
                <a:uLnTx/>
                <a:uFillTx/>
                <a:latin typeface="Arial" charset="0"/>
                <a:cs typeface="Arial" charset="0"/>
              </a:rPr>
              <a:t>Privatisation without regulation</a:t>
            </a:r>
          </a:p>
        </p:txBody>
      </p:sp>
      <p:sp>
        <p:nvSpPr>
          <p:cNvPr id="19" name="Rectangle 17"/>
          <p:cNvSpPr>
            <a:spLocks noChangeArrowheads="1"/>
          </p:cNvSpPr>
          <p:nvPr/>
        </p:nvSpPr>
        <p:spPr bwMode="auto">
          <a:xfrm>
            <a:off x="1913719" y="5504096"/>
            <a:ext cx="758722" cy="2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Arial" charset="0"/>
                <a:cs typeface="Arial" charset="0"/>
              </a:rPr>
              <a:t>Low</a:t>
            </a:r>
          </a:p>
        </p:txBody>
      </p:sp>
      <p:sp>
        <p:nvSpPr>
          <p:cNvPr id="20" name="Rectangle 18"/>
          <p:cNvSpPr>
            <a:spLocks noChangeArrowheads="1"/>
          </p:cNvSpPr>
          <p:nvPr/>
        </p:nvSpPr>
        <p:spPr bwMode="auto">
          <a:xfrm>
            <a:off x="4809674" y="2704645"/>
            <a:ext cx="1980000" cy="35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dirty="0" smtClean="0">
                <a:ln>
                  <a:noFill/>
                </a:ln>
                <a:solidFill>
                  <a:srgbClr val="000000"/>
                </a:solidFill>
                <a:effectLst/>
                <a:uLnTx/>
                <a:uFillTx/>
                <a:latin typeface="Arial" charset="0"/>
                <a:cs typeface="Arial" charset="0"/>
              </a:rPr>
              <a:t>Privatisation with regulation</a:t>
            </a:r>
          </a:p>
        </p:txBody>
      </p:sp>
      <p:sp>
        <p:nvSpPr>
          <p:cNvPr id="21" name="Rectangle 19"/>
          <p:cNvSpPr>
            <a:spLocks noChangeArrowheads="1"/>
          </p:cNvSpPr>
          <p:nvPr/>
        </p:nvSpPr>
        <p:spPr bwMode="auto">
          <a:xfrm>
            <a:off x="2599539" y="3835696"/>
            <a:ext cx="2196000" cy="35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dirty="0" smtClean="0">
                <a:ln>
                  <a:noFill/>
                </a:ln>
                <a:solidFill>
                  <a:srgbClr val="000000"/>
                </a:solidFill>
                <a:effectLst/>
                <a:uLnTx/>
                <a:uFillTx/>
                <a:latin typeface="Arial" charset="0"/>
                <a:cs typeface="Arial" charset="0"/>
              </a:rPr>
              <a:t>Concession with availability risk</a:t>
            </a:r>
          </a:p>
        </p:txBody>
      </p:sp>
      <p:cxnSp>
        <p:nvCxnSpPr>
          <p:cNvPr id="22" name="AutoShape 20"/>
          <p:cNvCxnSpPr>
            <a:cxnSpLocks noChangeShapeType="1"/>
          </p:cNvCxnSpPr>
          <p:nvPr/>
        </p:nvCxnSpPr>
        <p:spPr bwMode="auto">
          <a:xfrm flipV="1">
            <a:off x="8224148" y="2052175"/>
            <a:ext cx="243994" cy="301898"/>
          </a:xfrm>
          <a:prstGeom prst="curvedConnector2">
            <a:avLst/>
          </a:prstGeom>
          <a:noFill/>
          <a:ln w="28575">
            <a:solidFill>
              <a:srgbClr val="A1958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p:nvPr/>
        </p:nvSpPr>
        <p:spPr>
          <a:xfrm>
            <a:off x="1772221" y="5009774"/>
            <a:ext cx="180000" cy="180000"/>
          </a:xfrm>
          <a:prstGeom prst="ellipse">
            <a:avLst/>
          </a:prstGeom>
          <a:solidFill>
            <a:srgbClr val="C2C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2424995" y="3913846"/>
            <a:ext cx="180000" cy="180000"/>
          </a:xfrm>
          <a:prstGeom prst="ellipse">
            <a:avLst/>
          </a:prstGeom>
          <a:solidFill>
            <a:srgbClr val="AD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4637337" y="2755924"/>
            <a:ext cx="180000" cy="180000"/>
          </a:xfrm>
          <a:prstGeom prst="ellipse">
            <a:avLst/>
          </a:prstGeom>
          <a:solidFill>
            <a:srgbClr val="F99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3540473" y="3181048"/>
            <a:ext cx="180000" cy="180000"/>
          </a:xfrm>
          <a:prstGeom prst="ellipse">
            <a:avLst/>
          </a:prstGeom>
          <a:solidFill>
            <a:srgbClr val="9A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a:off x="2911899" y="3538204"/>
            <a:ext cx="180000" cy="180000"/>
          </a:xfrm>
          <a:prstGeom prst="ellipse">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p:nvSpPr>
        <p:spPr>
          <a:xfrm>
            <a:off x="2118921" y="4258492"/>
            <a:ext cx="180000" cy="180000"/>
          </a:xfrm>
          <a:prstGeom prst="ellipse">
            <a:avLst/>
          </a:prstGeom>
          <a:solidFill>
            <a:srgbClr val="9F6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p:nvSpPr>
        <p:spPr>
          <a:xfrm>
            <a:off x="1930365" y="4587640"/>
            <a:ext cx="180000" cy="180000"/>
          </a:xfrm>
          <a:prstGeom prst="ellipse">
            <a:avLst/>
          </a:prstGeom>
          <a:solidFill>
            <a:srgbClr val="569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6093744" y="2426776"/>
            <a:ext cx="180000" cy="180000"/>
          </a:xfrm>
          <a:prstGeom prst="ellipse">
            <a:avLst/>
          </a:prstGeom>
          <a:solidFill>
            <a:srgbClr val="EB4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2892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Lessons learned – risk allocation and procurement</a:t>
            </a:r>
          </a:p>
        </p:txBody>
      </p:sp>
      <p:sp>
        <p:nvSpPr>
          <p:cNvPr id="10" name="Rectangle 9"/>
          <p:cNvSpPr/>
          <p:nvPr/>
        </p:nvSpPr>
        <p:spPr>
          <a:xfrm>
            <a:off x="271469" y="2568051"/>
            <a:ext cx="4227614" cy="2880000"/>
          </a:xfrm>
          <a:prstGeom prst="rect">
            <a:avLst/>
          </a:prstGeom>
          <a:solidFill>
            <a:srgbClr val="E7EAE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0" rIns="72000" rtlCol="0" anchor="t"/>
          <a:lstStyle/>
          <a:p>
            <a:pPr marL="357188" lvl="1" indent="-263525">
              <a:spcBef>
                <a:spcPts val="400"/>
              </a:spcBef>
              <a:buFont typeface="Arial" panose="020B0604020202020204" pitchFamily="34" charset="0"/>
              <a:buChar char="−"/>
            </a:pPr>
            <a:r>
              <a:rPr lang="en-GB" dirty="0">
                <a:solidFill>
                  <a:srgbClr val="000000"/>
                </a:solidFill>
              </a:rPr>
              <a:t>Budgeted cost: GBP 50 </a:t>
            </a:r>
            <a:r>
              <a:rPr lang="en-GB" dirty="0" smtClean="0">
                <a:solidFill>
                  <a:srgbClr val="000000"/>
                </a:solidFill>
              </a:rPr>
              <a:t>million</a:t>
            </a:r>
          </a:p>
          <a:p>
            <a:pPr marL="357188" lvl="1" indent="-263525">
              <a:spcBef>
                <a:spcPts val="400"/>
              </a:spcBef>
              <a:buFont typeface="Arial" panose="020B0604020202020204" pitchFamily="34" charset="0"/>
              <a:buChar char="−"/>
            </a:pPr>
            <a:r>
              <a:rPr lang="en-GB" dirty="0" smtClean="0">
                <a:solidFill>
                  <a:srgbClr val="000000"/>
                </a:solidFill>
              </a:rPr>
              <a:t>Actual cost: GBP 431 million</a:t>
            </a:r>
          </a:p>
          <a:p>
            <a:pPr marL="357188" lvl="1" indent="-263525">
              <a:spcBef>
                <a:spcPts val="400"/>
              </a:spcBef>
              <a:buFont typeface="Arial" panose="020B0604020202020204" pitchFamily="34" charset="0"/>
              <a:buChar char="−"/>
            </a:pPr>
            <a:r>
              <a:rPr lang="en-GB" dirty="0" smtClean="0">
                <a:solidFill>
                  <a:srgbClr val="000000"/>
                </a:solidFill>
              </a:rPr>
              <a:t>Delay: 20 months</a:t>
            </a:r>
          </a:p>
          <a:p>
            <a:pPr marL="357188" lvl="1" indent="-263525">
              <a:spcBef>
                <a:spcPts val="400"/>
              </a:spcBef>
              <a:buFont typeface="Arial" panose="020B0604020202020204" pitchFamily="34" charset="0"/>
              <a:buChar char="−"/>
            </a:pPr>
            <a:r>
              <a:rPr lang="en-GB" dirty="0" smtClean="0">
                <a:solidFill>
                  <a:srgbClr val="000000"/>
                </a:solidFill>
              </a:rPr>
              <a:t>PPP contract? No</a:t>
            </a:r>
            <a:endParaRPr lang="en-GB" dirty="0">
              <a:solidFill>
                <a:srgbClr val="000000"/>
              </a:solidFill>
            </a:endParaRPr>
          </a:p>
        </p:txBody>
      </p:sp>
      <p:grpSp>
        <p:nvGrpSpPr>
          <p:cNvPr id="11" name="Group 10"/>
          <p:cNvGrpSpPr/>
          <p:nvPr/>
        </p:nvGrpSpPr>
        <p:grpSpPr>
          <a:xfrm>
            <a:off x="271466" y="1856844"/>
            <a:ext cx="4227617" cy="983123"/>
            <a:chOff x="271461" y="1171122"/>
            <a:chExt cx="4227617" cy="983123"/>
          </a:xfrm>
        </p:grpSpPr>
        <p:sp>
          <p:nvSpPr>
            <p:cNvPr id="12" name="Flowchart: Off-page Connector 11"/>
            <p:cNvSpPr/>
            <p:nvPr/>
          </p:nvSpPr>
          <p:spPr>
            <a:xfrm>
              <a:off x="271461" y="1171122"/>
              <a:ext cx="4227617" cy="904421"/>
            </a:xfrm>
            <a:prstGeom prst="flowChartOffpageConnector">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FF"/>
                  </a:solidFill>
                  <a:latin typeface="Arial" panose="020B0604020202020204" pitchFamily="34" charset="0"/>
                  <a:cs typeface="Arial" panose="020B0604020202020204" pitchFamily="34" charset="0"/>
                </a:rPr>
                <a:t>Scottish Parliament</a:t>
              </a:r>
              <a:endParaRPr lang="en-GB" sz="1600" b="1" dirty="0">
                <a:solidFill>
                  <a:srgbClr val="FFFFFF"/>
                </a:solidFill>
                <a:latin typeface="Arial" panose="020B0604020202020204" pitchFamily="34" charset="0"/>
                <a:cs typeface="Arial" panose="020B0604020202020204" pitchFamily="34" charset="0"/>
              </a:endParaRPr>
            </a:p>
          </p:txBody>
        </p:sp>
        <p:sp>
          <p:nvSpPr>
            <p:cNvPr id="13" name="Chevron 12"/>
            <p:cNvSpPr/>
            <p:nvPr/>
          </p:nvSpPr>
          <p:spPr>
            <a:xfrm rot="5400000">
              <a:off x="2176743" y="-168089"/>
              <a:ext cx="417055" cy="422761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6" name="Group 5"/>
          <p:cNvGrpSpPr/>
          <p:nvPr/>
        </p:nvGrpSpPr>
        <p:grpSpPr>
          <a:xfrm>
            <a:off x="4537184" y="1856844"/>
            <a:ext cx="4556822" cy="3000906"/>
            <a:chOff x="4537184" y="1856844"/>
            <a:chExt cx="4556822" cy="30009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3858" y="1856844"/>
              <a:ext cx="4452047" cy="2962806"/>
            </a:xfrm>
            <a:prstGeom prst="rect">
              <a:avLst/>
            </a:prstGeom>
          </p:spPr>
        </p:pic>
        <p:sp>
          <p:nvSpPr>
            <p:cNvPr id="2" name="Rectangle 1"/>
            <p:cNvSpPr/>
            <p:nvPr/>
          </p:nvSpPr>
          <p:spPr>
            <a:xfrm>
              <a:off x="4537184" y="4642306"/>
              <a:ext cx="4556822" cy="215444"/>
            </a:xfrm>
            <a:prstGeom prst="rect">
              <a:avLst/>
            </a:prstGeom>
          </p:spPr>
          <p:txBody>
            <a:bodyPr wrap="square">
              <a:spAutoFit/>
            </a:bodyPr>
            <a:lstStyle/>
            <a:p>
              <a:r>
                <a:rPr lang="pl-PL" sz="800" i="1" dirty="0" smtClean="0">
                  <a:solidFill>
                    <a:schemeClr val="bg1">
                      <a:lumMod val="50000"/>
                    </a:schemeClr>
                  </a:solidFill>
                </a:rPr>
                <a:t>Source: </a:t>
              </a:r>
              <a:r>
                <a:rPr lang="en-GB" sz="800" i="1" dirty="0" smtClean="0">
                  <a:solidFill>
                    <a:schemeClr val="bg1">
                      <a:lumMod val="50000"/>
                    </a:schemeClr>
                  </a:solidFill>
                </a:rPr>
                <a:t>https</a:t>
              </a:r>
              <a:r>
                <a:rPr lang="en-GB" sz="800" i="1" dirty="0">
                  <a:solidFill>
                    <a:schemeClr val="bg1">
                      <a:lumMod val="50000"/>
                    </a:schemeClr>
                  </a:solidFill>
                </a:rPr>
                <a:t>://</a:t>
              </a:r>
              <a:r>
                <a:rPr lang="en-GB" sz="800" i="1" dirty="0" smtClean="0">
                  <a:solidFill>
                    <a:schemeClr val="bg1">
                      <a:lumMod val="50000"/>
                    </a:schemeClr>
                  </a:solidFill>
                </a:rPr>
                <a:t>commons.wikimedia.org/wiki/File:Scottish_Parliament_Debating_Chamber_2.jpg</a:t>
              </a:r>
              <a:endParaRPr lang="en-GB" sz="800" i="1" dirty="0">
                <a:solidFill>
                  <a:schemeClr val="bg1">
                    <a:lumMod val="50000"/>
                  </a:schemeClr>
                </a:solidFill>
              </a:endParaRPr>
            </a:p>
          </p:txBody>
        </p:sp>
      </p:grpSp>
    </p:spTree>
    <p:extLst>
      <p:ext uri="{BB962C8B-B14F-4D97-AF65-F5344CB8AC3E}">
        <p14:creationId xmlns:p14="http://schemas.microsoft.com/office/powerpoint/2010/main" val="75936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Successes - on time and on budget</a:t>
            </a:r>
          </a:p>
        </p:txBody>
      </p:sp>
      <p:pic>
        <p:nvPicPr>
          <p:cNvPr id="4" name="Picture 5" descr="01 Boo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594" y="3586611"/>
            <a:ext cx="4246562"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txBox="1">
            <a:spLocks/>
          </p:cNvSpPr>
          <p:nvPr/>
        </p:nvSpPr>
        <p:spPr>
          <a:xfrm>
            <a:off x="1708384" y="1869402"/>
            <a:ext cx="7136772" cy="1717694"/>
          </a:xfrm>
          <a:prstGeom prst="rect">
            <a:avLst/>
          </a:prstGeom>
          <a:solidFill>
            <a:srgbClr val="EAEFF1"/>
          </a:solidFill>
        </p:spPr>
        <p:txBody>
          <a:bodyPr wrap="square" lIns="144000" tIns="144000" rIns="144000" bIns="144000" anchor="t">
            <a:noAutofit/>
          </a:bodyPr>
          <a:lstStyle>
            <a:lvl1pPr marL="179388" indent="-179388" algn="l" rtl="0" eaLnBrk="1" fontAlgn="base" hangingPunct="1">
              <a:spcBef>
                <a:spcPct val="20000"/>
              </a:spcBef>
              <a:spcAft>
                <a:spcPct val="0"/>
              </a:spcAft>
              <a:buFont typeface="Arial" panose="020B0604020202020204" pitchFamily="34" charset="0"/>
              <a:buChar char="‒"/>
              <a:defRPr lang="en-US" sz="1600" kern="1200" baseline="0">
                <a:solidFill>
                  <a:schemeClr val="tx1"/>
                </a:solidFill>
                <a:latin typeface="Arial" panose="020B0604020202020204" pitchFamily="34" charset="0"/>
                <a:ea typeface="+mn-ea"/>
                <a:cs typeface="Arial" panose="020B0604020202020204" pitchFamily="34" charset="0"/>
              </a:defRPr>
            </a:lvl1pPr>
            <a:lvl2pPr marL="358775" indent="-179388" algn="l" rtl="0" eaLnBrk="1" fontAlgn="base" hangingPunct="1">
              <a:spcBef>
                <a:spcPct val="20000"/>
              </a:spcBef>
              <a:spcAft>
                <a:spcPct val="0"/>
              </a:spcAft>
              <a:buFont typeface="Arial" charset="0"/>
              <a:buChar char="–"/>
              <a:defRPr lang="en-US" sz="1600" kern="1200">
                <a:solidFill>
                  <a:schemeClr val="tx1"/>
                </a:solidFill>
                <a:latin typeface="Arial" panose="020B0604020202020204" pitchFamily="34" charset="0"/>
                <a:ea typeface="+mn-ea"/>
                <a:cs typeface="Arial" panose="020B0604020202020204" pitchFamily="34" charset="0"/>
              </a:defRPr>
            </a:lvl2pPr>
            <a:lvl3pPr marL="538163" indent="-179388" algn="l" rtl="0" eaLnBrk="1" fontAlgn="base" hangingPunct="1">
              <a:spcBef>
                <a:spcPct val="20000"/>
              </a:spcBef>
              <a:spcAft>
                <a:spcPct val="0"/>
              </a:spcAft>
              <a:buFont typeface="Arial" panose="020B0604020202020204" pitchFamily="34" charset="0"/>
              <a:buChar char="‒"/>
              <a:tabLst/>
              <a:defRPr lang="en-US" sz="1600" kern="1200">
                <a:solidFill>
                  <a:schemeClr val="tx1"/>
                </a:solidFill>
                <a:latin typeface="Arial" panose="020B0604020202020204" pitchFamily="34" charset="0"/>
                <a:ea typeface="+mn-ea"/>
                <a:cs typeface="Arial" panose="020B0604020202020204" pitchFamily="34" charset="0"/>
              </a:defRPr>
            </a:lvl3pPr>
            <a:lvl4pPr marL="717550" indent="-179388" algn="l" rtl="0" eaLnBrk="1" fontAlgn="base" hangingPunct="1">
              <a:spcBef>
                <a:spcPct val="20000"/>
              </a:spcBef>
              <a:spcAft>
                <a:spcPct val="0"/>
              </a:spcAft>
              <a:buFont typeface="Arial"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896938" indent="-179388" algn="l" rtl="0" eaLnBrk="1" fontAlgn="base" hangingPunct="1">
              <a:spcBef>
                <a:spcPct val="20000"/>
              </a:spcBef>
              <a:spcAft>
                <a:spcPct val="0"/>
              </a:spcAft>
              <a:buFont typeface="Arial" panose="020B0604020202020204" pitchFamily="34" charset="0"/>
              <a:buChar char="‒"/>
              <a:defRPr lang="en-GB"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263525">
              <a:spcBef>
                <a:spcPts val="400"/>
              </a:spcBef>
              <a:buFont typeface="Arial" panose="020B0604020202020204" pitchFamily="34" charset="0"/>
              <a:buChar char="−"/>
            </a:pPr>
            <a:r>
              <a:rPr lang="en-GB" dirty="0" smtClean="0"/>
              <a:t>53 year concession</a:t>
            </a:r>
          </a:p>
          <a:p>
            <a:pPr marL="357188" lvl="1" indent="-263525">
              <a:spcBef>
                <a:spcPts val="400"/>
              </a:spcBef>
              <a:buFont typeface="Arial" panose="020B0604020202020204" pitchFamily="34" charset="0"/>
              <a:buChar char="−"/>
            </a:pPr>
            <a:r>
              <a:rPr lang="en-GB" dirty="0" smtClean="0"/>
              <a:t>Completed six weeks ahead of schedule</a:t>
            </a:r>
          </a:p>
          <a:p>
            <a:pPr marL="357188" lvl="1" indent="-263525">
              <a:spcBef>
                <a:spcPts val="400"/>
              </a:spcBef>
              <a:buFont typeface="Arial" panose="020B0604020202020204" pitchFamily="34" charset="0"/>
              <a:buChar char="−"/>
            </a:pPr>
            <a:r>
              <a:rPr lang="en-GB" dirty="0" smtClean="0"/>
              <a:t>Completed on-budget</a:t>
            </a:r>
            <a:endParaRPr lang="pl-PL" dirty="0" smtClean="0"/>
          </a:p>
          <a:p>
            <a:pPr marL="357188" lvl="1" indent="-263525">
              <a:spcBef>
                <a:spcPts val="400"/>
              </a:spcBef>
              <a:buFont typeface="Arial" panose="020B0604020202020204" pitchFamily="34" charset="0"/>
              <a:buChar char="−"/>
            </a:pPr>
            <a:r>
              <a:rPr lang="en-GB" dirty="0" smtClean="0"/>
              <a:t>Approximately 50,000 vehicles a day in Q2 2017</a:t>
            </a:r>
          </a:p>
        </p:txBody>
      </p:sp>
      <p:sp>
        <p:nvSpPr>
          <p:cNvPr id="6" name="TextBox 5"/>
          <p:cNvSpPr txBox="1"/>
          <p:nvPr/>
        </p:nvSpPr>
        <p:spPr>
          <a:xfrm>
            <a:off x="268384" y="1869411"/>
            <a:ext cx="1440000" cy="1152587"/>
          </a:xfrm>
          <a:prstGeom prst="rect">
            <a:avLst/>
          </a:prstGeom>
          <a:solidFill>
            <a:srgbClr val="679146"/>
          </a:solidFill>
        </p:spPr>
        <p:txBody>
          <a:bodyPr wrap="square" lIns="144000" tIns="144000" rIns="144000" bIns="144000" rtlCol="0">
            <a:noAutofit/>
          </a:bodyPr>
          <a:lstStyle/>
          <a:p>
            <a:r>
              <a:rPr lang="en-GB" sz="1600" b="1" dirty="0" smtClean="0">
                <a:solidFill>
                  <a:schemeClr val="bg1"/>
                </a:solidFill>
              </a:rPr>
              <a:t>M6 Toll, UK</a:t>
            </a:r>
            <a:endParaRPr lang="en-GB" sz="2000" b="1" dirty="0" smtClean="0">
              <a:solidFill>
                <a:schemeClr val="bg1"/>
              </a:solidFill>
            </a:endParaRPr>
          </a:p>
        </p:txBody>
      </p:sp>
      <p:cxnSp>
        <p:nvCxnSpPr>
          <p:cNvPr id="7" name="Straight Connector 6"/>
          <p:cNvCxnSpPr/>
          <p:nvPr/>
        </p:nvCxnSpPr>
        <p:spPr>
          <a:xfrm>
            <a:off x="1708384" y="1869411"/>
            <a:ext cx="0" cy="1717200"/>
          </a:xfrm>
          <a:prstGeom prst="line">
            <a:avLst/>
          </a:prstGeom>
          <a:ln w="28575">
            <a:solidFill>
              <a:srgbClr val="679146"/>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41444" y="5887803"/>
            <a:ext cx="2443298" cy="215444"/>
          </a:xfrm>
          <a:prstGeom prst="rect">
            <a:avLst/>
          </a:prstGeom>
        </p:spPr>
        <p:txBody>
          <a:bodyPr wrap="none">
            <a:spAutoFit/>
          </a:bodyPr>
          <a:lstStyle/>
          <a:p>
            <a:r>
              <a:rPr lang="pl-PL" sz="800" i="1" dirty="0" smtClean="0">
                <a:solidFill>
                  <a:schemeClr val="bg1">
                    <a:lumMod val="75000"/>
                  </a:schemeClr>
                </a:solidFill>
              </a:rPr>
              <a:t>Source:</a:t>
            </a:r>
            <a:r>
              <a:rPr lang="en-GB" sz="800" i="1" dirty="0" smtClean="0">
                <a:solidFill>
                  <a:schemeClr val="bg1">
                    <a:lumMod val="75000"/>
                  </a:schemeClr>
                </a:solidFill>
              </a:rPr>
              <a:t>https</a:t>
            </a:r>
            <a:r>
              <a:rPr lang="en-GB" sz="800" i="1" dirty="0">
                <a:solidFill>
                  <a:schemeClr val="bg1">
                    <a:lumMod val="75000"/>
                  </a:schemeClr>
                </a:solidFill>
              </a:rPr>
              <a:t>://www.m6toll.co.uk/about-us/gallery/</a:t>
            </a:r>
          </a:p>
        </p:txBody>
      </p:sp>
    </p:spTree>
    <p:extLst>
      <p:ext uri="{BB962C8B-B14F-4D97-AF65-F5344CB8AC3E}">
        <p14:creationId xmlns:p14="http://schemas.microsoft.com/office/powerpoint/2010/main" val="247901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4429" y="1783686"/>
            <a:ext cx="3779741" cy="2834806"/>
          </a:xfrm>
          <a:prstGeom prst="rect">
            <a:avLst/>
          </a:prstGeom>
        </p:spPr>
      </p:pic>
      <p:grpSp>
        <p:nvGrpSpPr>
          <p:cNvPr id="7" name="Group 6"/>
          <p:cNvGrpSpPr/>
          <p:nvPr/>
        </p:nvGrpSpPr>
        <p:grpSpPr>
          <a:xfrm>
            <a:off x="268387" y="1666876"/>
            <a:ext cx="4656041" cy="3914775"/>
            <a:chOff x="268384" y="1752599"/>
            <a:chExt cx="4656041" cy="3914775"/>
          </a:xfrm>
        </p:grpSpPr>
        <p:sp>
          <p:nvSpPr>
            <p:cNvPr id="3" name="Text Placeholder 1"/>
            <p:cNvSpPr txBox="1">
              <a:spLocks/>
            </p:cNvSpPr>
            <p:nvPr/>
          </p:nvSpPr>
          <p:spPr>
            <a:xfrm>
              <a:off x="1708384" y="1752599"/>
              <a:ext cx="3216041" cy="3914775"/>
            </a:xfrm>
            <a:prstGeom prst="rect">
              <a:avLst/>
            </a:prstGeom>
            <a:noFill/>
          </p:spPr>
          <p:txBody>
            <a:bodyPr wrap="square" lIns="144000" tIns="144000" rIns="144000" bIns="144000" anchor="t">
              <a:noAutofit/>
            </a:bodyPr>
            <a:lstStyle>
              <a:lvl1pPr marL="179388" indent="-179388" algn="l" rtl="0" eaLnBrk="1" fontAlgn="base" hangingPunct="1">
                <a:spcBef>
                  <a:spcPct val="20000"/>
                </a:spcBef>
                <a:spcAft>
                  <a:spcPct val="0"/>
                </a:spcAft>
                <a:buFont typeface="Arial" panose="020B0604020202020204" pitchFamily="34" charset="0"/>
                <a:buChar char="‒"/>
                <a:defRPr lang="en-US" sz="1600" kern="1200" baseline="0">
                  <a:solidFill>
                    <a:schemeClr val="tx1"/>
                  </a:solidFill>
                  <a:latin typeface="Arial" panose="020B0604020202020204" pitchFamily="34" charset="0"/>
                  <a:ea typeface="+mn-ea"/>
                  <a:cs typeface="Arial" panose="020B0604020202020204" pitchFamily="34" charset="0"/>
                </a:defRPr>
              </a:lvl1pPr>
              <a:lvl2pPr marL="358775" indent="-179388" algn="l" rtl="0" eaLnBrk="1" fontAlgn="base" hangingPunct="1">
                <a:spcBef>
                  <a:spcPct val="20000"/>
                </a:spcBef>
                <a:spcAft>
                  <a:spcPct val="0"/>
                </a:spcAft>
                <a:buFont typeface="Arial" charset="0"/>
                <a:buChar char="–"/>
                <a:defRPr lang="en-US" sz="1600" kern="1200">
                  <a:solidFill>
                    <a:schemeClr val="tx1"/>
                  </a:solidFill>
                  <a:latin typeface="Arial" panose="020B0604020202020204" pitchFamily="34" charset="0"/>
                  <a:ea typeface="+mn-ea"/>
                  <a:cs typeface="Arial" panose="020B0604020202020204" pitchFamily="34" charset="0"/>
                </a:defRPr>
              </a:lvl2pPr>
              <a:lvl3pPr marL="538163" indent="-179388" algn="l" rtl="0" eaLnBrk="1" fontAlgn="base" hangingPunct="1">
                <a:spcBef>
                  <a:spcPct val="20000"/>
                </a:spcBef>
                <a:spcAft>
                  <a:spcPct val="0"/>
                </a:spcAft>
                <a:buFont typeface="Arial" panose="020B0604020202020204" pitchFamily="34" charset="0"/>
                <a:buChar char="‒"/>
                <a:tabLst/>
                <a:defRPr lang="en-US" sz="1600" kern="1200">
                  <a:solidFill>
                    <a:schemeClr val="tx1"/>
                  </a:solidFill>
                  <a:latin typeface="Arial" panose="020B0604020202020204" pitchFamily="34" charset="0"/>
                  <a:ea typeface="+mn-ea"/>
                  <a:cs typeface="Arial" panose="020B0604020202020204" pitchFamily="34" charset="0"/>
                </a:defRPr>
              </a:lvl3pPr>
              <a:lvl4pPr marL="717550" indent="-179388" algn="l" rtl="0" eaLnBrk="1" fontAlgn="base" hangingPunct="1">
                <a:spcBef>
                  <a:spcPct val="20000"/>
                </a:spcBef>
                <a:spcAft>
                  <a:spcPct val="0"/>
                </a:spcAft>
                <a:buFont typeface="Arial"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896938" indent="-179388" algn="l" rtl="0" eaLnBrk="1" fontAlgn="base" hangingPunct="1">
                <a:spcBef>
                  <a:spcPct val="20000"/>
                </a:spcBef>
                <a:spcAft>
                  <a:spcPct val="0"/>
                </a:spcAft>
                <a:buFont typeface="Arial" panose="020B0604020202020204" pitchFamily="34" charset="0"/>
                <a:buChar char="‒"/>
                <a:defRPr lang="en-GB"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263525">
                <a:spcBef>
                  <a:spcPts val="0"/>
                </a:spcBef>
                <a:buFont typeface="Arial" panose="020B0604020202020204" pitchFamily="34" charset="0"/>
                <a:buChar char="−"/>
              </a:pPr>
              <a:r>
                <a:rPr lang="en-GB" dirty="0" smtClean="0"/>
                <a:t>New acute teaching hospital (The Royal London)</a:t>
              </a:r>
            </a:p>
            <a:p>
              <a:pPr marL="357188" lvl="1" indent="-263525">
                <a:spcBef>
                  <a:spcPts val="400"/>
                </a:spcBef>
                <a:buFont typeface="Arial" panose="020B0604020202020204" pitchFamily="34" charset="0"/>
                <a:buChar char="−"/>
              </a:pPr>
              <a:r>
                <a:rPr lang="en-GB" dirty="0" smtClean="0"/>
                <a:t>Redevelopment of </a:t>
              </a:r>
              <a:r>
                <a:rPr lang="en-GB" dirty="0" err="1" smtClean="0"/>
                <a:t>Barts</a:t>
              </a:r>
              <a:r>
                <a:rPr lang="en-GB" dirty="0" smtClean="0"/>
                <a:t> as a cancer and </a:t>
              </a:r>
              <a:r>
                <a:rPr lang="en-GB" dirty="0" err="1" smtClean="0"/>
                <a:t>caridac</a:t>
              </a:r>
              <a:r>
                <a:rPr lang="en-GB" dirty="0" smtClean="0"/>
                <a:t> centre of excellence</a:t>
              </a:r>
            </a:p>
            <a:p>
              <a:pPr marL="357188" lvl="1" indent="-263525">
                <a:spcBef>
                  <a:spcPts val="400"/>
                </a:spcBef>
                <a:buFont typeface="Arial" panose="020B0604020202020204" pitchFamily="34" charset="0"/>
                <a:buChar char="−"/>
              </a:pPr>
              <a:r>
                <a:rPr lang="en-GB" dirty="0"/>
                <a:t>1,248 beds in total</a:t>
              </a:r>
            </a:p>
            <a:p>
              <a:pPr marL="357188" lvl="1" indent="-263525">
                <a:spcBef>
                  <a:spcPts val="400"/>
                </a:spcBef>
                <a:buFont typeface="Arial" panose="020B0604020202020204" pitchFamily="34" charset="0"/>
                <a:buChar char="−"/>
              </a:pPr>
              <a:r>
                <a:rPr lang="en-GB" dirty="0"/>
                <a:t>Capital expenditure EUR 1,230,000,000</a:t>
              </a:r>
            </a:p>
            <a:p>
              <a:pPr marL="357188" lvl="1" indent="-263525">
                <a:spcBef>
                  <a:spcPts val="400"/>
                </a:spcBef>
                <a:buFont typeface="Arial" panose="020B0604020202020204" pitchFamily="34" charset="0"/>
                <a:buChar char="−"/>
              </a:pPr>
              <a:r>
                <a:rPr lang="en-GB" dirty="0"/>
                <a:t>Value for money saving EUR 340,000,000</a:t>
              </a:r>
            </a:p>
            <a:p>
              <a:pPr marL="357188" lvl="1" indent="-263525">
                <a:spcBef>
                  <a:spcPts val="400"/>
                </a:spcBef>
                <a:buFont typeface="Arial" panose="020B0604020202020204" pitchFamily="34" charset="0"/>
                <a:buChar char="−"/>
              </a:pPr>
              <a:r>
                <a:rPr lang="en-GB" dirty="0"/>
                <a:t>Concession period 42 years</a:t>
              </a:r>
            </a:p>
            <a:p>
              <a:pPr marL="357188" lvl="1" indent="-263525">
                <a:spcBef>
                  <a:spcPts val="400"/>
                </a:spcBef>
                <a:buFont typeface="Arial" panose="020B0604020202020204" pitchFamily="34" charset="0"/>
                <a:buChar char="−"/>
              </a:pPr>
              <a:r>
                <a:rPr lang="en-GB" dirty="0"/>
                <a:t>Largest healthcare PPP project to date</a:t>
              </a:r>
            </a:p>
          </p:txBody>
        </p:sp>
        <p:sp>
          <p:nvSpPr>
            <p:cNvPr id="4" name="TextBox 3"/>
            <p:cNvSpPr txBox="1"/>
            <p:nvPr/>
          </p:nvSpPr>
          <p:spPr>
            <a:xfrm>
              <a:off x="268384" y="1869411"/>
              <a:ext cx="1440000" cy="1152587"/>
            </a:xfrm>
            <a:prstGeom prst="rect">
              <a:avLst/>
            </a:prstGeom>
            <a:solidFill>
              <a:srgbClr val="5C6F7B"/>
            </a:solidFill>
          </p:spPr>
          <p:txBody>
            <a:bodyPr wrap="square" lIns="144000" tIns="144000" rIns="144000" bIns="144000" rtlCol="0">
              <a:noAutofit/>
            </a:bodyPr>
            <a:lstStyle/>
            <a:p>
              <a:r>
                <a:rPr lang="en-GB" sz="1600" b="1" dirty="0" err="1" smtClean="0">
                  <a:solidFill>
                    <a:schemeClr val="bg1"/>
                  </a:solidFill>
                </a:rPr>
                <a:t>Barts</a:t>
              </a:r>
              <a:r>
                <a:rPr lang="en-GB" sz="1600" b="1" dirty="0" smtClean="0">
                  <a:solidFill>
                    <a:schemeClr val="bg1"/>
                  </a:solidFill>
                </a:rPr>
                <a:t> and the London NHS Trust</a:t>
              </a:r>
              <a:endParaRPr lang="en-GB" sz="2000" b="1" dirty="0" smtClean="0">
                <a:solidFill>
                  <a:schemeClr val="bg1"/>
                </a:solidFill>
              </a:endParaRPr>
            </a:p>
          </p:txBody>
        </p:sp>
        <p:cxnSp>
          <p:nvCxnSpPr>
            <p:cNvPr id="5" name="Straight Connector 4"/>
            <p:cNvCxnSpPr/>
            <p:nvPr/>
          </p:nvCxnSpPr>
          <p:spPr>
            <a:xfrm>
              <a:off x="1708384" y="1869411"/>
              <a:ext cx="0" cy="2268000"/>
            </a:xfrm>
            <a:prstGeom prst="line">
              <a:avLst/>
            </a:prstGeom>
            <a:ln w="28575">
              <a:solidFill>
                <a:srgbClr val="5C6F7B"/>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dirty="0"/>
              <a:t>Successes - value for money saving</a:t>
            </a:r>
          </a:p>
        </p:txBody>
      </p:sp>
      <p:sp>
        <p:nvSpPr>
          <p:cNvPr id="8" name="TextBox 7"/>
          <p:cNvSpPr txBox="1"/>
          <p:nvPr/>
        </p:nvSpPr>
        <p:spPr>
          <a:xfrm>
            <a:off x="4924428" y="4492110"/>
            <a:ext cx="3779741" cy="123111"/>
          </a:xfrm>
          <a:prstGeom prst="rect">
            <a:avLst/>
          </a:prstGeom>
          <a:noFill/>
        </p:spPr>
        <p:txBody>
          <a:bodyPr wrap="square" lIns="0" tIns="0" rIns="0" bIns="0" rtlCol="0">
            <a:spAutoFit/>
          </a:bodyPr>
          <a:lstStyle/>
          <a:p>
            <a:r>
              <a:rPr lang="pl-PL" sz="800" i="1" dirty="0" smtClean="0">
                <a:solidFill>
                  <a:schemeClr val="bg1"/>
                </a:solidFill>
              </a:rPr>
              <a:t>Source: </a:t>
            </a:r>
            <a:r>
              <a:rPr lang="en-GB" sz="800" i="1" dirty="0" smtClean="0">
                <a:solidFill>
                  <a:schemeClr val="bg1"/>
                </a:solidFill>
              </a:rPr>
              <a:t>https</a:t>
            </a:r>
            <a:r>
              <a:rPr lang="en-GB" sz="800" i="1" dirty="0">
                <a:solidFill>
                  <a:schemeClr val="bg1"/>
                </a:solidFill>
              </a:rPr>
              <a:t>://commons.wikimedia.org/wiki/File:Royal_London_Hospital_New.jpg</a:t>
            </a:r>
            <a:endParaRPr lang="en-GB" sz="800" i="1" dirty="0" smtClean="0">
              <a:solidFill>
                <a:schemeClr val="bg1"/>
              </a:solidFill>
            </a:endParaRPr>
          </a:p>
        </p:txBody>
      </p:sp>
    </p:spTree>
    <p:extLst>
      <p:ext uri="{BB962C8B-B14F-4D97-AF65-F5344CB8AC3E}">
        <p14:creationId xmlns:p14="http://schemas.microsoft.com/office/powerpoint/2010/main" val="199490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188923" y="407988"/>
            <a:ext cx="8153480" cy="715962"/>
          </a:xfrm>
        </p:spPr>
        <p:txBody>
          <a:bodyPr/>
          <a:lstStyle/>
          <a:p>
            <a:pPr eaLnBrk="1" hangingPunct="1"/>
            <a:r>
              <a:rPr lang="en-GB" altLang="en-US" sz="2800" b="1" dirty="0" smtClean="0">
                <a:solidFill>
                  <a:srgbClr val="B23427"/>
                </a:solidFill>
              </a:rPr>
              <a:t>PPP Project Structure</a:t>
            </a:r>
          </a:p>
        </p:txBody>
      </p:sp>
      <p:sp>
        <p:nvSpPr>
          <p:cNvPr id="4111" name="Text Box 14"/>
          <p:cNvSpPr txBox="1">
            <a:spLocks noChangeArrowheads="1"/>
          </p:cNvSpPr>
          <p:nvPr/>
        </p:nvSpPr>
        <p:spPr bwMode="auto">
          <a:xfrm>
            <a:off x="7812318" y="3024188"/>
            <a:ext cx="11888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t>Direct Agreements</a:t>
            </a:r>
          </a:p>
        </p:txBody>
      </p:sp>
      <p:grpSp>
        <p:nvGrpSpPr>
          <p:cNvPr id="2" name="Group 1"/>
          <p:cNvGrpSpPr/>
          <p:nvPr/>
        </p:nvGrpSpPr>
        <p:grpSpPr>
          <a:xfrm>
            <a:off x="468232" y="1412875"/>
            <a:ext cx="8291660" cy="4824414"/>
            <a:chOff x="468232" y="1412875"/>
            <a:chExt cx="8291660" cy="4824414"/>
          </a:xfrm>
        </p:grpSpPr>
        <p:sp>
          <p:nvSpPr>
            <p:cNvPr id="4098" name="Line 38"/>
            <p:cNvSpPr>
              <a:spLocks noChangeShapeType="1"/>
            </p:cNvSpPr>
            <p:nvPr/>
          </p:nvSpPr>
          <p:spPr bwMode="auto">
            <a:xfrm>
              <a:off x="5507669" y="4305301"/>
              <a:ext cx="1007888"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99" name="Line 29"/>
            <p:cNvSpPr>
              <a:spLocks noChangeShapeType="1"/>
            </p:cNvSpPr>
            <p:nvPr/>
          </p:nvSpPr>
          <p:spPr bwMode="auto">
            <a:xfrm flipH="1">
              <a:off x="4788656" y="1797050"/>
              <a:ext cx="0" cy="191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0" name="Line 37"/>
            <p:cNvSpPr>
              <a:spLocks noChangeShapeType="1"/>
            </p:cNvSpPr>
            <p:nvPr/>
          </p:nvSpPr>
          <p:spPr bwMode="auto">
            <a:xfrm flipH="1">
              <a:off x="3420469" y="4305301"/>
              <a:ext cx="792024" cy="347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2" name="Text Box 5"/>
            <p:cNvSpPr txBox="1">
              <a:spLocks noChangeArrowheads="1"/>
            </p:cNvSpPr>
            <p:nvPr/>
          </p:nvSpPr>
          <p:spPr bwMode="auto">
            <a:xfrm>
              <a:off x="685681" y="1516064"/>
              <a:ext cx="1871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Direct Agreements</a:t>
              </a:r>
            </a:p>
          </p:txBody>
        </p:sp>
        <p:sp>
          <p:nvSpPr>
            <p:cNvPr id="4103" name="Text Box 6"/>
            <p:cNvSpPr txBox="1">
              <a:spLocks noChangeArrowheads="1"/>
            </p:cNvSpPr>
            <p:nvPr/>
          </p:nvSpPr>
          <p:spPr bwMode="auto">
            <a:xfrm>
              <a:off x="6515557" y="1628775"/>
              <a:ext cx="10808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t>Direct Agreement</a:t>
              </a:r>
            </a:p>
          </p:txBody>
        </p:sp>
        <p:sp>
          <p:nvSpPr>
            <p:cNvPr id="4104" name="Text Box 7"/>
            <p:cNvSpPr txBox="1">
              <a:spLocks noChangeArrowheads="1"/>
            </p:cNvSpPr>
            <p:nvPr/>
          </p:nvSpPr>
          <p:spPr bwMode="auto">
            <a:xfrm>
              <a:off x="757107" y="2205039"/>
              <a:ext cx="1512624" cy="376237"/>
            </a:xfrm>
            <a:prstGeom prst="rect">
              <a:avLst/>
            </a:prstGeom>
            <a:solidFill>
              <a:srgbClr val="CAC2B8"/>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Sponsors</a:t>
              </a:r>
            </a:p>
          </p:txBody>
        </p:sp>
        <p:sp>
          <p:nvSpPr>
            <p:cNvPr id="4105" name="Text Box 8"/>
            <p:cNvSpPr txBox="1">
              <a:spLocks noChangeArrowheads="1"/>
            </p:cNvSpPr>
            <p:nvPr/>
          </p:nvSpPr>
          <p:spPr bwMode="auto">
            <a:xfrm>
              <a:off x="1882449" y="2144714"/>
              <a:ext cx="3310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Sponsor Support Agreement</a:t>
              </a:r>
            </a:p>
          </p:txBody>
        </p:sp>
        <p:sp>
          <p:nvSpPr>
            <p:cNvPr id="4106" name="Text Box 9"/>
            <p:cNvSpPr txBox="1">
              <a:spLocks noChangeArrowheads="1"/>
            </p:cNvSpPr>
            <p:nvPr/>
          </p:nvSpPr>
          <p:spPr bwMode="auto">
            <a:xfrm>
              <a:off x="2123707" y="2809875"/>
              <a:ext cx="1584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100% ownership</a:t>
              </a:r>
            </a:p>
          </p:txBody>
        </p:sp>
        <p:sp>
          <p:nvSpPr>
            <p:cNvPr id="4107" name="Text Box 10"/>
            <p:cNvSpPr txBox="1">
              <a:spLocks noChangeArrowheads="1"/>
            </p:cNvSpPr>
            <p:nvPr/>
          </p:nvSpPr>
          <p:spPr bwMode="auto">
            <a:xfrm>
              <a:off x="1836419" y="3082925"/>
              <a:ext cx="21602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Equity Contributions</a:t>
              </a:r>
            </a:p>
          </p:txBody>
        </p:sp>
        <p:sp>
          <p:nvSpPr>
            <p:cNvPr id="4108" name="Text Box 11"/>
            <p:cNvSpPr txBox="1">
              <a:spLocks noChangeArrowheads="1"/>
            </p:cNvSpPr>
            <p:nvPr/>
          </p:nvSpPr>
          <p:spPr bwMode="auto">
            <a:xfrm>
              <a:off x="4647393" y="2525713"/>
              <a:ext cx="2014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dirty="0"/>
                <a:t>Concession Agreement</a:t>
              </a:r>
              <a:r>
                <a:rPr lang="pl-PL" altLang="en-US" sz="1200" dirty="0"/>
                <a:t> / PPP </a:t>
              </a:r>
              <a:r>
                <a:rPr lang="pl-PL" altLang="en-US" sz="1200" dirty="0" err="1"/>
                <a:t>Contract</a:t>
              </a:r>
              <a:endParaRPr lang="en-GB" altLang="en-US" sz="1200" dirty="0"/>
            </a:p>
          </p:txBody>
        </p:sp>
        <p:sp>
          <p:nvSpPr>
            <p:cNvPr id="4109" name="Text Box 12"/>
            <p:cNvSpPr txBox="1">
              <a:spLocks noChangeArrowheads="1"/>
            </p:cNvSpPr>
            <p:nvPr/>
          </p:nvSpPr>
          <p:spPr bwMode="auto">
            <a:xfrm>
              <a:off x="6877443" y="2228850"/>
              <a:ext cx="1511038" cy="376238"/>
            </a:xfrm>
            <a:prstGeom prst="rect">
              <a:avLst/>
            </a:prstGeom>
            <a:solidFill>
              <a:srgbClr val="CAC2B8"/>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Lenders</a:t>
              </a:r>
            </a:p>
          </p:txBody>
        </p:sp>
        <p:sp>
          <p:nvSpPr>
            <p:cNvPr id="4110" name="Text Box 13"/>
            <p:cNvSpPr txBox="1">
              <a:spLocks noChangeArrowheads="1"/>
            </p:cNvSpPr>
            <p:nvPr/>
          </p:nvSpPr>
          <p:spPr bwMode="auto">
            <a:xfrm>
              <a:off x="6717134" y="3308350"/>
              <a:ext cx="122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t>Loan Agreement</a:t>
              </a:r>
            </a:p>
          </p:txBody>
        </p:sp>
        <p:sp>
          <p:nvSpPr>
            <p:cNvPr id="4112" name="Text Box 16"/>
            <p:cNvSpPr txBox="1">
              <a:spLocks noChangeArrowheads="1"/>
            </p:cNvSpPr>
            <p:nvPr/>
          </p:nvSpPr>
          <p:spPr bwMode="auto">
            <a:xfrm>
              <a:off x="653937" y="3821114"/>
              <a:ext cx="1584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Ownership</a:t>
              </a:r>
            </a:p>
          </p:txBody>
        </p:sp>
        <p:sp>
          <p:nvSpPr>
            <p:cNvPr id="4113" name="Text Box 17"/>
            <p:cNvSpPr txBox="1">
              <a:spLocks noChangeArrowheads="1"/>
            </p:cNvSpPr>
            <p:nvPr/>
          </p:nvSpPr>
          <p:spPr bwMode="auto">
            <a:xfrm>
              <a:off x="1801500" y="4305301"/>
              <a:ext cx="19427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50000"/>
                </a:spcBef>
                <a:buFontTx/>
                <a:buNone/>
              </a:pPr>
              <a:r>
                <a:rPr lang="en-GB" altLang="en-US" sz="1200" dirty="0"/>
                <a:t>Construction</a:t>
              </a:r>
              <a:r>
                <a:rPr lang="pl-PL" altLang="en-US" sz="1200" dirty="0"/>
                <a:t> </a:t>
              </a:r>
              <a:r>
                <a:rPr lang="en-GB" altLang="en-US" sz="1200" dirty="0"/>
                <a:t>Contract</a:t>
              </a:r>
            </a:p>
          </p:txBody>
        </p:sp>
        <p:sp>
          <p:nvSpPr>
            <p:cNvPr id="4114" name="Text Box 18"/>
            <p:cNvSpPr txBox="1">
              <a:spLocks noChangeArrowheads="1"/>
            </p:cNvSpPr>
            <p:nvPr/>
          </p:nvSpPr>
          <p:spPr bwMode="auto">
            <a:xfrm>
              <a:off x="1333269" y="4652964"/>
              <a:ext cx="2879225" cy="369887"/>
            </a:xfrm>
            <a:prstGeom prst="rect">
              <a:avLst/>
            </a:prstGeom>
            <a:solidFill>
              <a:srgbClr val="CAC2B8"/>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Construction Contractor</a:t>
              </a:r>
            </a:p>
          </p:txBody>
        </p:sp>
        <p:sp>
          <p:nvSpPr>
            <p:cNvPr id="4115" name="Text Box 19"/>
            <p:cNvSpPr txBox="1">
              <a:spLocks noChangeArrowheads="1"/>
            </p:cNvSpPr>
            <p:nvPr/>
          </p:nvSpPr>
          <p:spPr bwMode="auto">
            <a:xfrm>
              <a:off x="5041025" y="4676776"/>
              <a:ext cx="3634744" cy="646113"/>
            </a:xfrm>
            <a:prstGeom prst="rect">
              <a:avLst/>
            </a:prstGeom>
            <a:solidFill>
              <a:srgbClr val="CAC2B8"/>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Facilities Management Contractor</a:t>
              </a:r>
            </a:p>
          </p:txBody>
        </p:sp>
        <p:sp>
          <p:nvSpPr>
            <p:cNvPr id="4116" name="Text Box 20"/>
            <p:cNvSpPr txBox="1">
              <a:spLocks noChangeArrowheads="1"/>
            </p:cNvSpPr>
            <p:nvPr/>
          </p:nvSpPr>
          <p:spPr bwMode="auto">
            <a:xfrm>
              <a:off x="2412582" y="5094289"/>
              <a:ext cx="14396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Subcontracts</a:t>
              </a:r>
            </a:p>
          </p:txBody>
        </p:sp>
        <p:sp>
          <p:nvSpPr>
            <p:cNvPr id="4117" name="Text Box 21"/>
            <p:cNvSpPr txBox="1">
              <a:spLocks noChangeArrowheads="1"/>
            </p:cNvSpPr>
            <p:nvPr/>
          </p:nvSpPr>
          <p:spPr bwMode="auto">
            <a:xfrm>
              <a:off x="6717134" y="5353050"/>
              <a:ext cx="14396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Subcontracts</a:t>
              </a:r>
            </a:p>
          </p:txBody>
        </p:sp>
        <p:sp>
          <p:nvSpPr>
            <p:cNvPr id="4118" name="Text Box 28"/>
            <p:cNvSpPr txBox="1">
              <a:spLocks noChangeArrowheads="1"/>
            </p:cNvSpPr>
            <p:nvPr/>
          </p:nvSpPr>
          <p:spPr bwMode="auto">
            <a:xfrm>
              <a:off x="6085418" y="4308476"/>
              <a:ext cx="104280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t>FM Contract</a:t>
              </a:r>
            </a:p>
          </p:txBody>
        </p:sp>
        <p:sp>
          <p:nvSpPr>
            <p:cNvPr id="4119" name="Line 31"/>
            <p:cNvSpPr>
              <a:spLocks noChangeShapeType="1"/>
            </p:cNvSpPr>
            <p:nvPr/>
          </p:nvSpPr>
          <p:spPr bwMode="auto">
            <a:xfrm>
              <a:off x="1404694" y="2597150"/>
              <a:ext cx="0" cy="471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0" name="Line 32"/>
            <p:cNvSpPr>
              <a:spLocks noChangeShapeType="1"/>
            </p:cNvSpPr>
            <p:nvPr/>
          </p:nvSpPr>
          <p:spPr bwMode="auto">
            <a:xfrm>
              <a:off x="1404694" y="3068638"/>
              <a:ext cx="28808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1" name="Line 33"/>
            <p:cNvSpPr>
              <a:spLocks noChangeShapeType="1"/>
            </p:cNvSpPr>
            <p:nvPr/>
          </p:nvSpPr>
          <p:spPr bwMode="auto">
            <a:xfrm>
              <a:off x="4285506" y="3068638"/>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2" name="Line 34"/>
            <p:cNvSpPr>
              <a:spLocks noChangeShapeType="1"/>
            </p:cNvSpPr>
            <p:nvPr/>
          </p:nvSpPr>
          <p:spPr bwMode="auto">
            <a:xfrm flipH="1">
              <a:off x="1044393" y="2581276"/>
              <a:ext cx="1588" cy="127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3" name="Line 35"/>
            <p:cNvSpPr>
              <a:spLocks noChangeShapeType="1"/>
            </p:cNvSpPr>
            <p:nvPr/>
          </p:nvSpPr>
          <p:spPr bwMode="auto">
            <a:xfrm>
              <a:off x="1045981" y="3860800"/>
              <a:ext cx="863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4" name="Line 36"/>
            <p:cNvSpPr>
              <a:spLocks noChangeShapeType="1"/>
            </p:cNvSpPr>
            <p:nvPr/>
          </p:nvSpPr>
          <p:spPr bwMode="auto">
            <a:xfrm>
              <a:off x="1909431" y="3860801"/>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5" name="Line 39"/>
            <p:cNvSpPr>
              <a:spLocks noChangeShapeType="1"/>
            </p:cNvSpPr>
            <p:nvPr/>
          </p:nvSpPr>
          <p:spPr bwMode="auto">
            <a:xfrm flipH="1">
              <a:off x="6244141" y="2605088"/>
              <a:ext cx="1368187"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6" name="Line 41"/>
            <p:cNvSpPr>
              <a:spLocks noChangeShapeType="1"/>
            </p:cNvSpPr>
            <p:nvPr/>
          </p:nvSpPr>
          <p:spPr bwMode="auto">
            <a:xfrm>
              <a:off x="1477706" y="5446713"/>
              <a:ext cx="208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7" name="Text Box 22"/>
            <p:cNvSpPr txBox="1">
              <a:spLocks noChangeArrowheads="1"/>
            </p:cNvSpPr>
            <p:nvPr/>
          </p:nvSpPr>
          <p:spPr bwMode="auto">
            <a:xfrm>
              <a:off x="1188832" y="5662613"/>
              <a:ext cx="792024" cy="2841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Subc. A</a:t>
              </a:r>
            </a:p>
          </p:txBody>
        </p:sp>
        <p:sp>
          <p:nvSpPr>
            <p:cNvPr id="4128" name="Text Box 23"/>
            <p:cNvSpPr txBox="1">
              <a:spLocks noChangeArrowheads="1"/>
            </p:cNvSpPr>
            <p:nvPr/>
          </p:nvSpPr>
          <p:spPr bwMode="auto">
            <a:xfrm>
              <a:off x="2196719" y="5662613"/>
              <a:ext cx="792025" cy="2841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Subc. B</a:t>
              </a:r>
            </a:p>
          </p:txBody>
        </p:sp>
        <p:sp>
          <p:nvSpPr>
            <p:cNvPr id="4129" name="Text Box 24"/>
            <p:cNvSpPr txBox="1">
              <a:spLocks noChangeArrowheads="1"/>
            </p:cNvSpPr>
            <p:nvPr/>
          </p:nvSpPr>
          <p:spPr bwMode="auto">
            <a:xfrm>
              <a:off x="3204607" y="5662613"/>
              <a:ext cx="792024" cy="2841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Subc. C</a:t>
              </a:r>
            </a:p>
          </p:txBody>
        </p:sp>
        <p:sp>
          <p:nvSpPr>
            <p:cNvPr id="4130" name="Line 40"/>
            <p:cNvSpPr>
              <a:spLocks noChangeShapeType="1"/>
            </p:cNvSpPr>
            <p:nvPr/>
          </p:nvSpPr>
          <p:spPr bwMode="auto">
            <a:xfrm>
              <a:off x="2628444" y="5022851"/>
              <a:ext cx="0" cy="639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1" name="Line 42"/>
            <p:cNvSpPr>
              <a:spLocks noChangeShapeType="1"/>
            </p:cNvSpPr>
            <p:nvPr/>
          </p:nvSpPr>
          <p:spPr bwMode="auto">
            <a:xfrm>
              <a:off x="1477706" y="54467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2" name="Line 43"/>
            <p:cNvSpPr>
              <a:spLocks noChangeShapeType="1"/>
            </p:cNvSpPr>
            <p:nvPr/>
          </p:nvSpPr>
          <p:spPr bwMode="auto">
            <a:xfrm>
              <a:off x="3564906" y="54467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3" name="Text Box 25"/>
            <p:cNvSpPr txBox="1">
              <a:spLocks noChangeArrowheads="1"/>
            </p:cNvSpPr>
            <p:nvPr/>
          </p:nvSpPr>
          <p:spPr bwMode="auto">
            <a:xfrm>
              <a:off x="5412436" y="5843588"/>
              <a:ext cx="792025" cy="2841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Subc. D</a:t>
              </a:r>
            </a:p>
          </p:txBody>
        </p:sp>
        <p:sp>
          <p:nvSpPr>
            <p:cNvPr id="4134" name="Text Box 26"/>
            <p:cNvSpPr txBox="1">
              <a:spLocks noChangeArrowheads="1"/>
            </p:cNvSpPr>
            <p:nvPr/>
          </p:nvSpPr>
          <p:spPr bwMode="auto">
            <a:xfrm>
              <a:off x="6564761" y="5843588"/>
              <a:ext cx="792025" cy="2841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Subc. E</a:t>
              </a:r>
            </a:p>
          </p:txBody>
        </p:sp>
        <p:sp>
          <p:nvSpPr>
            <p:cNvPr id="4135" name="Text Box 27"/>
            <p:cNvSpPr txBox="1">
              <a:spLocks noChangeArrowheads="1"/>
            </p:cNvSpPr>
            <p:nvPr/>
          </p:nvSpPr>
          <p:spPr bwMode="auto">
            <a:xfrm>
              <a:off x="7645660" y="5843588"/>
              <a:ext cx="792024" cy="2841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t>Subc. F</a:t>
              </a:r>
            </a:p>
          </p:txBody>
        </p:sp>
        <p:sp>
          <p:nvSpPr>
            <p:cNvPr id="4136" name="Line 45"/>
            <p:cNvSpPr>
              <a:spLocks noChangeShapeType="1"/>
            </p:cNvSpPr>
            <p:nvPr/>
          </p:nvSpPr>
          <p:spPr bwMode="auto">
            <a:xfrm>
              <a:off x="6923473" y="5322888"/>
              <a:ext cx="0" cy="520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7" name="Line 46"/>
            <p:cNvSpPr>
              <a:spLocks noChangeShapeType="1"/>
            </p:cNvSpPr>
            <p:nvPr/>
          </p:nvSpPr>
          <p:spPr bwMode="auto">
            <a:xfrm>
              <a:off x="5772735" y="5627688"/>
              <a:ext cx="2304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8" name="Line 47"/>
            <p:cNvSpPr>
              <a:spLocks noChangeShapeType="1"/>
            </p:cNvSpPr>
            <p:nvPr/>
          </p:nvSpPr>
          <p:spPr bwMode="auto">
            <a:xfrm>
              <a:off x="5772735" y="5627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39" name="Line 48"/>
            <p:cNvSpPr>
              <a:spLocks noChangeShapeType="1"/>
            </p:cNvSpPr>
            <p:nvPr/>
          </p:nvSpPr>
          <p:spPr bwMode="auto">
            <a:xfrm>
              <a:off x="8077385" y="5627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0" name="Line 49"/>
            <p:cNvSpPr>
              <a:spLocks noChangeShapeType="1"/>
            </p:cNvSpPr>
            <p:nvPr/>
          </p:nvSpPr>
          <p:spPr bwMode="auto">
            <a:xfrm flipH="1">
              <a:off x="468232" y="1557338"/>
              <a:ext cx="280779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1" name="Line 50"/>
            <p:cNvSpPr>
              <a:spLocks noChangeShapeType="1"/>
            </p:cNvSpPr>
            <p:nvPr/>
          </p:nvSpPr>
          <p:spPr bwMode="auto">
            <a:xfrm>
              <a:off x="468232" y="1557338"/>
              <a:ext cx="0" cy="454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2" name="Line 51"/>
            <p:cNvSpPr>
              <a:spLocks noChangeShapeType="1"/>
            </p:cNvSpPr>
            <p:nvPr/>
          </p:nvSpPr>
          <p:spPr bwMode="auto">
            <a:xfrm>
              <a:off x="468232" y="6103938"/>
              <a:ext cx="424899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3" name="Line 52"/>
            <p:cNvSpPr>
              <a:spLocks noChangeShapeType="1"/>
            </p:cNvSpPr>
            <p:nvPr/>
          </p:nvSpPr>
          <p:spPr bwMode="auto">
            <a:xfrm flipV="1">
              <a:off x="4717231" y="4868864"/>
              <a:ext cx="0" cy="12350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4" name="Line 53"/>
            <p:cNvSpPr>
              <a:spLocks noChangeShapeType="1"/>
            </p:cNvSpPr>
            <p:nvPr/>
          </p:nvSpPr>
          <p:spPr bwMode="auto">
            <a:xfrm flipV="1">
              <a:off x="4717231" y="4868863"/>
              <a:ext cx="3237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5" name="Line 54"/>
            <p:cNvSpPr>
              <a:spLocks noChangeShapeType="1"/>
            </p:cNvSpPr>
            <p:nvPr/>
          </p:nvSpPr>
          <p:spPr bwMode="auto">
            <a:xfrm flipH="1" flipV="1">
              <a:off x="612669" y="1773238"/>
              <a:ext cx="26633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6" name="Line 55"/>
            <p:cNvSpPr>
              <a:spLocks noChangeShapeType="1"/>
            </p:cNvSpPr>
            <p:nvPr/>
          </p:nvSpPr>
          <p:spPr bwMode="auto">
            <a:xfrm>
              <a:off x="612669" y="1773239"/>
              <a:ext cx="0" cy="30956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7" name="Line 56"/>
            <p:cNvSpPr>
              <a:spLocks noChangeShapeType="1"/>
            </p:cNvSpPr>
            <p:nvPr/>
          </p:nvSpPr>
          <p:spPr bwMode="auto">
            <a:xfrm>
              <a:off x="612669" y="4868863"/>
              <a:ext cx="71901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8" name="Line 57"/>
            <p:cNvSpPr>
              <a:spLocks noChangeShapeType="1"/>
            </p:cNvSpPr>
            <p:nvPr/>
          </p:nvSpPr>
          <p:spPr bwMode="auto">
            <a:xfrm>
              <a:off x="6155256" y="1557338"/>
              <a:ext cx="720600" cy="863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9" name="Line 58"/>
            <p:cNvSpPr>
              <a:spLocks noChangeShapeType="1"/>
            </p:cNvSpPr>
            <p:nvPr/>
          </p:nvSpPr>
          <p:spPr bwMode="auto">
            <a:xfrm>
              <a:off x="2268144" y="2405063"/>
              <a:ext cx="46077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0" name="Line 59"/>
            <p:cNvSpPr>
              <a:spLocks noChangeShapeType="1"/>
            </p:cNvSpPr>
            <p:nvPr/>
          </p:nvSpPr>
          <p:spPr bwMode="auto">
            <a:xfrm>
              <a:off x="8388482" y="2420938"/>
              <a:ext cx="35871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1" name="Line 60"/>
            <p:cNvSpPr>
              <a:spLocks noChangeShapeType="1"/>
            </p:cNvSpPr>
            <p:nvPr/>
          </p:nvSpPr>
          <p:spPr bwMode="auto">
            <a:xfrm>
              <a:off x="8747194" y="2420938"/>
              <a:ext cx="12698" cy="38163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2" name="Line 62"/>
            <p:cNvSpPr>
              <a:spLocks noChangeShapeType="1"/>
            </p:cNvSpPr>
            <p:nvPr/>
          </p:nvSpPr>
          <p:spPr bwMode="auto">
            <a:xfrm flipH="1">
              <a:off x="4369629" y="6237288"/>
              <a:ext cx="4390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3" name="Line 63"/>
            <p:cNvSpPr>
              <a:spLocks noChangeShapeType="1"/>
            </p:cNvSpPr>
            <p:nvPr/>
          </p:nvSpPr>
          <p:spPr bwMode="auto">
            <a:xfrm flipV="1">
              <a:off x="4356931" y="4868864"/>
              <a:ext cx="0" cy="13684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4" name="Line 64"/>
            <p:cNvSpPr>
              <a:spLocks noChangeShapeType="1"/>
            </p:cNvSpPr>
            <p:nvPr/>
          </p:nvSpPr>
          <p:spPr bwMode="auto">
            <a:xfrm flipH="1">
              <a:off x="4212494" y="4868863"/>
              <a:ext cx="1444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5" name="Line 65"/>
            <p:cNvSpPr>
              <a:spLocks noChangeShapeType="1"/>
            </p:cNvSpPr>
            <p:nvPr/>
          </p:nvSpPr>
          <p:spPr bwMode="auto">
            <a:xfrm>
              <a:off x="7812318" y="2605089"/>
              <a:ext cx="0" cy="20716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57" name="Text Box 15"/>
            <p:cNvSpPr txBox="1">
              <a:spLocks noChangeArrowheads="1"/>
            </p:cNvSpPr>
            <p:nvPr/>
          </p:nvSpPr>
          <p:spPr bwMode="auto">
            <a:xfrm>
              <a:off x="3493481" y="3717925"/>
              <a:ext cx="2734787" cy="584200"/>
            </a:xfrm>
            <a:prstGeom prst="rect">
              <a:avLst/>
            </a:prstGeom>
            <a:solidFill>
              <a:srgbClr val="F99D3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dirty="0"/>
                <a:t>Project Company</a:t>
              </a:r>
              <a:r>
                <a:rPr lang="pl-PL" altLang="en-US" sz="1800" b="1" dirty="0"/>
                <a:t> </a:t>
              </a:r>
              <a:r>
                <a:rPr lang="pl-PL" altLang="en-US" sz="1400" dirty="0"/>
                <a:t>(</a:t>
              </a:r>
              <a:r>
                <a:rPr lang="pl-PL" altLang="en-US" sz="1400" dirty="0" err="1"/>
                <a:t>Private</a:t>
              </a:r>
              <a:r>
                <a:rPr lang="pl-PL" altLang="en-US" sz="1400" dirty="0"/>
                <a:t> Partner)</a:t>
              </a:r>
              <a:endParaRPr lang="en-GB" altLang="en-US" sz="1800" b="1" dirty="0"/>
            </a:p>
          </p:txBody>
        </p:sp>
        <p:sp>
          <p:nvSpPr>
            <p:cNvPr id="4158" name="Text Box 4"/>
            <p:cNvSpPr txBox="1">
              <a:spLocks noChangeArrowheads="1"/>
            </p:cNvSpPr>
            <p:nvPr/>
          </p:nvSpPr>
          <p:spPr bwMode="auto">
            <a:xfrm>
              <a:off x="3276031" y="1412875"/>
              <a:ext cx="2880813" cy="369888"/>
            </a:xfrm>
            <a:prstGeom prst="rect">
              <a:avLst/>
            </a:prstGeom>
            <a:solidFill>
              <a:srgbClr val="CAC2B8"/>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Governmental Authority</a:t>
              </a:r>
            </a:p>
          </p:txBody>
        </p:sp>
      </p:grpSp>
    </p:spTree>
    <p:extLst>
      <p:ext uri="{BB962C8B-B14F-4D97-AF65-F5344CB8AC3E}">
        <p14:creationId xmlns:p14="http://schemas.microsoft.com/office/powerpoint/2010/main" val="1349950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Construction Risks</a:t>
            </a:r>
          </a:p>
        </p:txBody>
      </p:sp>
      <p:graphicFrame>
        <p:nvGraphicFramePr>
          <p:cNvPr id="4" name="Table 3"/>
          <p:cNvGraphicFramePr>
            <a:graphicFrameLocks noGrp="1"/>
          </p:cNvGraphicFramePr>
          <p:nvPr>
            <p:extLst>
              <p:ext uri="{D42A27DB-BD31-4B8C-83A1-F6EECF244321}">
                <p14:modId xmlns:p14="http://schemas.microsoft.com/office/powerpoint/2010/main" val="1312685995"/>
              </p:ext>
            </p:extLst>
          </p:nvPr>
        </p:nvGraphicFramePr>
        <p:xfrm>
          <a:off x="271464" y="1861940"/>
          <a:ext cx="8578848" cy="4450080"/>
        </p:xfrm>
        <a:graphic>
          <a:graphicData uri="http://schemas.openxmlformats.org/drawingml/2006/table">
            <a:tbl>
              <a:tblPr firstRow="1" bandRow="1">
                <a:tableStyleId>{5C22544A-7EE6-4342-B048-85BDC9FD1C3A}</a:tableStyleId>
              </a:tblPr>
              <a:tblGrid>
                <a:gridCol w="2144712">
                  <a:extLst>
                    <a:ext uri="{9D8B030D-6E8A-4147-A177-3AD203B41FA5}">
                      <a16:colId xmlns:a16="http://schemas.microsoft.com/office/drawing/2014/main" val="20000"/>
                    </a:ext>
                  </a:extLst>
                </a:gridCol>
                <a:gridCol w="2144712">
                  <a:extLst>
                    <a:ext uri="{9D8B030D-6E8A-4147-A177-3AD203B41FA5}">
                      <a16:colId xmlns:a16="http://schemas.microsoft.com/office/drawing/2014/main" val="20001"/>
                    </a:ext>
                  </a:extLst>
                </a:gridCol>
                <a:gridCol w="2144712">
                  <a:extLst>
                    <a:ext uri="{9D8B030D-6E8A-4147-A177-3AD203B41FA5}">
                      <a16:colId xmlns:a16="http://schemas.microsoft.com/office/drawing/2014/main" val="20002"/>
                    </a:ext>
                  </a:extLst>
                </a:gridCol>
                <a:gridCol w="2144712">
                  <a:extLst>
                    <a:ext uri="{9D8B030D-6E8A-4147-A177-3AD203B41FA5}">
                      <a16:colId xmlns:a16="http://schemas.microsoft.com/office/drawing/2014/main" val="20003"/>
                    </a:ext>
                  </a:extLst>
                </a:gridCol>
              </a:tblGrid>
              <a:tr h="370840">
                <a:tc>
                  <a:txBody>
                    <a:bodyPr/>
                    <a:lstStyle/>
                    <a:p>
                      <a:r>
                        <a:rPr lang="en-GB" sz="1800" dirty="0" smtClean="0"/>
                        <a:t>Risk</a:t>
                      </a:r>
                      <a:endParaRPr lang="en-GB" sz="1800" dirty="0"/>
                    </a:p>
                  </a:txBody>
                  <a:tcPr/>
                </a:tc>
                <a:tc>
                  <a:txBody>
                    <a:bodyPr/>
                    <a:lstStyle/>
                    <a:p>
                      <a:pPr algn="ctr"/>
                      <a:r>
                        <a:rPr lang="en-GB" sz="1800" dirty="0" smtClean="0"/>
                        <a:t>Authority</a:t>
                      </a:r>
                      <a:endParaRPr lang="en-GB" sz="1800" dirty="0"/>
                    </a:p>
                  </a:txBody>
                  <a:tcPr/>
                </a:tc>
                <a:tc>
                  <a:txBody>
                    <a:bodyPr/>
                    <a:lstStyle/>
                    <a:p>
                      <a:pPr algn="ctr"/>
                      <a:r>
                        <a:rPr lang="en-GB" sz="1800" dirty="0" smtClean="0"/>
                        <a:t>Project Co</a:t>
                      </a:r>
                      <a:endParaRPr lang="en-GB" sz="1800" dirty="0"/>
                    </a:p>
                  </a:txBody>
                  <a:tcPr/>
                </a:tc>
                <a:tc>
                  <a:txBody>
                    <a:bodyPr/>
                    <a:lstStyle/>
                    <a:p>
                      <a:pPr algn="ctr"/>
                      <a:r>
                        <a:rPr lang="en-GB" sz="1800" dirty="0" smtClean="0"/>
                        <a:t>Contractor</a:t>
                      </a:r>
                      <a:endParaRPr lang="en-GB" sz="1800" dirty="0"/>
                    </a:p>
                  </a:txBody>
                  <a:tcPr/>
                </a:tc>
                <a:extLst>
                  <a:ext uri="{0D108BD9-81ED-4DB2-BD59-A6C34878D82A}">
                    <a16:rowId xmlns:a16="http://schemas.microsoft.com/office/drawing/2014/main" val="10000"/>
                  </a:ext>
                </a:extLst>
              </a:tr>
              <a:tr h="370840">
                <a:tc>
                  <a:txBody>
                    <a:bodyPr/>
                    <a:lstStyle/>
                    <a:p>
                      <a:r>
                        <a:rPr lang="en-GB" sz="1800" dirty="0" smtClean="0"/>
                        <a:t>Design</a:t>
                      </a:r>
                      <a:endParaRPr lang="en-GB" sz="1800" dirty="0"/>
                    </a:p>
                  </a:txBody>
                  <a:tcPr/>
                </a:tc>
                <a:tc>
                  <a:txBody>
                    <a:bodyPr/>
                    <a:lstStyle/>
                    <a:p>
                      <a:pPr algn="ctr"/>
                      <a:endParaRPr lang="en-GB"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X</a:t>
                      </a:r>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1"/>
                  </a:ext>
                </a:extLst>
              </a:tr>
              <a:tr h="370840">
                <a:tc>
                  <a:txBody>
                    <a:bodyPr/>
                    <a:lstStyle/>
                    <a:p>
                      <a:r>
                        <a:rPr lang="en-GB" sz="1800" dirty="0" smtClean="0"/>
                        <a:t>Ground Risk</a:t>
                      </a:r>
                      <a:endParaRPr lang="en-GB" sz="1800" dirty="0"/>
                    </a:p>
                  </a:txBody>
                  <a:tcPr/>
                </a:tc>
                <a:tc>
                  <a:txBody>
                    <a:bodyPr/>
                    <a:lstStyle/>
                    <a:p>
                      <a:pPr algn="ctr"/>
                      <a:endParaRPr lang="en-GB"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X</a:t>
                      </a:r>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2"/>
                  </a:ext>
                </a:extLst>
              </a:tr>
              <a:tr h="370840">
                <a:tc>
                  <a:txBody>
                    <a:bodyPr/>
                    <a:lstStyle/>
                    <a:p>
                      <a:r>
                        <a:rPr lang="en-GB" sz="1800" dirty="0" smtClean="0"/>
                        <a:t>Antiquities</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3"/>
                  </a:ext>
                </a:extLst>
              </a:tr>
              <a:tr h="370840">
                <a:tc>
                  <a:txBody>
                    <a:bodyPr/>
                    <a:lstStyle/>
                    <a:p>
                      <a:r>
                        <a:rPr lang="en-GB" sz="1800" dirty="0" smtClean="0"/>
                        <a:t>Insurable FM</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4"/>
                  </a:ext>
                </a:extLst>
              </a:tr>
              <a:tr h="370840">
                <a:tc>
                  <a:txBody>
                    <a:bodyPr/>
                    <a:lstStyle/>
                    <a:p>
                      <a:r>
                        <a:rPr lang="en-GB" sz="1800" dirty="0" smtClean="0"/>
                        <a:t>Changes</a:t>
                      </a:r>
                      <a:endParaRPr lang="en-GB" sz="1800" dirty="0"/>
                    </a:p>
                  </a:txBody>
                  <a:tcPr/>
                </a:tc>
                <a:tc>
                  <a:txBody>
                    <a:bodyPr/>
                    <a:lstStyle/>
                    <a:p>
                      <a:pPr algn="ctr"/>
                      <a:r>
                        <a:rPr lang="en-GB" sz="1800" dirty="0" smtClean="0"/>
                        <a:t>X</a:t>
                      </a:r>
                      <a:endParaRPr lang="en-GB" sz="1800" dirty="0"/>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10005"/>
                  </a:ext>
                </a:extLst>
              </a:tr>
              <a:tr h="370840">
                <a:tc>
                  <a:txBody>
                    <a:bodyPr/>
                    <a:lstStyle/>
                    <a:p>
                      <a:r>
                        <a:rPr lang="en-GB" sz="1800" dirty="0" smtClean="0"/>
                        <a:t>Force Majeure</a:t>
                      </a: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6"/>
                  </a:ext>
                </a:extLst>
              </a:tr>
              <a:tr h="370840">
                <a:tc>
                  <a:txBody>
                    <a:bodyPr/>
                    <a:lstStyle/>
                    <a:p>
                      <a:r>
                        <a:rPr lang="en-GB" sz="1800" dirty="0" smtClean="0"/>
                        <a:t>Cost Over-run</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7"/>
                  </a:ext>
                </a:extLst>
              </a:tr>
              <a:tr h="370840">
                <a:tc>
                  <a:txBody>
                    <a:bodyPr/>
                    <a:lstStyle/>
                    <a:p>
                      <a:r>
                        <a:rPr lang="en-GB" sz="1800" dirty="0" smtClean="0"/>
                        <a:t>Change of Law</a:t>
                      </a:r>
                      <a:endParaRPr lang="en-GB" sz="1800" dirty="0"/>
                    </a:p>
                  </a:txBody>
                  <a:tcPr/>
                </a:tc>
                <a:tc>
                  <a:txBody>
                    <a:bodyPr/>
                    <a:lstStyle/>
                    <a:p>
                      <a:pPr algn="ctr"/>
                      <a:r>
                        <a:rPr lang="en-GB" sz="1800" dirty="0" smtClean="0"/>
                        <a:t>X (</a:t>
                      </a:r>
                      <a:r>
                        <a:rPr lang="en-GB" sz="1800" dirty="0" err="1" smtClean="0"/>
                        <a:t>Discrim</a:t>
                      </a:r>
                      <a:r>
                        <a:rPr lang="en-GB" sz="1800" dirty="0" smtClean="0"/>
                        <a:t>)</a:t>
                      </a: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8"/>
                  </a:ext>
                </a:extLst>
              </a:tr>
              <a:tr h="370840">
                <a:tc>
                  <a:txBody>
                    <a:bodyPr/>
                    <a:lstStyle/>
                    <a:p>
                      <a:r>
                        <a:rPr lang="en-GB" sz="1800" dirty="0" smtClean="0"/>
                        <a:t>Delay</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9"/>
                  </a:ext>
                </a:extLst>
              </a:tr>
              <a:tr h="370840">
                <a:tc>
                  <a:txBody>
                    <a:bodyPr/>
                    <a:lstStyle/>
                    <a:p>
                      <a:r>
                        <a:rPr lang="en-GB" sz="1800" dirty="0" smtClean="0"/>
                        <a:t>Latent Defects</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10"/>
                  </a:ext>
                </a:extLst>
              </a:tr>
              <a:tr h="370840">
                <a:tc>
                  <a:txBody>
                    <a:bodyPr/>
                    <a:lstStyle/>
                    <a:p>
                      <a:r>
                        <a:rPr lang="en-GB" sz="1800" dirty="0" smtClean="0"/>
                        <a:t>Insurance</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0398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Operational Risks</a:t>
            </a:r>
          </a:p>
        </p:txBody>
      </p:sp>
      <p:graphicFrame>
        <p:nvGraphicFramePr>
          <p:cNvPr id="4" name="Table 3"/>
          <p:cNvGraphicFramePr>
            <a:graphicFrameLocks noGrp="1"/>
          </p:cNvGraphicFramePr>
          <p:nvPr>
            <p:extLst>
              <p:ext uri="{D42A27DB-BD31-4B8C-83A1-F6EECF244321}">
                <p14:modId xmlns:p14="http://schemas.microsoft.com/office/powerpoint/2010/main" val="342790433"/>
              </p:ext>
            </p:extLst>
          </p:nvPr>
        </p:nvGraphicFramePr>
        <p:xfrm>
          <a:off x="271464" y="1861940"/>
          <a:ext cx="8578848" cy="3337560"/>
        </p:xfrm>
        <a:graphic>
          <a:graphicData uri="http://schemas.openxmlformats.org/drawingml/2006/table">
            <a:tbl>
              <a:tblPr firstRow="1" bandRow="1">
                <a:tableStyleId>{5C22544A-7EE6-4342-B048-85BDC9FD1C3A}</a:tableStyleId>
              </a:tblPr>
              <a:tblGrid>
                <a:gridCol w="2144712">
                  <a:extLst>
                    <a:ext uri="{9D8B030D-6E8A-4147-A177-3AD203B41FA5}">
                      <a16:colId xmlns:a16="http://schemas.microsoft.com/office/drawing/2014/main" val="20000"/>
                    </a:ext>
                  </a:extLst>
                </a:gridCol>
                <a:gridCol w="2144712">
                  <a:extLst>
                    <a:ext uri="{9D8B030D-6E8A-4147-A177-3AD203B41FA5}">
                      <a16:colId xmlns:a16="http://schemas.microsoft.com/office/drawing/2014/main" val="20001"/>
                    </a:ext>
                  </a:extLst>
                </a:gridCol>
                <a:gridCol w="2144712">
                  <a:extLst>
                    <a:ext uri="{9D8B030D-6E8A-4147-A177-3AD203B41FA5}">
                      <a16:colId xmlns:a16="http://schemas.microsoft.com/office/drawing/2014/main" val="20002"/>
                    </a:ext>
                  </a:extLst>
                </a:gridCol>
                <a:gridCol w="2144712">
                  <a:extLst>
                    <a:ext uri="{9D8B030D-6E8A-4147-A177-3AD203B41FA5}">
                      <a16:colId xmlns:a16="http://schemas.microsoft.com/office/drawing/2014/main" val="20003"/>
                    </a:ext>
                  </a:extLst>
                </a:gridCol>
              </a:tblGrid>
              <a:tr h="370840">
                <a:tc>
                  <a:txBody>
                    <a:bodyPr/>
                    <a:lstStyle/>
                    <a:p>
                      <a:r>
                        <a:rPr lang="en-GB" sz="1800" dirty="0" smtClean="0"/>
                        <a:t>Risk</a:t>
                      </a:r>
                      <a:endParaRPr lang="en-GB" sz="1800" dirty="0"/>
                    </a:p>
                  </a:txBody>
                  <a:tcPr/>
                </a:tc>
                <a:tc>
                  <a:txBody>
                    <a:bodyPr/>
                    <a:lstStyle/>
                    <a:p>
                      <a:pPr algn="ctr"/>
                      <a:r>
                        <a:rPr lang="en-GB" sz="1800" dirty="0" smtClean="0"/>
                        <a:t>Authority</a:t>
                      </a:r>
                      <a:endParaRPr lang="en-GB" sz="1800" dirty="0"/>
                    </a:p>
                  </a:txBody>
                  <a:tcPr/>
                </a:tc>
                <a:tc>
                  <a:txBody>
                    <a:bodyPr/>
                    <a:lstStyle/>
                    <a:p>
                      <a:pPr algn="ctr"/>
                      <a:r>
                        <a:rPr lang="en-GB" sz="1800" dirty="0" smtClean="0"/>
                        <a:t>Project Co</a:t>
                      </a:r>
                      <a:endParaRPr lang="en-GB" sz="1800" dirty="0"/>
                    </a:p>
                  </a:txBody>
                  <a:tcPr/>
                </a:tc>
                <a:tc>
                  <a:txBody>
                    <a:bodyPr/>
                    <a:lstStyle/>
                    <a:p>
                      <a:pPr algn="ctr"/>
                      <a:r>
                        <a:rPr lang="en-GB" sz="1800" dirty="0" smtClean="0"/>
                        <a:t>Contractor</a:t>
                      </a:r>
                      <a:endParaRPr lang="en-GB" sz="1800" dirty="0"/>
                    </a:p>
                  </a:txBody>
                  <a:tcPr/>
                </a:tc>
                <a:extLst>
                  <a:ext uri="{0D108BD9-81ED-4DB2-BD59-A6C34878D82A}">
                    <a16:rowId xmlns:a16="http://schemas.microsoft.com/office/drawing/2014/main" val="10000"/>
                  </a:ext>
                </a:extLst>
              </a:tr>
              <a:tr h="370840">
                <a:tc>
                  <a:txBody>
                    <a:bodyPr/>
                    <a:lstStyle/>
                    <a:p>
                      <a:r>
                        <a:rPr lang="en-GB" sz="1800" dirty="0" smtClean="0"/>
                        <a:t>Changes</a:t>
                      </a:r>
                      <a:endParaRPr lang="en-GB" sz="1800" dirty="0"/>
                    </a:p>
                  </a:txBody>
                  <a:tcPr/>
                </a:tc>
                <a:tc>
                  <a:txBody>
                    <a:bodyPr/>
                    <a:lstStyle/>
                    <a:p>
                      <a:pPr algn="ctr"/>
                      <a:r>
                        <a:rPr lang="en-GB" sz="1800" dirty="0" smtClean="0"/>
                        <a:t>X</a:t>
                      </a:r>
                      <a:endParaRPr lang="en-GB"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smtClean="0"/>
                    </a:p>
                  </a:txBody>
                  <a:tcPr/>
                </a:tc>
                <a:tc>
                  <a:txBody>
                    <a:bodyPr/>
                    <a:lstStyle/>
                    <a:p>
                      <a:pPr algn="ctr"/>
                      <a:endParaRPr lang="en-GB" sz="1800" dirty="0"/>
                    </a:p>
                  </a:txBody>
                  <a:tcPr/>
                </a:tc>
                <a:extLst>
                  <a:ext uri="{0D108BD9-81ED-4DB2-BD59-A6C34878D82A}">
                    <a16:rowId xmlns:a16="http://schemas.microsoft.com/office/drawing/2014/main" val="10001"/>
                  </a:ext>
                </a:extLst>
              </a:tr>
              <a:tr h="370840">
                <a:tc>
                  <a:txBody>
                    <a:bodyPr/>
                    <a:lstStyle/>
                    <a:p>
                      <a:r>
                        <a:rPr lang="en-GB" sz="1800" dirty="0" smtClean="0"/>
                        <a:t>Performance</a:t>
                      </a:r>
                      <a:endParaRPr lang="en-GB" sz="1800" dirty="0"/>
                    </a:p>
                  </a:txBody>
                  <a:tcPr/>
                </a:tc>
                <a:tc>
                  <a:txBody>
                    <a:bodyPr/>
                    <a:lstStyle/>
                    <a:p>
                      <a:pPr algn="ctr"/>
                      <a:endParaRPr lang="en-GB"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X</a:t>
                      </a:r>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2"/>
                  </a:ext>
                </a:extLst>
              </a:tr>
              <a:tr h="370840">
                <a:tc>
                  <a:txBody>
                    <a:bodyPr/>
                    <a:lstStyle/>
                    <a:p>
                      <a:r>
                        <a:rPr lang="en-GB" sz="1800" dirty="0" smtClean="0"/>
                        <a:t>Change of Law</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endParaRPr lang="en-GB" sz="1800" dirty="0"/>
                    </a:p>
                  </a:txBody>
                  <a:tcPr/>
                </a:tc>
                <a:extLst>
                  <a:ext uri="{0D108BD9-81ED-4DB2-BD59-A6C34878D82A}">
                    <a16:rowId xmlns:a16="http://schemas.microsoft.com/office/drawing/2014/main" val="10003"/>
                  </a:ext>
                </a:extLst>
              </a:tr>
              <a:tr h="370840">
                <a:tc>
                  <a:txBody>
                    <a:bodyPr/>
                    <a:lstStyle/>
                    <a:p>
                      <a:r>
                        <a:rPr lang="en-GB" sz="1800" dirty="0" smtClean="0"/>
                        <a:t>Increased Costs</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4"/>
                  </a:ext>
                </a:extLst>
              </a:tr>
              <a:tr h="370840">
                <a:tc>
                  <a:txBody>
                    <a:bodyPr/>
                    <a:lstStyle/>
                    <a:p>
                      <a:r>
                        <a:rPr lang="en-GB" sz="1800" dirty="0" smtClean="0"/>
                        <a:t>Maintenance</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extLst>
                  <a:ext uri="{0D108BD9-81ED-4DB2-BD59-A6C34878D82A}">
                    <a16:rowId xmlns:a16="http://schemas.microsoft.com/office/drawing/2014/main" val="10005"/>
                  </a:ext>
                </a:extLst>
              </a:tr>
              <a:tr h="370840">
                <a:tc>
                  <a:txBody>
                    <a:bodyPr/>
                    <a:lstStyle/>
                    <a:p>
                      <a:r>
                        <a:rPr lang="en-GB" sz="1800" dirty="0" smtClean="0"/>
                        <a:t>Insurance</a:t>
                      </a:r>
                      <a:endParaRPr lang="en-GB" sz="1800" dirty="0"/>
                    </a:p>
                  </a:txBody>
                  <a:tcPr/>
                </a:tc>
                <a:tc>
                  <a:txBody>
                    <a:bodyPr/>
                    <a:lstStyle/>
                    <a:p>
                      <a:pPr algn="ctr"/>
                      <a:endParaRPr lang="en-GB" sz="1800" dirty="0"/>
                    </a:p>
                  </a:txBody>
                  <a:tcPr/>
                </a:tc>
                <a:tc>
                  <a:txBody>
                    <a:bodyPr/>
                    <a:lstStyle/>
                    <a:p>
                      <a:pPr algn="ctr"/>
                      <a:r>
                        <a:rPr lang="en-GB" sz="1800" dirty="0" smtClean="0"/>
                        <a:t>X</a:t>
                      </a:r>
                      <a:endParaRPr lang="en-GB" sz="1800" dirty="0"/>
                    </a:p>
                  </a:txBody>
                  <a:tcPr/>
                </a:tc>
                <a:tc>
                  <a:txBody>
                    <a:bodyPr/>
                    <a:lstStyle/>
                    <a:p>
                      <a:pPr algn="ctr"/>
                      <a:endParaRPr lang="en-GB" sz="1800" dirty="0"/>
                    </a:p>
                  </a:txBody>
                  <a:tcPr/>
                </a:tc>
                <a:extLst>
                  <a:ext uri="{0D108BD9-81ED-4DB2-BD59-A6C34878D82A}">
                    <a16:rowId xmlns:a16="http://schemas.microsoft.com/office/drawing/2014/main" val="10006"/>
                  </a:ext>
                </a:extLst>
              </a:tr>
              <a:tr h="370840">
                <a:tc>
                  <a:txBody>
                    <a:bodyPr/>
                    <a:lstStyle/>
                    <a:p>
                      <a:r>
                        <a:rPr lang="en-GB" sz="1800" dirty="0" smtClean="0"/>
                        <a:t>Force Majeure</a:t>
                      </a:r>
                      <a:endParaRPr lang="en-GB" sz="1800" dirty="0"/>
                    </a:p>
                  </a:txBody>
                  <a:tcPr/>
                </a:tc>
                <a:tc>
                  <a:txBody>
                    <a:bodyPr/>
                    <a:lstStyle/>
                    <a:p>
                      <a:pPr algn="ctr"/>
                      <a:r>
                        <a:rPr lang="en-GB" sz="1800" dirty="0" smtClean="0"/>
                        <a:t>X</a:t>
                      </a:r>
                      <a:endParaRPr lang="en-GB" sz="1800" dirty="0"/>
                    </a:p>
                  </a:txBody>
                  <a:tcPr/>
                </a:tc>
                <a:tc>
                  <a:txBody>
                    <a:bodyPr/>
                    <a:lstStyle/>
                    <a:p>
                      <a:pPr algn="ctr"/>
                      <a:r>
                        <a:rPr lang="en-GB" sz="1800" dirty="0" smtClean="0"/>
                        <a:t>X</a:t>
                      </a:r>
                      <a:endParaRPr lang="en-GB" sz="1800" dirty="0"/>
                    </a:p>
                  </a:txBody>
                  <a:tcPr/>
                </a:tc>
                <a:tc>
                  <a:txBody>
                    <a:bodyPr/>
                    <a:lstStyle/>
                    <a:p>
                      <a:pPr algn="ctr"/>
                      <a:endParaRPr lang="en-GB" sz="1800" dirty="0"/>
                    </a:p>
                  </a:txBody>
                  <a:tcPr/>
                </a:tc>
                <a:extLst>
                  <a:ext uri="{0D108BD9-81ED-4DB2-BD59-A6C34878D82A}">
                    <a16:rowId xmlns:a16="http://schemas.microsoft.com/office/drawing/2014/main" val="10007"/>
                  </a:ext>
                </a:extLst>
              </a:tr>
              <a:tr h="370840">
                <a:tc>
                  <a:txBody>
                    <a:bodyPr/>
                    <a:lstStyle/>
                    <a:p>
                      <a:r>
                        <a:rPr lang="en-GB" sz="1800" dirty="0" smtClean="0"/>
                        <a:t>Expropriation</a:t>
                      </a:r>
                      <a:endParaRPr lang="en-GB" sz="1800" dirty="0"/>
                    </a:p>
                  </a:txBody>
                  <a:tcPr/>
                </a:tc>
                <a:tc>
                  <a:txBody>
                    <a:bodyPr/>
                    <a:lstStyle/>
                    <a:p>
                      <a:pPr algn="ctr"/>
                      <a:r>
                        <a:rPr lang="en-GB" sz="1800" dirty="0" smtClean="0"/>
                        <a:t>X</a:t>
                      </a:r>
                      <a:endParaRPr lang="en-GB" sz="1800" dirty="0"/>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1464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l-PL" dirty="0" smtClean="0"/>
              <a:t>PPP </a:t>
            </a:r>
            <a:r>
              <a:rPr lang="pl-PL" dirty="0" err="1" smtClean="0"/>
              <a:t>Contract</a:t>
            </a:r>
            <a:r>
              <a:rPr lang="pl-PL" dirty="0" smtClean="0"/>
              <a:t> </a:t>
            </a:r>
            <a:r>
              <a:rPr lang="pl-PL" dirty="0" err="1" smtClean="0"/>
              <a:t>or</a:t>
            </a:r>
            <a:r>
              <a:rPr lang="pl-PL" dirty="0" smtClean="0"/>
              <a:t> </a:t>
            </a:r>
            <a:r>
              <a:rPr lang="en-US" dirty="0" smtClean="0"/>
              <a:t>Concession </a:t>
            </a:r>
            <a:r>
              <a:rPr lang="en-US" dirty="0"/>
              <a:t>Agreement</a:t>
            </a:r>
            <a:endParaRPr lang="en-GB" dirty="0"/>
          </a:p>
        </p:txBody>
      </p:sp>
      <p:sp>
        <p:nvSpPr>
          <p:cNvPr id="11" name="Rounded Rectangle 10"/>
          <p:cNvSpPr/>
          <p:nvPr/>
        </p:nvSpPr>
        <p:spPr>
          <a:xfrm>
            <a:off x="271461" y="1767182"/>
            <a:ext cx="8578850" cy="126711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2" name="Rectangle 11"/>
          <p:cNvSpPr/>
          <p:nvPr/>
        </p:nvSpPr>
        <p:spPr>
          <a:xfrm>
            <a:off x="8280402" y="1767182"/>
            <a:ext cx="569913" cy="12671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938327" y="1767182"/>
            <a:ext cx="7729125" cy="1267118"/>
          </a:xfrm>
          <a:prstGeom prst="rect">
            <a:avLst/>
          </a:prstGeom>
          <a:solidFill>
            <a:srgbClr val="BFD7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spcBef>
                <a:spcPts val="600"/>
              </a:spcBef>
            </a:pPr>
            <a:r>
              <a:rPr lang="en-GB" sz="1600" dirty="0">
                <a:solidFill>
                  <a:schemeClr val="tx1"/>
                </a:solidFill>
              </a:rPr>
              <a:t>An agreement whereby one party who owns a right or asset (the </a:t>
            </a:r>
            <a:r>
              <a:rPr lang="en-GB" sz="1600" dirty="0" smtClean="0">
                <a:solidFill>
                  <a:schemeClr val="tx1"/>
                </a:solidFill>
              </a:rPr>
              <a:t>“</a:t>
            </a:r>
            <a:r>
              <a:rPr lang="pl-PL" sz="1600" dirty="0" smtClean="0">
                <a:solidFill>
                  <a:schemeClr val="tx1"/>
                </a:solidFill>
              </a:rPr>
              <a:t>Authority</a:t>
            </a:r>
            <a:r>
              <a:rPr lang="en-GB" sz="1600" dirty="0" smtClean="0">
                <a:solidFill>
                  <a:schemeClr val="tx1"/>
                </a:solidFill>
              </a:rPr>
              <a:t>”) </a:t>
            </a:r>
            <a:r>
              <a:rPr lang="en-GB" sz="1600" dirty="0">
                <a:solidFill>
                  <a:schemeClr val="tx1"/>
                </a:solidFill>
              </a:rPr>
              <a:t>permits another (the </a:t>
            </a:r>
            <a:r>
              <a:rPr lang="en-GB" sz="1600" dirty="0" smtClean="0">
                <a:solidFill>
                  <a:schemeClr val="tx1"/>
                </a:solidFill>
              </a:rPr>
              <a:t>“</a:t>
            </a:r>
            <a:r>
              <a:rPr lang="pl-PL" sz="1600" dirty="0" err="1" smtClean="0">
                <a:solidFill>
                  <a:schemeClr val="tx1"/>
                </a:solidFill>
              </a:rPr>
              <a:t>Private</a:t>
            </a:r>
            <a:r>
              <a:rPr lang="pl-PL" sz="1600" dirty="0" smtClean="0">
                <a:solidFill>
                  <a:schemeClr val="tx1"/>
                </a:solidFill>
              </a:rPr>
              <a:t> Partner</a:t>
            </a:r>
            <a:r>
              <a:rPr lang="en-GB" sz="1600" dirty="0" smtClean="0">
                <a:solidFill>
                  <a:schemeClr val="tx1"/>
                </a:solidFill>
              </a:rPr>
              <a:t>”) </a:t>
            </a:r>
            <a:r>
              <a:rPr lang="en-GB" sz="1600" dirty="0">
                <a:solidFill>
                  <a:schemeClr val="tx1"/>
                </a:solidFill>
              </a:rPr>
              <a:t>to exploit that right or asset and the </a:t>
            </a:r>
            <a:r>
              <a:rPr lang="pl-PL" sz="1600" dirty="0" err="1" smtClean="0">
                <a:solidFill>
                  <a:schemeClr val="tx1"/>
                </a:solidFill>
              </a:rPr>
              <a:t>Private</a:t>
            </a:r>
            <a:r>
              <a:rPr lang="pl-PL" sz="1600" dirty="0" smtClean="0">
                <a:solidFill>
                  <a:schemeClr val="tx1"/>
                </a:solidFill>
              </a:rPr>
              <a:t> Partner </a:t>
            </a:r>
            <a:r>
              <a:rPr lang="en-GB" sz="1600" dirty="0" smtClean="0">
                <a:solidFill>
                  <a:schemeClr val="tx1"/>
                </a:solidFill>
              </a:rPr>
              <a:t>agrees </a:t>
            </a:r>
            <a:r>
              <a:rPr lang="en-GB" sz="1600" dirty="0">
                <a:solidFill>
                  <a:schemeClr val="tx1"/>
                </a:solidFill>
              </a:rPr>
              <a:t>with the </a:t>
            </a:r>
            <a:r>
              <a:rPr lang="pl-PL" sz="1600" dirty="0" smtClean="0">
                <a:solidFill>
                  <a:schemeClr val="tx1"/>
                </a:solidFill>
              </a:rPr>
              <a:t>Authority </a:t>
            </a:r>
            <a:r>
              <a:rPr lang="en-GB" sz="1600" dirty="0" smtClean="0">
                <a:solidFill>
                  <a:schemeClr val="tx1"/>
                </a:solidFill>
              </a:rPr>
              <a:t>to </a:t>
            </a:r>
            <a:r>
              <a:rPr lang="en-GB" sz="1600" dirty="0">
                <a:solidFill>
                  <a:schemeClr val="tx1"/>
                </a:solidFill>
              </a:rPr>
              <a:t>provide a specific level of service for the benefit of the </a:t>
            </a:r>
            <a:r>
              <a:rPr lang="pl-PL" sz="1600" dirty="0" smtClean="0">
                <a:solidFill>
                  <a:schemeClr val="tx1"/>
                </a:solidFill>
              </a:rPr>
              <a:t>Authority </a:t>
            </a:r>
            <a:r>
              <a:rPr lang="en-GB" sz="1600" dirty="0" smtClean="0">
                <a:solidFill>
                  <a:schemeClr val="tx1"/>
                </a:solidFill>
              </a:rPr>
              <a:t>for </a:t>
            </a:r>
            <a:r>
              <a:rPr lang="en-GB" sz="1600" dirty="0">
                <a:solidFill>
                  <a:schemeClr val="tx1"/>
                </a:solidFill>
              </a:rPr>
              <a:t>a </a:t>
            </a:r>
            <a:r>
              <a:rPr lang="en-GB" sz="1600" dirty="0" smtClean="0">
                <a:solidFill>
                  <a:schemeClr val="tx1"/>
                </a:solidFill>
              </a:rPr>
              <a:t>“return” </a:t>
            </a:r>
            <a:endParaRPr lang="en-GB" sz="1600" dirty="0">
              <a:solidFill>
                <a:schemeClr val="tx1"/>
              </a:solidFill>
            </a:endParaRPr>
          </a:p>
        </p:txBody>
      </p:sp>
      <p:sp>
        <p:nvSpPr>
          <p:cNvPr id="14" name="Oval 13"/>
          <p:cNvSpPr/>
          <p:nvPr/>
        </p:nvSpPr>
        <p:spPr>
          <a:xfrm>
            <a:off x="416158" y="1878448"/>
            <a:ext cx="1044340" cy="1044582"/>
          </a:xfrm>
          <a:prstGeom prst="ellipse">
            <a:avLst/>
          </a:prstGeom>
          <a:solidFill>
            <a:schemeClr val="accent3"/>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1</a:t>
            </a:r>
            <a:endParaRPr lang="en-GB" b="1" dirty="0"/>
          </a:p>
        </p:txBody>
      </p:sp>
      <p:sp>
        <p:nvSpPr>
          <p:cNvPr id="15" name="Rounded Rectangle 14"/>
          <p:cNvSpPr/>
          <p:nvPr/>
        </p:nvSpPr>
        <p:spPr>
          <a:xfrm>
            <a:off x="271461" y="3211686"/>
            <a:ext cx="8578850" cy="1267118"/>
          </a:xfrm>
          <a:prstGeom prst="roundRect">
            <a:avLst>
              <a:gd name="adj" fmla="val 50000"/>
            </a:avLst>
          </a:prstGeom>
          <a:solidFill>
            <a:srgbClr val="A1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8280402" y="3211686"/>
            <a:ext cx="569913" cy="1267118"/>
          </a:xfrm>
          <a:prstGeom prst="rect">
            <a:avLst/>
          </a:prstGeom>
          <a:solidFill>
            <a:srgbClr val="A1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7" name="Rectangle 16"/>
          <p:cNvSpPr/>
          <p:nvPr/>
        </p:nvSpPr>
        <p:spPr>
          <a:xfrm>
            <a:off x="938327" y="3211686"/>
            <a:ext cx="7729125" cy="1267118"/>
          </a:xfrm>
          <a:prstGeom prst="rect">
            <a:avLst/>
          </a:prstGeom>
          <a:solidFill>
            <a:srgbClr val="D9C7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spcBef>
                <a:spcPts val="600"/>
              </a:spcBef>
            </a:pPr>
            <a:r>
              <a:rPr lang="en-GB" sz="1600" dirty="0">
                <a:solidFill>
                  <a:schemeClr val="tx1"/>
                </a:solidFill>
              </a:rPr>
              <a:t>Depending on sector:</a:t>
            </a:r>
          </a:p>
          <a:p>
            <a:pPr marL="177800" indent="-177800">
              <a:spcBef>
                <a:spcPts val="600"/>
              </a:spcBef>
              <a:buFont typeface="Arial" panose="020B0604020202020204" pitchFamily="34" charset="0"/>
              <a:buChar char="–"/>
            </a:pPr>
            <a:r>
              <a:rPr lang="pl-PL" sz="1600" dirty="0" err="1" smtClean="0">
                <a:solidFill>
                  <a:schemeClr val="tx1"/>
                </a:solidFill>
              </a:rPr>
              <a:t>Private</a:t>
            </a:r>
            <a:r>
              <a:rPr lang="pl-PL" sz="1600" dirty="0" smtClean="0">
                <a:solidFill>
                  <a:schemeClr val="tx1"/>
                </a:solidFill>
              </a:rPr>
              <a:t> Partner </a:t>
            </a:r>
            <a:r>
              <a:rPr lang="en-GB" sz="1600" dirty="0" smtClean="0">
                <a:solidFill>
                  <a:schemeClr val="tx1"/>
                </a:solidFill>
              </a:rPr>
              <a:t>may </a:t>
            </a:r>
            <a:r>
              <a:rPr lang="en-GB" sz="1600" dirty="0">
                <a:solidFill>
                  <a:schemeClr val="tx1"/>
                </a:solidFill>
              </a:rPr>
              <a:t>receive fees</a:t>
            </a:r>
          </a:p>
          <a:p>
            <a:pPr marL="177800" indent="-177800">
              <a:spcBef>
                <a:spcPts val="600"/>
              </a:spcBef>
              <a:buFont typeface="Arial" panose="020B0604020202020204" pitchFamily="34" charset="0"/>
              <a:buChar char="–"/>
            </a:pPr>
            <a:r>
              <a:rPr lang="pl-PL" sz="1600" dirty="0" err="1" smtClean="0">
                <a:solidFill>
                  <a:schemeClr val="tx1"/>
                </a:solidFill>
              </a:rPr>
              <a:t>Private</a:t>
            </a:r>
            <a:r>
              <a:rPr lang="pl-PL" sz="1600" dirty="0" smtClean="0">
                <a:solidFill>
                  <a:schemeClr val="tx1"/>
                </a:solidFill>
              </a:rPr>
              <a:t> Partner</a:t>
            </a:r>
            <a:r>
              <a:rPr lang="en-GB" sz="1600" dirty="0" smtClean="0">
                <a:solidFill>
                  <a:schemeClr val="tx1"/>
                </a:solidFill>
              </a:rPr>
              <a:t> </a:t>
            </a:r>
            <a:r>
              <a:rPr lang="en-GB" sz="1600" dirty="0">
                <a:solidFill>
                  <a:schemeClr val="tx1"/>
                </a:solidFill>
              </a:rPr>
              <a:t>may pay fee/royalty</a:t>
            </a:r>
          </a:p>
        </p:txBody>
      </p:sp>
      <p:sp>
        <p:nvSpPr>
          <p:cNvPr id="18" name="Oval 17"/>
          <p:cNvSpPr/>
          <p:nvPr/>
        </p:nvSpPr>
        <p:spPr>
          <a:xfrm>
            <a:off x="416158" y="3322954"/>
            <a:ext cx="1044340" cy="1044582"/>
          </a:xfrm>
          <a:prstGeom prst="ellipse">
            <a:avLst/>
          </a:prstGeom>
          <a:solidFill>
            <a:srgbClr val="A19589"/>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2</a:t>
            </a:r>
            <a:endParaRPr lang="en-GB" b="1" dirty="0"/>
          </a:p>
        </p:txBody>
      </p:sp>
    </p:spTree>
    <p:extLst>
      <p:ext uri="{BB962C8B-B14F-4D97-AF65-F5344CB8AC3E}">
        <p14:creationId xmlns:p14="http://schemas.microsoft.com/office/powerpoint/2010/main" val="2829589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st">
  <a:themeElements>
    <a:clrScheme name="A&amp;O new colours">
      <a:dk1>
        <a:srgbClr val="000000"/>
      </a:dk1>
      <a:lt1>
        <a:srgbClr val="FFFFFF"/>
      </a:lt1>
      <a:dk2>
        <a:srgbClr val="B23427"/>
      </a:dk2>
      <a:lt2>
        <a:srgbClr val="636467"/>
      </a:lt2>
      <a:accent1>
        <a:srgbClr val="006595"/>
      </a:accent1>
      <a:accent2>
        <a:srgbClr val="679146"/>
      </a:accent2>
      <a:accent3>
        <a:srgbClr val="5C6F7B"/>
      </a:accent3>
      <a:accent4>
        <a:srgbClr val="569BBE"/>
      </a:accent4>
      <a:accent5>
        <a:srgbClr val="C7C8CA"/>
      </a:accent5>
      <a:accent6>
        <a:srgbClr val="9E6614"/>
      </a:accent6>
      <a:hlink>
        <a:srgbClr val="5C6F7B"/>
      </a:hlink>
      <a:folHlink>
        <a:srgbClr val="9AD7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Templates" ma:contentTypeID="0x0101008E1931B9D01341BF82A1BE848E2F0648000D63B21F009B944AA79D7724E168C8DD" ma:contentTypeVersion="0" ma:contentTypeDescription="Templates Content Type" ma:contentTypeScope="" ma:versionID="7400c277cfb2517300528c5ec1bee267">
  <xsd:schema xmlns:xsd="http://www.w3.org/2001/XMLSchema" xmlns:xs="http://www.w3.org/2001/XMLSchema" xmlns:p="http://schemas.microsoft.com/office/2006/metadata/properties" xmlns:ns1="http://schemas.microsoft.com/sharepoint/v3" targetNamespace="http://schemas.microsoft.com/office/2006/metadata/properties" ma:root="true" ma:fieldsID="607cc5b32d0b8d32af292e5044698b43" ns1:_="">
    <xsd:import namespace="http://schemas.microsoft.com/sharepoint/v3"/>
    <xsd:element name="properties">
      <xsd:complexType>
        <xsd:sequence>
          <xsd:element name="documentManagement">
            <xsd:complexType>
              <xsd:all>
                <xsd:element ref="ns1:DocumentType" minOccurs="0"/>
                <xsd:element ref="ns1:IsCheckedOut" minOccurs="0"/>
                <xsd:element ref="ns1:MarkAsDeleted" minOccurs="0"/>
                <xsd:element ref="ns1:IsDeleted" minOccurs="0"/>
                <xsd:element ref="ns1:IsArchived" minOccurs="0"/>
                <xsd:element ref="ns1:TemplateCR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Type" ma:index="1" nillable="true" ma:displayName="Document Type" ma:list="{7E98E9E7-37F8-4377-BF70-18CFCBB466D7}" ma:internalName="DocumentType" ma:showField="Title">
      <xsd:complexType>
        <xsd:complexContent>
          <xsd:extension base="dms:MultiChoiceLookup">
            <xsd:sequence>
              <xsd:element name="Value" type="dms:Lookup" maxOccurs="unbounded" minOccurs="0" nillable="true"/>
            </xsd:sequence>
          </xsd:extension>
        </xsd:complexContent>
      </xsd:complexType>
    </xsd:element>
    <xsd:element name="IsCheckedOut" ma:index="2" nillable="true" ma:displayName="IsCheckedOut" ma:default="No" ma:internalName="IsCheckedOut">
      <xsd:simpleType>
        <xsd:restriction base="dms:Text"/>
      </xsd:simpleType>
    </xsd:element>
    <xsd:element name="MarkAsDeleted" ma:index="3" nillable="true" ma:displayName="Mark as Deleted" ma:default="No" ma:internalName="MarkAsDeleted">
      <xsd:simpleType>
        <xsd:restriction base="dms:Choice">
          <xsd:enumeration value="No"/>
          <xsd:enumeration value="Yes"/>
        </xsd:restriction>
      </xsd:simpleType>
    </xsd:element>
    <xsd:element name="IsDeleted" ma:index="4" nillable="true" ma:displayName="Is Deleted" ma:default="No" ma:internalName="IsDeleted">
      <xsd:simpleType>
        <xsd:restriction base="dms:Text"/>
      </xsd:simpleType>
    </xsd:element>
    <xsd:element name="IsArchived" ma:index="5" nillable="true" ma:displayName="Is Archived" ma:default="No" ma:internalName="IsArchived">
      <xsd:simpleType>
        <xsd:restriction base="dms:Text"/>
      </xsd:simpleType>
    </xsd:element>
    <xsd:element name="TemplateCRR" ma:index="6" ma:displayName="Request ID Reference" ma:internalName="TemplateCR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emplat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Type xmlns="http://schemas.microsoft.com/sharepoint/v3"/>
    <IsArchived xmlns="http://schemas.microsoft.com/sharepoint/v3">No</IsArchived>
    <TemplateCRR xmlns="http://schemas.microsoft.com/sharepoint/v3">1883637</TemplateCRR>
    <MarkAsDeleted xmlns="http://schemas.microsoft.com/sharepoint/v3">No</MarkAsDeleted>
    <IsCheckedOut xmlns="http://schemas.microsoft.com/sharepoint/v3">No</IsCheckedOut>
    <IsDeleted xmlns="http://schemas.microsoft.com/sharepoint/v3">No</IsDeleted>
  </documentManagement>
</p:properties>
</file>

<file path=customXml/itemProps1.xml><?xml version="1.0" encoding="utf-8"?>
<ds:datastoreItem xmlns:ds="http://schemas.openxmlformats.org/officeDocument/2006/customXml" ds:itemID="{76EE2370-5ED5-4E97-A17F-770F12F0D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A49E6F-44EA-4165-AF3A-2422AE02453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944</TotalTime>
  <Words>994</Words>
  <Application>Microsoft Office PowerPoint</Application>
  <PresentationFormat>On-screen Show (4:3)</PresentationFormat>
  <Paragraphs>229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test</vt:lpstr>
      <vt:lpstr>PowerPoint Presentation</vt:lpstr>
      <vt:lpstr>Risk-reward relationship in PPP Projects by contract structure</vt:lpstr>
      <vt:lpstr>Lessons learned – risk allocation and procurement</vt:lpstr>
      <vt:lpstr>Successes - on time and on budget</vt:lpstr>
      <vt:lpstr>Successes - value for money saving</vt:lpstr>
      <vt:lpstr>PPP Project Structure</vt:lpstr>
      <vt:lpstr>Construction Risks</vt:lpstr>
      <vt:lpstr>Operational Risks</vt:lpstr>
      <vt:lpstr>PPP Contract or Concession Agreement</vt:lpstr>
      <vt:lpstr>Contents of a PPP Contract</vt:lpstr>
      <vt:lpstr>Contents of a PPP Contract (cont’d)</vt:lpstr>
      <vt:lpstr>Time and/or money</vt:lpstr>
      <vt:lpstr>Risk Mitigants</vt:lpstr>
      <vt:lpstr>Termination payments</vt:lpstr>
      <vt:lpstr>Security and step-in rights</vt:lpstr>
      <vt:lpstr>Traditional assumptions for PPP projects</vt:lpstr>
      <vt:lpstr>None of these assumptions is global</vt:lpstr>
      <vt:lpstr>Contacts – Allen &amp; Overy</vt:lpstr>
      <vt:lpstr>PowerPoint Presentation</vt:lpstr>
    </vt:vector>
  </TitlesOfParts>
  <Company>Allen &amp; Overy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&amp; Overy</dc:creator>
  <cp:lastModifiedBy>GUMMERT Knut</cp:lastModifiedBy>
  <cp:revision>110</cp:revision>
  <cp:lastPrinted>2018-07-02T13:24:03Z</cp:lastPrinted>
  <dcterms:created xsi:type="dcterms:W3CDTF">2015-01-21T13:46:38Z</dcterms:created>
  <dcterms:modified xsi:type="dcterms:W3CDTF">2018-10-09T14:31:46Z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0x0101008E1931B9D01341BF82A1BE848E2F0648000D63B21F009B944AA79D7724E168C8DD</vt:lpwstr>
  </property>
  <property fmtid="{D5CDD505-2E9C-101B-9397-08002B2CF9AE}" pid="3" name="FilePedigree">
    <vt:lpwstr>OSAX</vt:lpwstr>
  </property>
  <property fmtid="{D5CDD505-2E9C-101B-9397-08002B2CF9AE}" pid="4" name="Client">
    <vt:lpwstr>0015274</vt:lpwstr>
  </property>
  <property fmtid="{D5CDD505-2E9C-101B-9397-08002B2CF9AE}" pid="5" name="Matter">
    <vt:lpwstr>0000470</vt:lpwstr>
  </property>
  <property fmtid="{D5CDD505-2E9C-101B-9397-08002B2CF9AE}" pid="6" name="cpClientMatter">
    <vt:lpwstr>0015274-0000470</vt:lpwstr>
  </property>
  <property fmtid="{D5CDD505-2E9C-101B-9397-08002B2CF9AE}" pid="7" name="cpDocRef">
    <vt:lpwstr>WR:6527196.8</vt:lpwstr>
  </property>
  <property fmtid="{D5CDD505-2E9C-101B-9397-08002B2CF9AE}" pid="8" name="cpCombinedRef">
    <vt:lpwstr>0015274-0000470 WR:6527196.8</vt:lpwstr>
  </property>
</Properties>
</file>